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8" r:id="rId11"/>
    <p:sldId id="279" r:id="rId12"/>
    <p:sldId id="280" r:id="rId13"/>
    <p:sldId id="284" r:id="rId14"/>
    <p:sldId id="281" r:id="rId15"/>
    <p:sldId id="282" r:id="rId16"/>
    <p:sldId id="301" r:id="rId17"/>
    <p:sldId id="283" r:id="rId18"/>
    <p:sldId id="277" r:id="rId19"/>
    <p:sldId id="285" r:id="rId20"/>
    <p:sldId id="297" r:id="rId21"/>
    <p:sldId id="302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299" r:id="rId33"/>
    <p:sldId id="276" r:id="rId34"/>
    <p:sldId id="261" r:id="rId35"/>
    <p:sldId id="262" r:id="rId36"/>
    <p:sldId id="298" r:id="rId37"/>
    <p:sldId id="263" r:id="rId38"/>
    <p:sldId id="300" r:id="rId39"/>
    <p:sldId id="271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108689-3C18-4BFD-8904-C5C3001591E8}">
          <p14:sldIdLst>
            <p14:sldId id="257"/>
            <p14:sldId id="268"/>
            <p14:sldId id="272"/>
            <p14:sldId id="273"/>
            <p14:sldId id="274"/>
            <p14:sldId id="275"/>
            <p14:sldId id="278"/>
            <p14:sldId id="279"/>
            <p14:sldId id="280"/>
            <p14:sldId id="284"/>
            <p14:sldId id="281"/>
            <p14:sldId id="282"/>
            <p14:sldId id="301"/>
            <p14:sldId id="283"/>
            <p14:sldId id="277"/>
            <p14:sldId id="285"/>
            <p14:sldId id="297"/>
            <p14:sldId id="302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9"/>
          </p14:sldIdLst>
        </p14:section>
        <p14:section name="Nueral Nets" id="{9EB83386-6CD7-43C4-B16A-01281ABC1365}">
          <p14:sldIdLst>
            <p14:sldId id="276"/>
            <p14:sldId id="261"/>
            <p14:sldId id="262"/>
            <p14:sldId id="298"/>
            <p14:sldId id="263"/>
            <p14:sldId id="300"/>
            <p14:sldId id="271"/>
          </p14:sldIdLst>
        </p14:section>
        <p14:section name="Nueral Nets" id="{D6B97378-B297-4879-91EC-5405913F5C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C1A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76" y="1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Digits 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3-47C7-BF81-CA6BBE1674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3-47C7-BF81-CA6BBE1674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3-47C7-BF81-CA6BBE1674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Training Data </c:v>
                </c:pt>
                <c:pt idx="1">
                  <c:v>Validation Data</c:v>
                </c:pt>
                <c:pt idx="2">
                  <c:v>Testing Data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31500</c:v>
                </c:pt>
                <c:pt idx="1">
                  <c:v>10500</c:v>
                </c:pt>
                <c:pt idx="2">
                  <c:v>28000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C3-47C7-BF81-CA6BBE16742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Digits 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A8-4716-8F6C-4EA0B4E3AD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A8-4716-8F6C-4EA0B4E3AD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A8-4716-8F6C-4EA0B4E3AD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Training Data </c:v>
                </c:pt>
                <c:pt idx="1">
                  <c:v>Validation Data</c:v>
                </c:pt>
                <c:pt idx="2">
                  <c:v>Testing Data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54004</c:v>
                </c:pt>
                <c:pt idx="1">
                  <c:v>5996</c:v>
                </c:pt>
                <c:pt idx="2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A8-4716-8F6C-4EA0B4E3ADC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54A9-A969-496F-B6A6-E9963161BB1C}" type="datetime1">
              <a:rPr lang="en-US" smtClean="0"/>
              <a:t>4/26/2018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B6A5-048A-4975-8E72-C0CBA474ACE8}" type="datetime1">
              <a:rPr lang="en-US" smtClean="0"/>
              <a:t>4/26/2018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1D5B-9526-4E1A-92ED-8DA84170E0B2}" type="datetime1">
              <a:rPr lang="en-US" smtClean="0"/>
              <a:t>4/26/2018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44A0-0ABB-42BD-84E6-74F53CE147AC}" type="datetime1">
              <a:rPr lang="en-US" smtClean="0"/>
              <a:t>4/26/2018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49BE-D57B-4699-8A52-0A66AAD7EB37}" type="datetime1">
              <a:rPr lang="en-US" smtClean="0"/>
              <a:t>4/26/2018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B14D-FAAB-413A-B91F-5BD717D26B7A}" type="datetime1">
              <a:rPr lang="en-US" smtClean="0"/>
              <a:t>4/26/2018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9EF7-D217-46D1-B98C-CAEA2DCAF00D}" type="datetime1">
              <a:rPr lang="en-US" smtClean="0"/>
              <a:t>4/26/2018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AAE9-EE66-41D1-8F00-A56DD6A5D635}" type="datetime1">
              <a:rPr lang="en-US" smtClean="0"/>
              <a:t>4/26/2018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A5BC-0634-4858-A1B9-36F16695C877}" type="datetime1">
              <a:rPr lang="en-US" smtClean="0"/>
              <a:t>4/26/2018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71E6-BC89-4FC7-A3AA-DBD6996B7045}" type="datetime1">
              <a:rPr lang="en-US" smtClean="0"/>
              <a:t>4/26/2018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107B-E1E1-4863-976C-A18A85CE256B}" type="datetime1">
              <a:rPr lang="en-US" smtClean="0"/>
              <a:t>4/26/2018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Decision Trees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ECC4-A4ED-4853-BD50-0E5446FBF31A}" type="datetime1">
              <a:rPr lang="en-US" smtClean="0"/>
              <a:t>4/26/2018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Decision Trees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kaggle.com/c/digit-recognizer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github.com/myleott/mnist_p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 RECOGNIZER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NEHA GUPTA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Trees 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486AF0-6E8C-4EC0-A763-12AB4366BA5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656012" y="2362200"/>
          <a:ext cx="5027612" cy="1864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8606">
                  <a:extLst>
                    <a:ext uri="{9D8B030D-6E8A-4147-A177-3AD203B41FA5}">
                      <a16:colId xmlns:a16="http://schemas.microsoft.com/office/drawing/2014/main" val="3954387829"/>
                    </a:ext>
                  </a:extLst>
                </a:gridCol>
                <a:gridCol w="2209006">
                  <a:extLst>
                    <a:ext uri="{9D8B030D-6E8A-4147-A177-3AD203B41FA5}">
                      <a16:colId xmlns:a16="http://schemas.microsoft.com/office/drawing/2014/main" val="3142057042"/>
                    </a:ext>
                  </a:extLst>
                </a:gridCol>
              </a:tblGrid>
              <a:tr h="493077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Depth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7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OneVsRestClassifier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3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Logistic Regression –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425-EEE5-4E77-BFAA-EC891894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646929" cy="4465320"/>
          </a:xfrm>
        </p:spPr>
        <p:txBody>
          <a:bodyPr/>
          <a:lstStyle/>
          <a:p>
            <a:r>
              <a:rPr lang="en-US" dirty="0"/>
              <a:t>Tuned the ‘C’ with 5-fold cross-validation </a:t>
            </a:r>
          </a:p>
          <a:p>
            <a:r>
              <a:rPr lang="en-US" dirty="0"/>
              <a:t>Checked for ‘C ’ in (0.001,0.01,0.1,1,10,100)</a:t>
            </a:r>
          </a:p>
          <a:p>
            <a:r>
              <a:rPr lang="en-US" dirty="0"/>
              <a:t>Achieved optimal accuracy of 90.86% at C = 0.001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32810-F9A6-4644-9A59-85D39569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4" y="1636871"/>
            <a:ext cx="4994325" cy="4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5264" y="356235"/>
            <a:ext cx="10360025" cy="12239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Logistic Regression –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B276C-8B17-4906-95F3-37B04788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981200"/>
            <a:ext cx="5010150" cy="450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9D97E-E7D0-4A85-A940-9CBA8F81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276" y="1981200"/>
            <a:ext cx="5295900" cy="45116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344D48-C62A-489B-840F-55377B768D6B}"/>
              </a:ext>
            </a:extLst>
          </p:cNvPr>
          <p:cNvSpPr/>
          <p:nvPr/>
        </p:nvSpPr>
        <p:spPr>
          <a:xfrm>
            <a:off x="3046412" y="4876800"/>
            <a:ext cx="228600" cy="228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303B3-57F7-4AF3-8BB7-6BB29DA9FEF5}"/>
              </a:ext>
            </a:extLst>
          </p:cNvPr>
          <p:cNvSpPr txBox="1"/>
          <p:nvPr/>
        </p:nvSpPr>
        <p:spPr>
          <a:xfrm>
            <a:off x="3154044" y="1506566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57774-92EB-41EB-B183-F62BA88252DB}"/>
              </a:ext>
            </a:extLst>
          </p:cNvPr>
          <p:cNvSpPr txBox="1"/>
          <p:nvPr/>
        </p:nvSpPr>
        <p:spPr>
          <a:xfrm>
            <a:off x="8837612" y="1476086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C=0.001</a:t>
            </a:r>
          </a:p>
        </p:txBody>
      </p:sp>
    </p:spTree>
    <p:extLst>
      <p:ext uri="{BB962C8B-B14F-4D97-AF65-F5344CB8AC3E}">
        <p14:creationId xmlns:p14="http://schemas.microsoft.com/office/powerpoint/2010/main" val="41069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5264" y="356235"/>
            <a:ext cx="10360025" cy="12239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Logistic Regression –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A87A9-56AF-4B0E-BC65-77ABFB389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752600"/>
            <a:ext cx="4891087" cy="49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0FBE60-F899-4BB4-8870-325F2317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Logistic Regression – ROC Curve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EFB3A-6318-4582-BE76-C10A98F5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752600"/>
            <a:ext cx="58197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3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Logistic Regression 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486AF0-6E8C-4EC0-A763-12AB4366BA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3594441"/>
              </p:ext>
            </p:extLst>
          </p:nvPr>
        </p:nvGraphicFramePr>
        <p:xfrm>
          <a:off x="3656012" y="2362200"/>
          <a:ext cx="5027612" cy="1864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8606">
                  <a:extLst>
                    <a:ext uri="{9D8B030D-6E8A-4147-A177-3AD203B41FA5}">
                      <a16:colId xmlns:a16="http://schemas.microsoft.com/office/drawing/2014/main" val="3954387829"/>
                    </a:ext>
                  </a:extLst>
                </a:gridCol>
                <a:gridCol w="2209006">
                  <a:extLst>
                    <a:ext uri="{9D8B030D-6E8A-4147-A177-3AD203B41FA5}">
                      <a16:colId xmlns:a16="http://schemas.microsoft.com/office/drawing/2014/main" val="3142057042"/>
                    </a:ext>
                  </a:extLst>
                </a:gridCol>
              </a:tblGrid>
              <a:tr h="493077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=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7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OneVsRestClassifier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3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5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 Forests –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425-EEE5-4E77-BFAA-EC891894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160520"/>
          </a:xfrm>
        </p:spPr>
        <p:txBody>
          <a:bodyPr>
            <a:normAutofit/>
          </a:bodyPr>
          <a:lstStyle/>
          <a:p>
            <a:r>
              <a:rPr lang="en-US" dirty="0"/>
              <a:t>Tuned the ‘n’ with 5-fold cross-validation </a:t>
            </a:r>
          </a:p>
          <a:p>
            <a:r>
              <a:rPr lang="en-US" dirty="0"/>
              <a:t>Checked for ‘</a:t>
            </a:r>
            <a:r>
              <a:rPr lang="en-US" dirty="0" err="1"/>
              <a:t>n_estimators</a:t>
            </a:r>
            <a:r>
              <a:rPr lang="en-US" dirty="0"/>
              <a:t> ’ in(1,5,10,20,30,40,50,60,70,80,90,100)</a:t>
            </a:r>
          </a:p>
          <a:p>
            <a:r>
              <a:rPr lang="en-US" dirty="0"/>
              <a:t>Checked for ‘</a:t>
            </a:r>
            <a:r>
              <a:rPr lang="en-US" dirty="0" err="1"/>
              <a:t>max_depth</a:t>
            </a:r>
            <a:r>
              <a:rPr lang="en-US" dirty="0"/>
              <a:t>’ in (1,5,10,20,30,40,50,60,70,80,90,100)</a:t>
            </a:r>
          </a:p>
          <a:p>
            <a:r>
              <a:rPr lang="en-US" dirty="0"/>
              <a:t>Optimal Combination: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n_estimators</a:t>
            </a:r>
            <a:r>
              <a:rPr lang="en-US" dirty="0"/>
              <a:t>: 90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max_depth</a:t>
            </a:r>
            <a:r>
              <a:rPr lang="en-US" dirty="0"/>
              <a:t>: 30</a:t>
            </a:r>
            <a:br>
              <a:rPr lang="en-US" dirty="0"/>
            </a:br>
            <a:r>
              <a:rPr lang="en-US" dirty="0"/>
              <a:t>	Accuracy: 96.32%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 Forests –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425-EEE5-4E77-BFAA-EC891894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646929" cy="446532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B1FCD-C594-4857-9266-DFADEC82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872" y="1630677"/>
            <a:ext cx="4106673" cy="3931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0D7DE-BEA3-4B67-A939-7C5CA2CF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1630678"/>
            <a:ext cx="4225090" cy="3931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340B1-2436-4927-8ABB-DC0C569D4C95}"/>
              </a:ext>
            </a:extLst>
          </p:cNvPr>
          <p:cNvSpPr txBox="1"/>
          <p:nvPr/>
        </p:nvSpPr>
        <p:spPr>
          <a:xfrm>
            <a:off x="1388744" y="5806438"/>
            <a:ext cx="990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optimal value for </a:t>
            </a:r>
            <a:r>
              <a:rPr lang="en-US" sz="2800" dirty="0" err="1"/>
              <a:t>n_esitmators</a:t>
            </a:r>
            <a:r>
              <a:rPr lang="en-US" sz="2800" dirty="0"/>
              <a:t> is 40 and Max Depth is 20</a:t>
            </a:r>
          </a:p>
          <a:p>
            <a:r>
              <a:rPr lang="en-US" sz="2800" dirty="0"/>
              <a:t>Accuracy : 96.0%</a:t>
            </a:r>
          </a:p>
        </p:txBody>
      </p:sp>
    </p:spTree>
    <p:extLst>
      <p:ext uri="{BB962C8B-B14F-4D97-AF65-F5344CB8AC3E}">
        <p14:creationId xmlns:p14="http://schemas.microsoft.com/office/powerpoint/2010/main" val="40948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 Forests –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425-EEE5-4E77-BFAA-EC891894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646929" cy="446532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340B1-2436-4927-8ABB-DC0C569D4C95}"/>
              </a:ext>
            </a:extLst>
          </p:cNvPr>
          <p:cNvSpPr txBox="1"/>
          <p:nvPr/>
        </p:nvSpPr>
        <p:spPr>
          <a:xfrm>
            <a:off x="1388744" y="5806438"/>
            <a:ext cx="990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optimal value for </a:t>
            </a:r>
            <a:r>
              <a:rPr lang="en-US" sz="2800" dirty="0" err="1"/>
              <a:t>n_esitmators</a:t>
            </a:r>
            <a:r>
              <a:rPr lang="en-US" sz="2800" dirty="0"/>
              <a:t> is 90 and Max Depth is 30</a:t>
            </a:r>
          </a:p>
          <a:p>
            <a:r>
              <a:rPr lang="en-US" sz="2800" dirty="0"/>
              <a:t>Accuracy : 96.32%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30480-D16A-4F98-BFCB-814A91D43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49" y="1566862"/>
            <a:ext cx="54959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5264" y="356235"/>
            <a:ext cx="10360025" cy="12239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 Forests –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A22B8-A81E-4141-B032-28D7C9A9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2" y="1638299"/>
            <a:ext cx="4710234" cy="481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63D37-1A1C-48FE-817E-0C2120E4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01" y="1676400"/>
            <a:ext cx="49815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5408929" cy="4462272"/>
          </a:xfrm>
        </p:spPr>
        <p:txBody>
          <a:bodyPr>
            <a:normAutofit/>
          </a:bodyPr>
          <a:lstStyle/>
          <a:p>
            <a:r>
              <a:rPr lang="en-US" dirty="0"/>
              <a:t>Machines read handwritten digits</a:t>
            </a:r>
          </a:p>
          <a:p>
            <a:r>
              <a:rPr lang="en-US" dirty="0"/>
              <a:t>In 1989, Yann </a:t>
            </a:r>
            <a:r>
              <a:rPr lang="en-US" dirty="0" err="1"/>
              <a:t>LeCun</a:t>
            </a:r>
            <a:r>
              <a:rPr lang="en-US" dirty="0"/>
              <a:t> built a system which was eventually used to read handwritten checks and zip codes by companies.</a:t>
            </a:r>
          </a:p>
          <a:p>
            <a:r>
              <a:rPr lang="en-US" dirty="0"/>
              <a:t>The system he built was also successfully applied to the recognition of handwritten zip code digits provided by the U.S. Postal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6BDC5-CED4-4302-9EC3-AE654784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099847"/>
            <a:ext cx="4564004" cy="2534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D7735-6944-4CCA-AB2A-33DA8898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3779520"/>
            <a:ext cx="4564004" cy="25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0FBE60-F899-4BB4-8870-325F2317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 Forests – ROC Curve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1852F-B8B3-418F-A3EE-65419763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1981200"/>
            <a:ext cx="620846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 Forests 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486AF0-6E8C-4EC0-A763-12AB4366BA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8729769"/>
              </p:ext>
            </p:extLst>
          </p:nvPr>
        </p:nvGraphicFramePr>
        <p:xfrm>
          <a:off x="3656012" y="2362201"/>
          <a:ext cx="6420009" cy="3383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1003">
                  <a:extLst>
                    <a:ext uri="{9D8B030D-6E8A-4147-A177-3AD203B41FA5}">
                      <a16:colId xmlns:a16="http://schemas.microsoft.com/office/drawing/2014/main" val="3954387829"/>
                    </a:ext>
                  </a:extLst>
                </a:gridCol>
                <a:gridCol w="2209006">
                  <a:extLst>
                    <a:ext uri="{9D8B030D-6E8A-4147-A177-3AD203B41FA5}">
                      <a16:colId xmlns:a16="http://schemas.microsoft.com/office/drawing/2014/main" val="3142057042"/>
                    </a:ext>
                  </a:extLst>
                </a:gridCol>
              </a:tblGrid>
              <a:tr h="45054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30394"/>
                  </a:ext>
                </a:extLst>
              </a:tr>
              <a:tr h="417759">
                <a:tc>
                  <a:txBody>
                    <a:bodyPr/>
                    <a:lstStyle/>
                    <a:p>
                      <a:r>
                        <a:rPr lang="en-US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4407"/>
                  </a:ext>
                </a:extLst>
              </a:tr>
              <a:tr h="751967"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 = 20 </a:t>
                      </a:r>
                    </a:p>
                    <a:p>
                      <a:r>
                        <a:rPr lang="en-US" dirty="0" err="1"/>
                        <a:t>n</a:t>
                      </a:r>
                      <a:r>
                        <a:rPr lang="en-US" sz="2400" dirty="0" err="1"/>
                        <a:t>_esitmators</a:t>
                      </a:r>
                      <a:r>
                        <a:rPr lang="en-US" sz="2400" dirty="0"/>
                        <a:t> </a:t>
                      </a:r>
                      <a:r>
                        <a:rPr lang="en-US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96.00%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78670"/>
                  </a:ext>
                </a:extLst>
              </a:tr>
              <a:tr h="751967"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 = 30 </a:t>
                      </a:r>
                    </a:p>
                    <a:p>
                      <a:r>
                        <a:rPr lang="en-US" dirty="0" err="1"/>
                        <a:t>n</a:t>
                      </a:r>
                      <a:r>
                        <a:rPr lang="en-US" sz="2400" dirty="0" err="1"/>
                        <a:t>_esitmators</a:t>
                      </a:r>
                      <a:r>
                        <a:rPr lang="en-US" sz="2400" dirty="0"/>
                        <a:t> </a:t>
                      </a:r>
                      <a:r>
                        <a:rPr lang="en-US" dirty="0"/>
                        <a:t> =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32191"/>
                  </a:ext>
                </a:extLst>
              </a:tr>
              <a:tr h="751967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OneVsRestClassifier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88.40%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5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39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–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425-EEE5-4E77-BFAA-EC891894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646929" cy="4465320"/>
          </a:xfrm>
        </p:spPr>
        <p:txBody>
          <a:bodyPr/>
          <a:lstStyle/>
          <a:p>
            <a:r>
              <a:rPr lang="en-US" dirty="0"/>
              <a:t>Tuned the ‘n_ </a:t>
            </a:r>
            <a:r>
              <a:rPr lang="en-US" dirty="0" err="1"/>
              <a:t>neighbours’</a:t>
            </a:r>
            <a:r>
              <a:rPr lang="en-US" dirty="0"/>
              <a:t> with 5-fold cross-validation </a:t>
            </a:r>
          </a:p>
          <a:p>
            <a:r>
              <a:rPr lang="en-US" dirty="0"/>
              <a:t>Checked for ‘n_ </a:t>
            </a:r>
            <a:r>
              <a:rPr lang="en-US" dirty="0" err="1"/>
              <a:t>neighbours’</a:t>
            </a:r>
            <a:r>
              <a:rPr lang="en-US" dirty="0"/>
              <a:t> in (1, 5, 10, 20, 30)</a:t>
            </a:r>
          </a:p>
          <a:p>
            <a:r>
              <a:rPr lang="en-US" dirty="0"/>
              <a:t>Achieved optimal accuracy of 96.67%  at </a:t>
            </a:r>
            <a:r>
              <a:rPr lang="en-US" dirty="0" err="1"/>
              <a:t>n_neighbours</a:t>
            </a:r>
            <a:r>
              <a:rPr lang="en-US" dirty="0"/>
              <a:t> of 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5F0C8-A171-43EB-BFE3-C8BEDC5E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33" y="1706880"/>
            <a:ext cx="499642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5264" y="356235"/>
            <a:ext cx="10360025" cy="12239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–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B276C-8B17-4906-95F3-37B04788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1600200"/>
            <a:ext cx="5010150" cy="488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8CDC6-A506-4747-BFEB-650673E66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1" y="1519822"/>
            <a:ext cx="4836477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0FBE60-F899-4BB4-8870-325F2317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– ROC Curve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6F840-F7DC-4787-9606-A209D308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1905000"/>
            <a:ext cx="6400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486AF0-6E8C-4EC0-A763-12AB4366BA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8700010"/>
              </p:ext>
            </p:extLst>
          </p:nvPr>
        </p:nvGraphicFramePr>
        <p:xfrm>
          <a:off x="3656012" y="2362200"/>
          <a:ext cx="5027612" cy="22304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8606">
                  <a:extLst>
                    <a:ext uri="{9D8B030D-6E8A-4147-A177-3AD203B41FA5}">
                      <a16:colId xmlns:a16="http://schemas.microsoft.com/office/drawing/2014/main" val="3954387829"/>
                    </a:ext>
                  </a:extLst>
                </a:gridCol>
                <a:gridCol w="2209006">
                  <a:extLst>
                    <a:ext uri="{9D8B030D-6E8A-4147-A177-3AD203B41FA5}">
                      <a16:colId xmlns:a16="http://schemas.microsoft.com/office/drawing/2014/main" val="3142057042"/>
                    </a:ext>
                  </a:extLst>
                </a:gridCol>
              </a:tblGrid>
              <a:tr h="493077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= 5 (Optimal same as default)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96.67%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7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OneVsRestClassifier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3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2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SVM –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425-EEE5-4E77-BFAA-EC891894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142729" cy="4465320"/>
          </a:xfrm>
        </p:spPr>
        <p:txBody>
          <a:bodyPr/>
          <a:lstStyle/>
          <a:p>
            <a:r>
              <a:rPr lang="en-US" dirty="0"/>
              <a:t>Tuned the ‘C’ and gamma with 5-fold cross-validation </a:t>
            </a:r>
          </a:p>
          <a:p>
            <a:r>
              <a:rPr lang="en-US" dirty="0"/>
              <a:t>Checked for ‘C ’ in (1, 5, 10)</a:t>
            </a:r>
          </a:p>
          <a:p>
            <a:r>
              <a:rPr lang="en-US" dirty="0"/>
              <a:t>Checked for ‘gamma’ in (0.01,0.1,0.01)</a:t>
            </a:r>
          </a:p>
          <a:p>
            <a:r>
              <a:rPr lang="en-US" dirty="0"/>
              <a:t>Optimal Values were Default values in case of linear kernel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4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5264" y="356235"/>
            <a:ext cx="10360025" cy="12239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SVM –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1B55D-88DF-4D50-A591-FD79F052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600785"/>
            <a:ext cx="5029200" cy="472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7751E-7949-4817-AE91-93329A56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89" y="1600785"/>
            <a:ext cx="4798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SVM 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486AF0-6E8C-4EC0-A763-12AB4366BA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7699095"/>
              </p:ext>
            </p:extLst>
          </p:nvPr>
        </p:nvGraphicFramePr>
        <p:xfrm>
          <a:off x="3656012" y="2362200"/>
          <a:ext cx="5027612" cy="1316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8606">
                  <a:extLst>
                    <a:ext uri="{9D8B030D-6E8A-4147-A177-3AD203B41FA5}">
                      <a16:colId xmlns:a16="http://schemas.microsoft.com/office/drawing/2014/main" val="3954387829"/>
                    </a:ext>
                  </a:extLst>
                </a:gridCol>
                <a:gridCol w="2209006">
                  <a:extLst>
                    <a:ext uri="{9D8B030D-6E8A-4147-A177-3AD203B41FA5}">
                      <a16:colId xmlns:a16="http://schemas.microsoft.com/office/drawing/2014/main" val="3142057042"/>
                    </a:ext>
                  </a:extLst>
                </a:gridCol>
              </a:tblGrid>
              <a:tr h="493077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Parameters with Linear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3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5EE-064A-4C08-8403-88FC3BA8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533A9-BE9F-452D-85A9-ACC133BFF1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012" y="1981200"/>
            <a:ext cx="8458200" cy="37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399529" cy="4465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Source: </a:t>
            </a:r>
            <a:r>
              <a:rPr lang="en-US" sz="1900" dirty="0">
                <a:hlinkClick r:id="rId3"/>
              </a:rPr>
              <a:t>https://www.kaggle.com/c/digit-recognizer</a:t>
            </a:r>
            <a:endParaRPr lang="en-US" sz="1900" dirty="0"/>
          </a:p>
          <a:p>
            <a:r>
              <a:rPr lang="en-US" dirty="0"/>
              <a:t>Training Data:</a:t>
            </a:r>
          </a:p>
          <a:p>
            <a:pPr marL="682633" lvl="2" indent="0">
              <a:buNone/>
            </a:pPr>
            <a:r>
              <a:rPr lang="en-US" dirty="0"/>
              <a:t>Rows: 31500 </a:t>
            </a:r>
          </a:p>
          <a:p>
            <a:pPr marL="682633" lvl="2" indent="0">
              <a:buNone/>
            </a:pPr>
            <a:r>
              <a:rPr lang="en-US" dirty="0"/>
              <a:t>Columns : 785</a:t>
            </a:r>
          </a:p>
          <a:p>
            <a:r>
              <a:rPr lang="en-US" dirty="0"/>
              <a:t>Validation Data:</a:t>
            </a:r>
          </a:p>
          <a:p>
            <a:pPr marL="682633" lvl="2" indent="0">
              <a:buNone/>
            </a:pPr>
            <a:r>
              <a:rPr lang="en-US" dirty="0"/>
              <a:t>Rows: 10500</a:t>
            </a:r>
          </a:p>
          <a:p>
            <a:pPr marL="682633" lvl="2" indent="0">
              <a:buNone/>
            </a:pPr>
            <a:r>
              <a:rPr lang="en-US" dirty="0"/>
              <a:t>Columns : 785</a:t>
            </a:r>
          </a:p>
          <a:p>
            <a:r>
              <a:rPr lang="en-US" dirty="0"/>
              <a:t>Testing Data:</a:t>
            </a:r>
          </a:p>
          <a:p>
            <a:pPr marL="682633" lvl="2" indent="0">
              <a:buNone/>
            </a:pPr>
            <a:r>
              <a:rPr lang="en-US" dirty="0"/>
              <a:t>Rows: 28000</a:t>
            </a:r>
          </a:p>
          <a:p>
            <a:pPr marL="682633" lvl="2" indent="0">
              <a:buNone/>
            </a:pPr>
            <a:r>
              <a:rPr lang="en-US" dirty="0"/>
              <a:t>Columns : 784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0841289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33B91F7-90AE-4EBF-8FBA-03EADE2AE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29304"/>
              </p:ext>
            </p:extLst>
          </p:nvPr>
        </p:nvGraphicFramePr>
        <p:xfrm>
          <a:off x="6780212" y="1727200"/>
          <a:ext cx="5256213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280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425-EEE5-4E77-BFAA-EC891894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780529" cy="4465320"/>
          </a:xfrm>
        </p:spPr>
        <p:txBody>
          <a:bodyPr/>
          <a:lstStyle/>
          <a:p>
            <a:r>
              <a:rPr lang="en-US" dirty="0"/>
              <a:t>Standard Neural Nets (SNN)</a:t>
            </a:r>
          </a:p>
          <a:p>
            <a:r>
              <a:rPr lang="en-US" dirty="0"/>
              <a:t>Convolutional Neural Nets (CNN)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8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Standard Neural Net Results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Epochs, Batch Size 128, Validation Set – 20%</a:t>
            </a:r>
          </a:p>
          <a:p>
            <a:r>
              <a:rPr lang="en-US" dirty="0"/>
              <a:t>Model loss: 5%</a:t>
            </a:r>
          </a:p>
          <a:p>
            <a:r>
              <a:rPr lang="en-US" dirty="0"/>
              <a:t>Model accuracy: 98%</a:t>
            </a:r>
          </a:p>
          <a:p>
            <a:r>
              <a:rPr lang="en-US" dirty="0"/>
              <a:t>Epoch Accuracy: </a:t>
            </a:r>
          </a:p>
          <a:p>
            <a:pPr lvl="1"/>
            <a:r>
              <a:rPr lang="en-US" dirty="0"/>
              <a:t>Epoch 1: 0.9235863095238095</a:t>
            </a:r>
          </a:p>
          <a:p>
            <a:pPr lvl="1"/>
            <a:r>
              <a:rPr lang="en-US" dirty="0"/>
              <a:t>Epoch 2: 0.9806175595238096</a:t>
            </a:r>
          </a:p>
          <a:p>
            <a:pPr lvl="1"/>
            <a:r>
              <a:rPr lang="en-US" dirty="0"/>
              <a:t>Epoch 3: 0.9878348214285714</a:t>
            </a:r>
          </a:p>
          <a:p>
            <a:pPr lvl="1"/>
            <a:r>
              <a:rPr lang="en-US" dirty="0"/>
              <a:t>Epoch 4: 0.9905877976190476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A933D-B180-458F-ADDF-DDB21C95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2743200"/>
            <a:ext cx="44862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Convolutional Neural Nets (CNN)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D975F-AE8A-4BC3-965F-E7B42E75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Source:</a:t>
            </a:r>
          </a:p>
          <a:p>
            <a:pPr lvl="1"/>
            <a:r>
              <a:rPr lang="en-US" dirty="0"/>
              <a:t> </a:t>
            </a:r>
            <a:r>
              <a:rPr lang="en-US" sz="1500" dirty="0">
                <a:solidFill>
                  <a:schemeClr val="accent1"/>
                </a:solidFill>
              </a:rPr>
              <a:t>http://yann.lecun.com/exdb/mnist/</a:t>
            </a:r>
          </a:p>
          <a:p>
            <a:r>
              <a:rPr lang="en-US" dirty="0"/>
              <a:t>Converted to </a:t>
            </a:r>
            <a:r>
              <a:rPr lang="en-US" dirty="0" err="1"/>
              <a:t>png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 </a:t>
            </a:r>
            <a:r>
              <a:rPr lang="en-US" sz="1500" dirty="0">
                <a:solidFill>
                  <a:schemeClr val="accent1"/>
                </a:solidFill>
                <a:hlinkClick r:id="rId2"/>
              </a:rPr>
              <a:t>https://github.com/myleott/mnist_png</a:t>
            </a:r>
            <a:endParaRPr lang="en-US" sz="1500" dirty="0">
              <a:solidFill>
                <a:schemeClr val="accent1"/>
              </a:solidFill>
            </a:endParaRPr>
          </a:p>
          <a:p>
            <a:r>
              <a:rPr lang="en-US" dirty="0"/>
              <a:t>Training Data: 54004</a:t>
            </a:r>
          </a:p>
          <a:p>
            <a:r>
              <a:rPr lang="en-US" dirty="0"/>
              <a:t>Validation Data: 5996 </a:t>
            </a:r>
          </a:p>
          <a:p>
            <a:pPr lvl="1"/>
            <a:r>
              <a:rPr lang="en-US" dirty="0"/>
              <a:t>10% randomly selected images for validation</a:t>
            </a:r>
          </a:p>
          <a:p>
            <a:r>
              <a:rPr lang="en-US" dirty="0"/>
              <a:t>Testing Data: 10000</a:t>
            </a:r>
          </a:p>
          <a:p>
            <a:pPr marL="0" indent="0">
              <a:buNone/>
            </a:pPr>
            <a:endParaRPr lang="en-US" dirty="0"/>
          </a:p>
          <a:p>
            <a:endParaRPr lang="en-US" sz="1900" dirty="0">
              <a:solidFill>
                <a:schemeClr val="accent1"/>
              </a:solidFill>
            </a:endParaRPr>
          </a:p>
          <a:p>
            <a:endParaRPr lang="en-US" sz="19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F862E0-1DE4-4442-9E06-7063A076E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276046"/>
              </p:ext>
            </p:extLst>
          </p:nvPr>
        </p:nvGraphicFramePr>
        <p:xfrm>
          <a:off x="7313612" y="1371600"/>
          <a:ext cx="4799013" cy="4462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CNN Results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Epochs</a:t>
            </a:r>
          </a:p>
          <a:p>
            <a:r>
              <a:rPr lang="en-US" dirty="0"/>
              <a:t>Model loss: 0.9%</a:t>
            </a:r>
          </a:p>
          <a:p>
            <a:r>
              <a:rPr lang="en-US" dirty="0"/>
              <a:t>Model accuracy: 99.7%</a:t>
            </a:r>
          </a:p>
          <a:p>
            <a:r>
              <a:rPr lang="en-US" dirty="0"/>
              <a:t>Epoch Accuracy: </a:t>
            </a:r>
          </a:p>
          <a:p>
            <a:pPr lvl="1"/>
            <a:r>
              <a:rPr lang="en-US" dirty="0"/>
              <a:t>Epoch 1: 0.9961997726198805</a:t>
            </a:r>
          </a:p>
          <a:p>
            <a:pPr lvl="1"/>
            <a:r>
              <a:rPr lang="en-US" dirty="0"/>
              <a:t>Epoch 2: 0.9968593064521052</a:t>
            </a:r>
          </a:p>
          <a:p>
            <a:pPr lvl="1"/>
            <a:r>
              <a:rPr lang="en-US" dirty="0"/>
              <a:t>Epoch 3: 0.9975354490786731</a:t>
            </a:r>
          </a:p>
          <a:p>
            <a:pPr lvl="1"/>
            <a:r>
              <a:rPr lang="en-US" dirty="0"/>
              <a:t>Epoch 4: 0.9973843235976326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6A63D-FC3A-4CB3-A9CB-7E2836EC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515938"/>
            <a:ext cx="46672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5B198-8DFC-4331-AE57-0C3A0E67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04" y="390525"/>
            <a:ext cx="6229350" cy="60769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AF268A-4330-4E50-B9DB-3CAAE1CEE631}"/>
              </a:ext>
            </a:extLst>
          </p:cNvPr>
          <p:cNvSpPr/>
          <p:nvPr/>
        </p:nvSpPr>
        <p:spPr>
          <a:xfrm>
            <a:off x="3656012" y="1676400"/>
            <a:ext cx="275908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EE24-6501-497E-B1C5-D5C77EFF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600"/>
            <a:ext cx="10360501" cy="6604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4C1B8-26E5-4417-9608-EA5B86A9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074420"/>
            <a:ext cx="2667000" cy="552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69664-256A-4A2E-856F-D3BFF812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886" y="1074420"/>
            <a:ext cx="2971800" cy="5554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6842A-3519-4358-9D58-27B4DE05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012" y="1074420"/>
            <a:ext cx="2831149" cy="5565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2978F-DD39-41B0-96E8-49677AC2C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503" y="1074420"/>
            <a:ext cx="2547938" cy="55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362200"/>
            <a:ext cx="10360501" cy="12239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Label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905000"/>
            <a:ext cx="5281930" cy="2865120"/>
          </a:xfrm>
        </p:spPr>
        <p:txBody>
          <a:bodyPr>
            <a:normAutofit/>
          </a:bodyPr>
          <a:lstStyle/>
          <a:p>
            <a:r>
              <a:rPr lang="en-US" dirty="0"/>
              <a:t>Label(y) : The digit. The first column in dataset</a:t>
            </a:r>
          </a:p>
          <a:p>
            <a:r>
              <a:rPr lang="en-US" dirty="0"/>
              <a:t>Features(X) : The flattened pixels. All the columns except the first.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2705AED-FBC3-41EE-B598-0FE04FB21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0813" y="1531320"/>
            <a:ext cx="5281929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43-DF9F-40EB-9899-3980B78C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99632-29F4-4338-B692-0383FBC180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4012" y="2209800"/>
            <a:ext cx="6096000" cy="34596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E4F6B-073F-4250-BDEC-2AA0D301CAD8}"/>
              </a:ext>
            </a:extLst>
          </p:cNvPr>
          <p:cNvSpPr txBox="1"/>
          <p:nvPr/>
        </p:nvSpPr>
        <p:spPr>
          <a:xfrm>
            <a:off x="3922711" y="1779210"/>
            <a:ext cx="4343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Digits data distribution in training data set</a:t>
            </a:r>
          </a:p>
        </p:txBody>
      </p:sp>
    </p:spTree>
    <p:extLst>
      <p:ext uri="{BB962C8B-B14F-4D97-AF65-F5344CB8AC3E}">
        <p14:creationId xmlns:p14="http://schemas.microsoft.com/office/powerpoint/2010/main" val="4099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Machine Learning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425-EEE5-4E77-BFAA-EC891894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780529" cy="4465320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K-Nearest Neighbors (KNN)</a:t>
            </a:r>
          </a:p>
          <a:p>
            <a:r>
              <a:rPr lang="en-US"/>
              <a:t>Support </a:t>
            </a:r>
            <a:r>
              <a:rPr lang="en-US" dirty="0"/>
              <a:t>Vector Machines (SVM)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Trees –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425-EEE5-4E77-BFAA-EC8918949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646929" cy="4465320"/>
          </a:xfrm>
        </p:spPr>
        <p:txBody>
          <a:bodyPr/>
          <a:lstStyle/>
          <a:p>
            <a:r>
              <a:rPr lang="en-US" dirty="0"/>
              <a:t>Tuned the </a:t>
            </a:r>
            <a:r>
              <a:rPr lang="en-US" dirty="0" err="1"/>
              <a:t>max_depth</a:t>
            </a:r>
            <a:r>
              <a:rPr lang="en-US" dirty="0"/>
              <a:t> with 5-fold cross-validation </a:t>
            </a:r>
          </a:p>
          <a:p>
            <a:r>
              <a:rPr lang="en-US" dirty="0"/>
              <a:t>Checked for </a:t>
            </a:r>
            <a:r>
              <a:rPr lang="en-US" dirty="0" err="1"/>
              <a:t>max_depth</a:t>
            </a:r>
            <a:r>
              <a:rPr lang="en-US" dirty="0"/>
              <a:t> in (1,5,10,20,30,40,50,60,70,80,90,100)</a:t>
            </a:r>
          </a:p>
          <a:p>
            <a:r>
              <a:rPr lang="en-US" dirty="0"/>
              <a:t>Achieved optimal accuracy of 85.61% at </a:t>
            </a:r>
            <a:r>
              <a:rPr lang="en-US" dirty="0" err="1"/>
              <a:t>max_depth</a:t>
            </a:r>
            <a:r>
              <a:rPr lang="en-US" dirty="0"/>
              <a:t> = 10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A962D-9BE4-4740-AA8C-1AE80A5B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2" y="1600200"/>
            <a:ext cx="5859363" cy="46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7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EB35-A7E9-49BA-B7D6-5FE05117B6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1412" y="320358"/>
            <a:ext cx="10360025" cy="12239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Trees –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7A167-ACCD-4391-BCC5-46A67177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5" y="1539240"/>
            <a:ext cx="5257800" cy="480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4EF6D4-1575-4106-AE1C-F5F06577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1539240"/>
            <a:ext cx="510916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4277E5-95AF-4492-B1B0-969E29F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Trees – ROC Curve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621BA-A433-4D2B-98AE-18EFC51C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4" y="1876425"/>
            <a:ext cx="6557504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5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3593</TotalTime>
  <Words>699</Words>
  <Application>Microsoft Office PowerPoint</Application>
  <PresentationFormat>Custom</PresentationFormat>
  <Paragraphs>152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Tech 16x9</vt:lpstr>
      <vt:lpstr>DIGIT RECOGNIZER</vt:lpstr>
      <vt:lpstr>Introduction</vt:lpstr>
      <vt:lpstr>Dataset</vt:lpstr>
      <vt:lpstr>Label &amp; Features</vt:lpstr>
      <vt:lpstr>Data Distribution</vt:lpstr>
      <vt:lpstr>Machine Learning Model Evaluation</vt:lpstr>
      <vt:lpstr>Decision Trees – Cross Validation</vt:lpstr>
      <vt:lpstr>Decision Trees – Results</vt:lpstr>
      <vt:lpstr>Decision Trees – ROC Curve</vt:lpstr>
      <vt:lpstr>Decision Trees - Summary</vt:lpstr>
      <vt:lpstr>Logistic Regression – Cross Validation</vt:lpstr>
      <vt:lpstr>Logistic Regression – Results</vt:lpstr>
      <vt:lpstr>Logistic Regression – Results</vt:lpstr>
      <vt:lpstr>Logistic Regression – ROC Curve</vt:lpstr>
      <vt:lpstr>Logistic Regression - Summary</vt:lpstr>
      <vt:lpstr>Random Forests – Cross Validation</vt:lpstr>
      <vt:lpstr>Random Forests – Cross Validation</vt:lpstr>
      <vt:lpstr>Random Forests – Cross Validation</vt:lpstr>
      <vt:lpstr>Random Forests – Results</vt:lpstr>
      <vt:lpstr>Random Forests – ROC Curve</vt:lpstr>
      <vt:lpstr>Random Forests - Summary</vt:lpstr>
      <vt:lpstr>KNN – Cross Validation</vt:lpstr>
      <vt:lpstr>KNN – Results</vt:lpstr>
      <vt:lpstr>KNN – ROC Curve</vt:lpstr>
      <vt:lpstr>KNN- Summary</vt:lpstr>
      <vt:lpstr>SVM – Cross Validation</vt:lpstr>
      <vt:lpstr>SVM – Results</vt:lpstr>
      <vt:lpstr>SVM - Summary</vt:lpstr>
      <vt:lpstr>Comparison Summary</vt:lpstr>
      <vt:lpstr>Neural Nets</vt:lpstr>
      <vt:lpstr>Standard Neural Net Results</vt:lpstr>
      <vt:lpstr>Convolutional Neural Nets (CNN)</vt:lpstr>
      <vt:lpstr>CNN Results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Vibhor Goel</dc:creator>
  <cp:lastModifiedBy>Vibhor Goel</cp:lastModifiedBy>
  <cp:revision>57</cp:revision>
  <dcterms:created xsi:type="dcterms:W3CDTF">2018-04-26T06:27:32Z</dcterms:created>
  <dcterms:modified xsi:type="dcterms:W3CDTF">2018-04-28T18:21:02Z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