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22df115cb_1_1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22df115cb_1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22df115cb_1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22df115cb_1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22df115cb_1_1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22df115cb_1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22df115cb_1_1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22df115cb_1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22df115cb_1_1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22df115cb_1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22df115cb_2_1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22df115cb_2_1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1C0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Pista de carros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rgbClr val="FFFFFF"/>
                </a:solidFill>
              </a:rPr>
              <a:t>Márcia Pires (88747)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rgbClr val="FFFFFF"/>
                </a:solidFill>
              </a:rPr>
              <a:t>Tomás Martins (89286)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93" name="Google Shape;93;p14"/>
          <p:cNvSpPr txBox="1"/>
          <p:nvPr>
            <p:ph type="ctrTitle"/>
          </p:nvPr>
        </p:nvSpPr>
        <p:spPr>
          <a:xfrm>
            <a:off x="2649750" y="2218650"/>
            <a:ext cx="38445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Aplicação 3D utilizando WebGL</a:t>
            </a:r>
            <a:endParaRPr sz="1500"/>
          </a:p>
        </p:txBody>
      </p:sp>
      <p:sp>
        <p:nvSpPr>
          <p:cNvPr id="94" name="Google Shape;94;p14"/>
          <p:cNvSpPr txBox="1"/>
          <p:nvPr/>
        </p:nvSpPr>
        <p:spPr>
          <a:xfrm>
            <a:off x="6908950" y="4473675"/>
            <a:ext cx="21549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Computação Visual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Dezembro de 2020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729625" y="3614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CC0000"/>
                </a:solidFill>
              </a:rPr>
              <a:t>Introdução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727950" y="1484925"/>
            <a:ext cx="7688100" cy="12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rgbClr val="000000"/>
                </a:solidFill>
              </a:rPr>
              <a:t>Tal como o nome da aplicação sugere, </a:t>
            </a:r>
            <a:r>
              <a:rPr b="1" i="1" lang="pt-PT" sz="1500">
                <a:solidFill>
                  <a:srgbClr val="000000"/>
                </a:solidFill>
              </a:rPr>
              <a:t>Pista de Carros</a:t>
            </a:r>
            <a:r>
              <a:rPr lang="pt-PT" sz="1500">
                <a:solidFill>
                  <a:srgbClr val="000000"/>
                </a:solidFill>
              </a:rPr>
              <a:t>, esta consiste na apresentação de </a:t>
            </a:r>
            <a:r>
              <a:rPr b="1" lang="pt-PT" sz="1500">
                <a:solidFill>
                  <a:srgbClr val="000000"/>
                </a:solidFill>
              </a:rPr>
              <a:t>diferentes pistas de carros</a:t>
            </a:r>
            <a:r>
              <a:rPr lang="pt-PT" sz="1500">
                <a:solidFill>
                  <a:srgbClr val="000000"/>
                </a:solidFill>
              </a:rPr>
              <a:t>, em que um carro se </a:t>
            </a:r>
            <a:r>
              <a:rPr b="1" lang="pt-PT" sz="1500">
                <a:solidFill>
                  <a:srgbClr val="000000"/>
                </a:solidFill>
              </a:rPr>
              <a:t>movimenta</a:t>
            </a:r>
            <a:r>
              <a:rPr lang="pt-PT" sz="1500">
                <a:solidFill>
                  <a:srgbClr val="000000"/>
                </a:solidFill>
              </a:rPr>
              <a:t> pela mesma, podendo todo o sistema ser manipulado </a:t>
            </a:r>
            <a:r>
              <a:rPr b="1" lang="pt-PT" sz="1500">
                <a:solidFill>
                  <a:srgbClr val="000000"/>
                </a:solidFill>
              </a:rPr>
              <a:t>interativamente</a:t>
            </a:r>
            <a:r>
              <a:rPr lang="pt-PT" sz="1500">
                <a:solidFill>
                  <a:srgbClr val="000000"/>
                </a:solidFill>
              </a:rPr>
              <a:t> pelo utilizador.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8707175" y="4681200"/>
            <a:ext cx="283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245" y="2635350"/>
            <a:ext cx="4766604" cy="20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6987725" y="4212650"/>
            <a:ext cx="17655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latin typeface="Lato"/>
                <a:ea typeface="Lato"/>
                <a:cs typeface="Lato"/>
                <a:sym typeface="Lato"/>
              </a:rPr>
              <a:t>Fig. 1: </a:t>
            </a:r>
            <a:r>
              <a:rPr b="1" lang="pt-PT" sz="1200">
                <a:latin typeface="Lato"/>
                <a:ea typeface="Lato"/>
                <a:cs typeface="Lato"/>
                <a:sym typeface="Lato"/>
              </a:rPr>
              <a:t>Pista de carros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729625" y="4051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CC0000"/>
                </a:solidFill>
              </a:rPr>
              <a:t>Funcionalidades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727950" y="1425650"/>
            <a:ext cx="36309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000000"/>
                </a:solidFill>
              </a:rPr>
              <a:t>Principais funcionalidades</a:t>
            </a:r>
            <a:r>
              <a:rPr lang="pt-PT">
                <a:solidFill>
                  <a:srgbClr val="000000"/>
                </a:solidFill>
              </a:rPr>
              <a:t> que podem ser encontradas na aplicação: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8707175" y="4681250"/>
            <a:ext cx="283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150" y="1156400"/>
            <a:ext cx="3690200" cy="362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125" y="2293149"/>
            <a:ext cx="3778750" cy="16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879800" y="3929975"/>
            <a:ext cx="2401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latin typeface="Lato"/>
                <a:ea typeface="Lato"/>
                <a:cs typeface="Lato"/>
                <a:sym typeface="Lato"/>
              </a:rPr>
              <a:t>Fig. 2: Funcionalidades </a:t>
            </a:r>
            <a:r>
              <a:rPr b="1" lang="pt-PT" sz="1200">
                <a:latin typeface="Lato"/>
                <a:ea typeface="Lato"/>
                <a:cs typeface="Lato"/>
                <a:sym typeface="Lato"/>
              </a:rPr>
              <a:t>Show Car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4775150" y="4721450"/>
            <a:ext cx="29124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latin typeface="Lato"/>
                <a:ea typeface="Lato"/>
                <a:cs typeface="Lato"/>
                <a:sym typeface="Lato"/>
              </a:rPr>
              <a:t>Fig. 3: Funcionalidades </a:t>
            </a:r>
            <a:r>
              <a:rPr b="1" lang="pt-PT" sz="1200">
                <a:latin typeface="Lato"/>
                <a:ea typeface="Lato"/>
                <a:cs typeface="Lato"/>
                <a:sym typeface="Lato"/>
              </a:rPr>
              <a:t>Show World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ctrTitle"/>
          </p:nvPr>
        </p:nvSpPr>
        <p:spPr>
          <a:xfrm>
            <a:off x="729625" y="4051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CC0000"/>
                </a:solidFill>
              </a:rPr>
              <a:t>Implementação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20" name="Google Shape;120;p17"/>
          <p:cNvSpPr txBox="1"/>
          <p:nvPr>
            <p:ph idx="1" type="subTitle"/>
          </p:nvPr>
        </p:nvSpPr>
        <p:spPr>
          <a:xfrm>
            <a:off x="727950" y="1425650"/>
            <a:ext cx="7688100" cy="18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Os </a:t>
            </a:r>
            <a:r>
              <a:rPr b="1" lang="pt-PT">
                <a:solidFill>
                  <a:srgbClr val="000000"/>
                </a:solidFill>
              </a:rPr>
              <a:t>modelos </a:t>
            </a:r>
            <a:r>
              <a:rPr lang="pt-PT">
                <a:solidFill>
                  <a:srgbClr val="000000"/>
                </a:solidFill>
              </a:rPr>
              <a:t>utilizados na aplicação foram os seguintes: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12497" l="15371" r="11115" t="13291"/>
          <a:stretch/>
        </p:blipFill>
        <p:spPr>
          <a:xfrm>
            <a:off x="2082100" y="2350500"/>
            <a:ext cx="1470700" cy="13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10759" l="16929" r="8554" t="12770"/>
          <a:stretch/>
        </p:blipFill>
        <p:spPr>
          <a:xfrm>
            <a:off x="478675" y="2192500"/>
            <a:ext cx="1712700" cy="16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 rotWithShape="1">
          <a:blip r:embed="rId5">
            <a:alphaModFix/>
          </a:blip>
          <a:srcRect b="9934" l="19430" r="18291" t="11405"/>
          <a:stretch/>
        </p:blipFill>
        <p:spPr>
          <a:xfrm>
            <a:off x="4083963" y="2350500"/>
            <a:ext cx="1423675" cy="16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 rotWithShape="1">
          <a:blip r:embed="rId6">
            <a:alphaModFix/>
          </a:blip>
          <a:srcRect b="0" l="6080" r="6430" t="6699"/>
          <a:stretch/>
        </p:blipFill>
        <p:spPr>
          <a:xfrm>
            <a:off x="6160362" y="597237"/>
            <a:ext cx="2531119" cy="18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19304" y="2883900"/>
            <a:ext cx="3013244" cy="16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866400" y="3632825"/>
            <a:ext cx="24390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latin typeface="Lato"/>
                <a:ea typeface="Lato"/>
                <a:cs typeface="Lato"/>
                <a:sym typeface="Lato"/>
              </a:rPr>
              <a:t>Fig. 4: Tipos de </a:t>
            </a:r>
            <a:r>
              <a:rPr b="1" lang="pt-PT" sz="1200">
                <a:latin typeface="Lato"/>
                <a:ea typeface="Lato"/>
                <a:cs typeface="Lato"/>
                <a:sym typeface="Lato"/>
              </a:rPr>
              <a:t>árvores </a:t>
            </a:r>
            <a:r>
              <a:rPr lang="pt-PT" sz="1200">
                <a:latin typeface="Lato"/>
                <a:ea typeface="Lato"/>
                <a:cs typeface="Lato"/>
                <a:sym typeface="Lato"/>
              </a:rPr>
              <a:t>- </a:t>
            </a:r>
            <a:r>
              <a:rPr b="1" lang="pt-PT" sz="1200">
                <a:latin typeface="Lato"/>
                <a:ea typeface="Lato"/>
                <a:cs typeface="Lato"/>
                <a:sym typeface="Lato"/>
              </a:rPr>
              <a:t>pirâmide </a:t>
            </a:r>
            <a:r>
              <a:rPr lang="pt-PT" sz="1200">
                <a:latin typeface="Lato"/>
                <a:ea typeface="Lato"/>
                <a:cs typeface="Lato"/>
                <a:sym typeface="Lato"/>
              </a:rPr>
              <a:t>e </a:t>
            </a:r>
            <a:r>
              <a:rPr b="1" lang="pt-PT" sz="1200">
                <a:latin typeface="Lato"/>
                <a:ea typeface="Lato"/>
                <a:cs typeface="Lato"/>
                <a:sym typeface="Lato"/>
              </a:rPr>
              <a:t>paralelipípedo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3782100" y="3882038"/>
            <a:ext cx="20274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latin typeface="Lato"/>
                <a:ea typeface="Lato"/>
                <a:cs typeface="Lato"/>
                <a:sym typeface="Lato"/>
              </a:rPr>
              <a:t>Fig. 5: </a:t>
            </a:r>
            <a:r>
              <a:rPr b="1" lang="pt-PT" sz="1200">
                <a:latin typeface="Lato"/>
                <a:ea typeface="Lato"/>
                <a:cs typeface="Lato"/>
                <a:sym typeface="Lato"/>
              </a:rPr>
              <a:t>Bandeira de partida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6892375" y="2350500"/>
            <a:ext cx="1067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latin typeface="Lato"/>
                <a:ea typeface="Lato"/>
                <a:cs typeface="Lato"/>
                <a:sym typeface="Lato"/>
              </a:rPr>
              <a:t>Fig. 6: </a:t>
            </a:r>
            <a:r>
              <a:rPr b="1" lang="pt-PT" sz="1200">
                <a:latin typeface="Lato"/>
                <a:ea typeface="Lato"/>
                <a:cs typeface="Lato"/>
                <a:sym typeface="Lato"/>
              </a:rPr>
              <a:t>Carro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6420175" y="4402750"/>
            <a:ext cx="2271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latin typeface="Lato"/>
                <a:ea typeface="Lato"/>
                <a:cs typeface="Lato"/>
                <a:sym typeface="Lato"/>
              </a:rPr>
              <a:t>Fig. 7: </a:t>
            </a:r>
            <a:r>
              <a:rPr b="1" lang="pt-PT" sz="1200">
                <a:latin typeface="Lato"/>
                <a:ea typeface="Lato"/>
                <a:cs typeface="Lato"/>
                <a:sym typeface="Lato"/>
              </a:rPr>
              <a:t>Sistema completo </a:t>
            </a:r>
            <a:r>
              <a:rPr lang="pt-PT" sz="1200">
                <a:latin typeface="Lato"/>
                <a:ea typeface="Lato"/>
                <a:cs typeface="Lato"/>
                <a:sym typeface="Lato"/>
              </a:rPr>
              <a:t>com </a:t>
            </a:r>
            <a:r>
              <a:rPr b="1" lang="pt-PT" sz="1200">
                <a:latin typeface="Lato"/>
                <a:ea typeface="Lato"/>
                <a:cs typeface="Lato"/>
                <a:sym typeface="Lato"/>
              </a:rPr>
              <a:t>um dos tipos de pista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8707175" y="4681250"/>
            <a:ext cx="283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ctrTitle"/>
          </p:nvPr>
        </p:nvSpPr>
        <p:spPr>
          <a:xfrm>
            <a:off x="729625" y="4051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CC0000"/>
                </a:solidFill>
              </a:rPr>
              <a:t>Implementação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36" name="Google Shape;136;p18"/>
          <p:cNvSpPr txBox="1"/>
          <p:nvPr>
            <p:ph idx="1" type="subTitle"/>
          </p:nvPr>
        </p:nvSpPr>
        <p:spPr>
          <a:xfrm>
            <a:off x="727950" y="1425650"/>
            <a:ext cx="7688100" cy="30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A </a:t>
            </a:r>
            <a:r>
              <a:rPr b="1" lang="pt-PT">
                <a:solidFill>
                  <a:srgbClr val="000000"/>
                </a:solidFill>
              </a:rPr>
              <a:t>mecânica principal </a:t>
            </a:r>
            <a:r>
              <a:rPr lang="pt-PT">
                <a:solidFill>
                  <a:srgbClr val="000000"/>
                </a:solidFill>
              </a:rPr>
              <a:t>da aplicação centra-se no </a:t>
            </a:r>
            <a:r>
              <a:rPr b="1" lang="pt-PT">
                <a:solidFill>
                  <a:srgbClr val="000000"/>
                </a:solidFill>
              </a:rPr>
              <a:t>movimento do carro</a:t>
            </a:r>
            <a:r>
              <a:rPr lang="pt-PT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Para tal, criámos uma </a:t>
            </a:r>
            <a:r>
              <a:rPr b="1" lang="pt-PT">
                <a:solidFill>
                  <a:srgbClr val="000000"/>
                </a:solidFill>
              </a:rPr>
              <a:t>classe que representasse cada percurso</a:t>
            </a:r>
            <a:r>
              <a:rPr lang="pt-PT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8707175" y="4681250"/>
            <a:ext cx="283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826" y="2429475"/>
            <a:ext cx="3216650" cy="141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625" y="2429475"/>
            <a:ext cx="3480105" cy="141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/>
        </p:nvSpPr>
        <p:spPr>
          <a:xfrm>
            <a:off x="795150" y="3846000"/>
            <a:ext cx="32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latin typeface="Lato"/>
                <a:ea typeface="Lato"/>
                <a:cs typeface="Lato"/>
                <a:sym typeface="Lato"/>
              </a:rPr>
              <a:t>Fig. 8: Classe </a:t>
            </a:r>
            <a:r>
              <a:rPr b="1" lang="pt-PT" sz="1200">
                <a:latin typeface="Lato"/>
                <a:ea typeface="Lato"/>
                <a:cs typeface="Lato"/>
                <a:sym typeface="Lato"/>
              </a:rPr>
              <a:t>Road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4320625" y="3846000"/>
            <a:ext cx="32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latin typeface="Lato"/>
                <a:ea typeface="Lato"/>
                <a:cs typeface="Lato"/>
                <a:sym typeface="Lato"/>
              </a:rPr>
              <a:t>Fig. 9: Função para </a:t>
            </a:r>
            <a:r>
              <a:rPr b="1" lang="pt-PT" sz="1200">
                <a:latin typeface="Lato"/>
                <a:ea typeface="Lato"/>
                <a:cs typeface="Lato"/>
                <a:sym typeface="Lato"/>
              </a:rPr>
              <a:t>rodar o carro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ctrTitle"/>
          </p:nvPr>
        </p:nvSpPr>
        <p:spPr>
          <a:xfrm>
            <a:off x="729625" y="4051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CC0000"/>
                </a:solidFill>
              </a:rPr>
              <a:t>Implementação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47" name="Google Shape;147;p19"/>
          <p:cNvSpPr txBox="1"/>
          <p:nvPr>
            <p:ph idx="1" type="subTitle"/>
          </p:nvPr>
        </p:nvSpPr>
        <p:spPr>
          <a:xfrm>
            <a:off x="727950" y="1532800"/>
            <a:ext cx="7688100" cy="30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A </a:t>
            </a:r>
            <a:r>
              <a:rPr b="1" lang="pt-PT">
                <a:solidFill>
                  <a:srgbClr val="000000"/>
                </a:solidFill>
              </a:rPr>
              <a:t>velocidade do carro</a:t>
            </a:r>
            <a:r>
              <a:rPr lang="pt-PT">
                <a:solidFill>
                  <a:srgbClr val="000000"/>
                </a:solidFill>
              </a:rPr>
              <a:t> é dada através da expressão: </a:t>
            </a:r>
            <a:r>
              <a:rPr b="1" i="1" lang="pt-PT">
                <a:solidFill>
                  <a:srgbClr val="000000"/>
                </a:solidFill>
              </a:rPr>
              <a:t>car.t = 0.01 * carSpeed</a:t>
            </a:r>
            <a:endParaRPr b="1" i="1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O </a:t>
            </a:r>
            <a:r>
              <a:rPr b="1" lang="pt-PT">
                <a:solidFill>
                  <a:srgbClr val="000000"/>
                </a:solidFill>
              </a:rPr>
              <a:t>modelo do sinal de início e fim de pista</a:t>
            </a:r>
            <a:r>
              <a:rPr lang="pt-PT">
                <a:solidFill>
                  <a:srgbClr val="000000"/>
                </a:solidFill>
              </a:rPr>
              <a:t>, foi implementado através de um script que nos </a:t>
            </a:r>
            <a:r>
              <a:rPr b="1" lang="pt-PT">
                <a:solidFill>
                  <a:srgbClr val="000000"/>
                </a:solidFill>
              </a:rPr>
              <a:t>gerou os vértices dos quadrados</a:t>
            </a:r>
            <a:r>
              <a:rPr lang="pt-PT">
                <a:solidFill>
                  <a:srgbClr val="000000"/>
                </a:solidFill>
              </a:rPr>
              <a:t> da bandeira.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8707175" y="4681250"/>
            <a:ext cx="283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ctrTitle"/>
          </p:nvPr>
        </p:nvSpPr>
        <p:spPr>
          <a:xfrm>
            <a:off x="729625" y="4051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CC0000"/>
                </a:solidFill>
              </a:rPr>
              <a:t>Conclusão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54" name="Google Shape;154;p20"/>
          <p:cNvSpPr txBox="1"/>
          <p:nvPr>
            <p:ph idx="1" type="subTitle"/>
          </p:nvPr>
        </p:nvSpPr>
        <p:spPr>
          <a:xfrm>
            <a:off x="727950" y="1425650"/>
            <a:ext cx="7688100" cy="26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Ao longo do projeto fomo-nos deparando com </a:t>
            </a:r>
            <a:r>
              <a:rPr b="1" lang="pt-PT">
                <a:solidFill>
                  <a:srgbClr val="000000"/>
                </a:solidFill>
              </a:rPr>
              <a:t>algumas dificuldades</a:t>
            </a:r>
            <a:r>
              <a:rPr lang="pt-PT">
                <a:solidFill>
                  <a:srgbClr val="000000"/>
                </a:solidFill>
              </a:rPr>
              <a:t>, entre elas: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❖"/>
            </a:pPr>
            <a:r>
              <a:rPr b="1" lang="pt-PT">
                <a:solidFill>
                  <a:srgbClr val="000000"/>
                </a:solidFill>
              </a:rPr>
              <a:t>iluminação</a:t>
            </a:r>
            <a:r>
              <a:rPr lang="pt-PT">
                <a:solidFill>
                  <a:srgbClr val="000000"/>
                </a:solidFill>
              </a:rPr>
              <a:t>, que por vezes adota comportamentos inesperados e não nos foi possível identificar a fonte do erro;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❖"/>
            </a:pPr>
            <a:r>
              <a:rPr b="1" i="1" lang="pt-PT">
                <a:solidFill>
                  <a:srgbClr val="000000"/>
                </a:solidFill>
              </a:rPr>
              <a:t>frames per second (fps)</a:t>
            </a:r>
            <a:r>
              <a:rPr i="1" lang="pt-PT">
                <a:solidFill>
                  <a:srgbClr val="000000"/>
                </a:solidFill>
              </a:rPr>
              <a:t>, </a:t>
            </a:r>
            <a:r>
              <a:rPr lang="pt-PT">
                <a:solidFill>
                  <a:srgbClr val="000000"/>
                </a:solidFill>
              </a:rPr>
              <a:t>que diminuem significativamente quando aplicada a iluminação.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Ainda assim, apesar de haver espaço para melhorar, acreditamos que o </a:t>
            </a:r>
            <a:r>
              <a:rPr b="1" lang="pt-PT">
                <a:solidFill>
                  <a:srgbClr val="000000"/>
                </a:solidFill>
              </a:rPr>
              <a:t>resultado final foi bastante positivo</a:t>
            </a:r>
            <a:r>
              <a:rPr lang="pt-PT">
                <a:solidFill>
                  <a:srgbClr val="000000"/>
                </a:solidFill>
              </a:rPr>
              <a:t> </a:t>
            </a:r>
            <a:r>
              <a:rPr b="1" lang="pt-PT">
                <a:solidFill>
                  <a:srgbClr val="000000"/>
                </a:solidFill>
              </a:rPr>
              <a:t>face aos objetivos que tínhamos estabelecido</a:t>
            </a:r>
            <a:r>
              <a:rPr lang="pt-PT">
                <a:solidFill>
                  <a:srgbClr val="000000"/>
                </a:solidFill>
              </a:rPr>
              <a:t>, baseado numa </a:t>
            </a:r>
            <a:r>
              <a:rPr b="1" lang="pt-PT">
                <a:solidFill>
                  <a:srgbClr val="000000"/>
                </a:solidFill>
              </a:rPr>
              <a:t>boa aplicação dos conhecimentos obtidos</a:t>
            </a:r>
            <a:r>
              <a:rPr lang="pt-PT">
                <a:solidFill>
                  <a:srgbClr val="000000"/>
                </a:solidFill>
              </a:rPr>
              <a:t> nas aulas de Computação Visual.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8707175" y="4681250"/>
            <a:ext cx="283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