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1" r:id="rId6"/>
    <p:sldId id="260" r:id="rId7"/>
    <p:sldId id="262" r:id="rId8"/>
    <p:sldId id="263" r:id="rId9"/>
    <p:sldId id="264" r:id="rId10"/>
    <p:sldId id="269" r:id="rId11"/>
    <p:sldId id="265" r:id="rId12"/>
    <p:sldId id="268" r:id="rId13"/>
    <p:sldId id="266"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3681" autoAdjust="0"/>
  </p:normalViewPr>
  <p:slideViewPr>
    <p:cSldViewPr snapToGrid="0">
      <p:cViewPr varScale="1">
        <p:scale>
          <a:sx n="132" d="100"/>
          <a:sy n="132" d="100"/>
        </p:scale>
        <p:origin x="16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E61C-0F72-4BC6-AB12-EAA73544F5AD}" type="datetimeFigureOut">
              <a:rPr lang="en-GB" smtClean="0"/>
              <a:t>21/09/2021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956E7-72BC-4E86-901A-7D96C774D997}" type="slidenum">
              <a:rPr lang="en-GB" smtClean="0"/>
              <a:t>‹#›</a:t>
            </a:fld>
            <a:endParaRPr lang="en-GB"/>
          </a:p>
        </p:txBody>
      </p:sp>
    </p:spTree>
    <p:extLst>
      <p:ext uri="{BB962C8B-B14F-4D97-AF65-F5344CB8AC3E}">
        <p14:creationId xmlns:p14="http://schemas.microsoft.com/office/powerpoint/2010/main" val="116731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how to convert casual riders into annual members.</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3</a:t>
            </a:fld>
            <a:endParaRPr lang="en-GB"/>
          </a:p>
        </p:txBody>
      </p:sp>
    </p:spTree>
    <p:extLst>
      <p:ext uri="{BB962C8B-B14F-4D97-AF65-F5344CB8AC3E}">
        <p14:creationId xmlns:p14="http://schemas.microsoft.com/office/powerpoint/2010/main" val="107889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Records</a:t>
            </a:r>
            <a:r>
              <a:rPr lang="en-US" baseline="0" dirty="0" smtClean="0"/>
              <a:t> that were excluded:</a:t>
            </a:r>
          </a:p>
          <a:p>
            <a:pPr marL="228600" indent="-228600">
              <a:buAutoNum type="arabicPeriod"/>
            </a:pPr>
            <a:r>
              <a:rPr lang="en-US" baseline="0" dirty="0" smtClean="0"/>
              <a:t>Start time greater than end time</a:t>
            </a:r>
          </a:p>
          <a:p>
            <a:pPr marL="228600" indent="-228600">
              <a:buAutoNum type="arabicPeriod"/>
            </a:pPr>
            <a:r>
              <a:rPr lang="en-US" baseline="0" dirty="0" smtClean="0"/>
              <a:t>Trip lengths (in minutes) less than or equal to 0</a:t>
            </a:r>
          </a:p>
          <a:p>
            <a:pPr marL="228600" indent="-228600">
              <a:buAutoNum type="arabicPeriod"/>
            </a:pPr>
            <a:r>
              <a:rPr lang="en-US" baseline="0" dirty="0" smtClean="0"/>
              <a:t>Start or End station names were null</a:t>
            </a:r>
          </a:p>
          <a:p>
            <a:pPr marL="228600" indent="-228600">
              <a:buAutoNum type="arabicPeriod"/>
            </a:pPr>
            <a:r>
              <a:rPr lang="en-US" baseline="0" dirty="0" smtClean="0"/>
              <a:t>Start or End station names like ‘Base Warehouse’</a:t>
            </a:r>
          </a:p>
          <a:p>
            <a:pPr marL="228600" indent="-228600">
              <a:buAutoNum type="arabicPeriod"/>
            </a:pPr>
            <a:endParaRPr lang="en-US" baseline="0" dirty="0" smtClean="0"/>
          </a:p>
          <a:p>
            <a:pPr marL="0" indent="0">
              <a:buNone/>
            </a:pPr>
            <a:r>
              <a:rPr lang="en-US" baseline="0" dirty="0" smtClean="0"/>
              <a:t>The station IDs were inconsistent.  Not only was the data type changed from string to number but the IDs did not consistently match the station names.  For these reasons, the station IDs were not used.</a:t>
            </a:r>
          </a:p>
          <a:p>
            <a:pPr marL="0" indent="0">
              <a:buNone/>
            </a:pPr>
            <a:r>
              <a:rPr lang="en-US" baseline="0" dirty="0" smtClean="0"/>
              <a:t>The ride IDs were not unique.  Will need further clarification on this.</a:t>
            </a:r>
          </a:p>
          <a:p>
            <a:pPr marL="0" indent="0">
              <a:buNone/>
            </a:pPr>
            <a:r>
              <a:rPr lang="en-US" baseline="0" dirty="0" smtClean="0"/>
              <a:t>Will also need further clarification if trips can legitimately be less than or equal to one minute.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5</a:t>
            </a:fld>
            <a:endParaRPr lang="en-GB"/>
          </a:p>
        </p:txBody>
      </p:sp>
    </p:spTree>
    <p:extLst>
      <p:ext uri="{BB962C8B-B14F-4D97-AF65-F5344CB8AC3E}">
        <p14:creationId xmlns:p14="http://schemas.microsoft.com/office/powerpoint/2010/main" val="29339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trips shown as</a:t>
            </a:r>
            <a:r>
              <a:rPr lang="en-US" baseline="0" dirty="0" smtClean="0"/>
              <a:t> a percentage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6</a:t>
            </a:fld>
            <a:endParaRPr lang="en-GB"/>
          </a:p>
        </p:txBody>
      </p:sp>
    </p:spTree>
    <p:extLst>
      <p:ext uri="{BB962C8B-B14F-4D97-AF65-F5344CB8AC3E}">
        <p14:creationId xmlns:p14="http://schemas.microsoft.com/office/powerpoint/2010/main" val="227868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the trips’ Start Date to get the Month</a:t>
            </a:r>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7</a:t>
            </a:fld>
            <a:endParaRPr lang="en-GB"/>
          </a:p>
        </p:txBody>
      </p:sp>
    </p:spTree>
    <p:extLst>
      <p:ext uri="{BB962C8B-B14F-4D97-AF65-F5344CB8AC3E}">
        <p14:creationId xmlns:p14="http://schemas.microsoft.com/office/powerpoint/2010/main" val="168198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the trips’ Start Date to get the Week Day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of Trips as a percentage</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8</a:t>
            </a:fld>
            <a:endParaRPr lang="en-GB"/>
          </a:p>
        </p:txBody>
      </p:sp>
    </p:spTree>
    <p:extLst>
      <p:ext uri="{BB962C8B-B14F-4D97-AF65-F5344CB8AC3E}">
        <p14:creationId xmlns:p14="http://schemas.microsoft.com/office/powerpoint/2010/main" val="226350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the trips’ Start Date to get the Hour of Day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of Trips as a percentage</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9</a:t>
            </a:fld>
            <a:endParaRPr lang="en-GB"/>
          </a:p>
        </p:txBody>
      </p:sp>
    </p:spTree>
    <p:extLst>
      <p:ext uri="{BB962C8B-B14F-4D97-AF65-F5344CB8AC3E}">
        <p14:creationId xmlns:p14="http://schemas.microsoft.com/office/powerpoint/2010/main" val="184058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10</a:t>
            </a:fld>
            <a:endParaRPr lang="en-GB"/>
          </a:p>
        </p:txBody>
      </p:sp>
    </p:spTree>
    <p:extLst>
      <p:ext uri="{BB962C8B-B14F-4D97-AF65-F5344CB8AC3E}">
        <p14:creationId xmlns:p14="http://schemas.microsoft.com/office/powerpoint/2010/main" val="308474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 the start and end stations for top 30 trips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 different X axis</a:t>
            </a:r>
          </a:p>
          <a:p>
            <a:r>
              <a:rPr lang="en-US" dirty="0" smtClean="0"/>
              <a:t>Same</a:t>
            </a:r>
            <a:r>
              <a:rPr lang="en-US" baseline="0" dirty="0" smtClean="0"/>
              <a:t> trip for both Casual Rider and Annual Member highlighted in gray</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12</a:t>
            </a:fld>
            <a:endParaRPr lang="en-GB"/>
          </a:p>
        </p:txBody>
      </p:sp>
    </p:spTree>
    <p:extLst>
      <p:ext uri="{BB962C8B-B14F-4D97-AF65-F5344CB8AC3E}">
        <p14:creationId xmlns:p14="http://schemas.microsoft.com/office/powerpoint/2010/main" val="217466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of Trips as a percentage</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13</a:t>
            </a:fld>
            <a:endParaRPr lang="en-GB"/>
          </a:p>
        </p:txBody>
      </p:sp>
    </p:spTree>
    <p:extLst>
      <p:ext uri="{BB962C8B-B14F-4D97-AF65-F5344CB8AC3E}">
        <p14:creationId xmlns:p14="http://schemas.microsoft.com/office/powerpoint/2010/main" val="180510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3"/>
          <p:cNvSpPr>
            <a:spLocks noGrp="1"/>
          </p:cNvSpPr>
          <p:nvPr>
            <p:ph type="dt" sz="half" idx="2"/>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9/21/2021</a:t>
            </a:fld>
            <a:endParaRPr lang="en-US" dirty="0"/>
          </a:p>
        </p:txBody>
      </p:sp>
      <p:sp>
        <p:nvSpPr>
          <p:cNvPr id="13"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4"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3"/>
          <p:cNvSpPr>
            <a:spLocks noGrp="1"/>
          </p:cNvSpPr>
          <p:nvPr>
            <p:ph type="dt" sz="half" idx="2"/>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9/21/2021</a:t>
            </a:fld>
            <a:endParaRPr lang="en-US" dirty="0"/>
          </a:p>
        </p:txBody>
      </p:sp>
      <p:sp>
        <p:nvSpPr>
          <p:cNvPr id="13"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4"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45186"/>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097278" y="1143000"/>
            <a:ext cx="4937760" cy="4726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0"/>
            <a:ext cx="4937760" cy="47260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Date Placeholder 3"/>
          <p:cNvSpPr>
            <a:spLocks noGrp="1"/>
          </p:cNvSpPr>
          <p:nvPr>
            <p:ph type="dt" sz="half" idx="10"/>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9/21/2021</a:t>
            </a:fld>
            <a:endParaRPr lang="en-US" dirty="0"/>
          </a:p>
        </p:txBody>
      </p:sp>
      <p:sp>
        <p:nvSpPr>
          <p:cNvPr id="12"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3"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2684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079936"/>
            <a:ext cx="10058400" cy="4789158"/>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9/21/2021</a:t>
            </a:fld>
            <a:endParaRPr lang="en-US" dirty="0"/>
          </a:p>
        </p:txBody>
      </p:sp>
      <p:sp>
        <p:nvSpPr>
          <p:cNvPr id="5"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88720" y="10134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smtClean="0"/>
              <a:t>Comparison of </a:t>
            </a:r>
            <a:br>
              <a:rPr lang="en-US" sz="5400" dirty="0" smtClean="0"/>
            </a:br>
            <a:r>
              <a:rPr lang="en-US" sz="5400" dirty="0" smtClean="0"/>
              <a:t>Annual Members &amp; Casual Riders Bike Usage</a:t>
            </a:r>
            <a:endParaRPr lang="en-GB" sz="5400" dirty="0"/>
          </a:p>
        </p:txBody>
      </p:sp>
      <p:sp>
        <p:nvSpPr>
          <p:cNvPr id="3" name="Subtitle 2"/>
          <p:cNvSpPr>
            <a:spLocks noGrp="1"/>
          </p:cNvSpPr>
          <p:nvPr>
            <p:ph type="subTitle" idx="1"/>
          </p:nvPr>
        </p:nvSpPr>
        <p:spPr>
          <a:xfrm>
            <a:off x="1097280" y="4710347"/>
            <a:ext cx="10058400" cy="1143000"/>
          </a:xfrm>
        </p:spPr>
        <p:txBody>
          <a:bodyPr/>
          <a:lstStyle/>
          <a:p>
            <a:r>
              <a:rPr lang="en-US" b="1" cap="none" dirty="0" smtClean="0"/>
              <a:t>Presented By: </a:t>
            </a:r>
            <a:r>
              <a:rPr lang="en-US" cap="none" dirty="0" smtClean="0">
                <a:solidFill>
                  <a:schemeClr val="tx1"/>
                </a:solidFill>
              </a:rPr>
              <a:t>Marcia </a:t>
            </a:r>
            <a:r>
              <a:rPr lang="en-US" cap="none" dirty="0" err="1" smtClean="0">
                <a:solidFill>
                  <a:schemeClr val="tx1"/>
                </a:solidFill>
              </a:rPr>
              <a:t>Searwar</a:t>
            </a:r>
            <a:endParaRPr lang="en-US" cap="none" dirty="0" smtClean="0">
              <a:solidFill>
                <a:schemeClr val="tx1"/>
              </a:solidFill>
            </a:endParaRPr>
          </a:p>
          <a:p>
            <a:r>
              <a:rPr lang="en-US" b="1" cap="none" dirty="0" smtClean="0"/>
              <a:t>Last Updated On</a:t>
            </a:r>
            <a:r>
              <a:rPr lang="en-US" b="1" cap="none" smtClean="0"/>
              <a:t>: </a:t>
            </a:r>
            <a:r>
              <a:rPr lang="en-US" cap="none" smtClean="0">
                <a:solidFill>
                  <a:schemeClr val="tx1"/>
                </a:solidFill>
              </a:rPr>
              <a:t>21-Sep-2021</a:t>
            </a:r>
            <a:endParaRPr lang="en-GB" cap="none" dirty="0">
              <a:solidFill>
                <a:schemeClr val="tx1"/>
              </a:solidFill>
            </a:endParaRPr>
          </a:p>
        </p:txBody>
      </p:sp>
    </p:spTree>
    <p:extLst>
      <p:ext uri="{BB962C8B-B14F-4D97-AF65-F5344CB8AC3E}">
        <p14:creationId xmlns:p14="http://schemas.microsoft.com/office/powerpoint/2010/main" val="3263915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Hour of Day (cont’d)</a:t>
            </a:r>
            <a:endParaRPr lang="en-GB" dirty="0"/>
          </a:p>
        </p:txBody>
      </p:sp>
      <p:sp>
        <p:nvSpPr>
          <p:cNvPr id="5" name="Content Placeholder 4"/>
          <p:cNvSpPr>
            <a:spLocks noGrp="1"/>
          </p:cNvSpPr>
          <p:nvPr>
            <p:ph sz="half" idx="1"/>
          </p:nvPr>
        </p:nvSpPr>
        <p:spPr>
          <a:xfrm>
            <a:off x="1097279" y="1137424"/>
            <a:ext cx="4768262" cy="4731670"/>
          </a:xfrm>
        </p:spPr>
        <p:txBody>
          <a:bodyPr/>
          <a:lstStyle/>
          <a:p>
            <a:r>
              <a:rPr lang="en-US" dirty="0" smtClean="0"/>
              <a:t>Key takeaways</a:t>
            </a:r>
          </a:p>
          <a:p>
            <a:endParaRPr lang="en-US" dirty="0" smtClean="0"/>
          </a:p>
          <a:p>
            <a:pPr lvl="1">
              <a:buFont typeface="Arial" panose="020B0604020202020204" pitchFamily="34" charset="0"/>
              <a:buChar char="•"/>
            </a:pPr>
            <a:r>
              <a:rPr lang="en-US" dirty="0" smtClean="0"/>
              <a:t>Peak times for Annual Members indicate trips to and from work:</a:t>
            </a:r>
          </a:p>
          <a:p>
            <a:pPr lvl="4">
              <a:buFont typeface="Arial" panose="020B0604020202020204" pitchFamily="34" charset="0"/>
              <a:buChar char="•"/>
            </a:pPr>
            <a:r>
              <a:rPr lang="en-US" dirty="0" smtClean="0"/>
              <a:t>15 </a:t>
            </a:r>
            <a:r>
              <a:rPr lang="en-US" dirty="0" err="1" smtClean="0"/>
              <a:t>hrs</a:t>
            </a:r>
            <a:r>
              <a:rPr lang="en-US" dirty="0" smtClean="0"/>
              <a:t> to 19 </a:t>
            </a:r>
            <a:r>
              <a:rPr lang="en-US" dirty="0" err="1" smtClean="0"/>
              <a:t>hrs</a:t>
            </a:r>
            <a:r>
              <a:rPr lang="en-US" dirty="0" smtClean="0"/>
              <a:t> </a:t>
            </a:r>
          </a:p>
          <a:p>
            <a:pPr lvl="4">
              <a:buFont typeface="Arial" panose="020B0604020202020204" pitchFamily="34" charset="0"/>
              <a:buChar char="•"/>
            </a:pPr>
            <a:r>
              <a:rPr lang="en-US" dirty="0" smtClean="0"/>
              <a:t>12 </a:t>
            </a:r>
            <a:r>
              <a:rPr lang="en-US" dirty="0" err="1" smtClean="0"/>
              <a:t>hrs</a:t>
            </a:r>
            <a:r>
              <a:rPr lang="en-US" dirty="0" smtClean="0"/>
              <a:t> to 13 </a:t>
            </a:r>
            <a:r>
              <a:rPr lang="en-US" dirty="0" err="1" smtClean="0"/>
              <a:t>hrs</a:t>
            </a:r>
            <a:endParaRPr lang="en-US" dirty="0" smtClean="0"/>
          </a:p>
          <a:p>
            <a:pPr lvl="4">
              <a:buFont typeface="Arial" panose="020B0604020202020204" pitchFamily="34" charset="0"/>
              <a:buChar char="•"/>
            </a:pPr>
            <a:r>
              <a:rPr lang="en-US" dirty="0" smtClean="0"/>
              <a:t>7 </a:t>
            </a:r>
            <a:r>
              <a:rPr lang="en-US" dirty="0" err="1" smtClean="0"/>
              <a:t>hrs</a:t>
            </a:r>
            <a:r>
              <a:rPr lang="en-US" dirty="0" smtClean="0"/>
              <a:t> to 8 </a:t>
            </a:r>
            <a:r>
              <a:rPr lang="en-US" dirty="0" err="1" smtClean="0"/>
              <a:t>hrs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Trips made by Casual Riders increases throughout the day, peaking at 17 </a:t>
            </a:r>
            <a:r>
              <a:rPr lang="en-US" dirty="0" err="1" smtClean="0"/>
              <a:t>hrs</a:t>
            </a:r>
            <a:endParaRPr lang="en-US" dirty="0"/>
          </a:p>
          <a:p>
            <a:pPr lvl="1">
              <a:buFont typeface="Arial" panose="020B0604020202020204" pitchFamily="34" charset="0"/>
              <a:buChar char="•"/>
            </a:pPr>
            <a:endParaRPr lang="en-GB"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651798"/>
            <a:ext cx="4937125" cy="1708391"/>
          </a:xfrm>
        </p:spPr>
      </p:pic>
    </p:spTree>
    <p:extLst>
      <p:ext uri="{BB962C8B-B14F-4D97-AF65-F5344CB8AC3E}">
        <p14:creationId xmlns:p14="http://schemas.microsoft.com/office/powerpoint/2010/main" val="1743633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7007"/>
          </a:xfrm>
        </p:spPr>
        <p:txBody>
          <a:bodyPr/>
          <a:lstStyle/>
          <a:p>
            <a:r>
              <a:rPr lang="en-US" dirty="0" smtClean="0"/>
              <a:t>Trip Lengths</a:t>
            </a:r>
            <a:endParaRPr lang="en-GB" dirty="0"/>
          </a:p>
        </p:txBody>
      </p:sp>
      <p:sp>
        <p:nvSpPr>
          <p:cNvPr id="3" name="Text Placeholder 2"/>
          <p:cNvSpPr>
            <a:spLocks noGrp="1"/>
          </p:cNvSpPr>
          <p:nvPr>
            <p:ph type="body" idx="1"/>
          </p:nvPr>
        </p:nvSpPr>
        <p:spPr>
          <a:xfrm>
            <a:off x="1097280" y="1013428"/>
            <a:ext cx="4937760" cy="473401"/>
          </a:xfrm>
        </p:spPr>
        <p:txBody>
          <a:bodyPr/>
          <a:lstStyle/>
          <a:p>
            <a:pPr algn="ctr"/>
            <a:r>
              <a:rPr lang="en-US" dirty="0" smtClean="0"/>
              <a:t>24 </a:t>
            </a:r>
            <a:r>
              <a:rPr lang="en-US" cap="none" dirty="0" smtClean="0"/>
              <a:t>Hours And Less</a:t>
            </a:r>
            <a:endParaRPr lang="en-GB" dirty="0"/>
          </a:p>
        </p:txBody>
      </p:sp>
      <p:sp>
        <p:nvSpPr>
          <p:cNvPr id="5" name="Text Placeholder 4"/>
          <p:cNvSpPr>
            <a:spLocks noGrp="1"/>
          </p:cNvSpPr>
          <p:nvPr>
            <p:ph type="body" sz="quarter" idx="3"/>
          </p:nvPr>
        </p:nvSpPr>
        <p:spPr>
          <a:xfrm>
            <a:off x="6217920" y="1013428"/>
            <a:ext cx="4937760" cy="473401"/>
          </a:xfrm>
        </p:spPr>
        <p:txBody>
          <a:bodyPr/>
          <a:lstStyle/>
          <a:p>
            <a:pPr algn="ctr"/>
            <a:r>
              <a:rPr lang="en-US" cap="none" dirty="0" smtClean="0"/>
              <a:t>Greater Than 24 Hours</a:t>
            </a:r>
            <a:endParaRPr lang="en-GB" cap="none" dirty="0"/>
          </a:p>
        </p:txBody>
      </p:sp>
      <p:sp>
        <p:nvSpPr>
          <p:cNvPr id="9" name="Content Placeholder 4"/>
          <p:cNvSpPr txBox="1">
            <a:spLocks/>
          </p:cNvSpPr>
          <p:nvPr/>
        </p:nvSpPr>
        <p:spPr>
          <a:xfrm>
            <a:off x="1005838" y="5300546"/>
            <a:ext cx="10025743" cy="1337934"/>
          </a:xfrm>
          <a:prstGeom prst="rect">
            <a:avLst/>
          </a:prstGeom>
        </p:spPr>
        <p:txBody>
          <a:bodyPr vert="horz" lIns="91440" tIns="45720" rIns="91440" bIns="45720" numCol="2"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cap="none" dirty="0" smtClean="0"/>
              <a:t>Key Takeaways</a:t>
            </a:r>
          </a:p>
          <a:p>
            <a:pPr marL="285750" indent="-285750">
              <a:buFont typeface="Arial" panose="020B0604020202020204" pitchFamily="34" charset="0"/>
              <a:buChar char="•"/>
            </a:pPr>
            <a:r>
              <a:rPr lang="en-US" sz="1800" cap="none" dirty="0" smtClean="0"/>
              <a:t>Length of Annual Members’ trips is mainly less than 1 hour (between 0 to 59 minutes)</a:t>
            </a:r>
          </a:p>
          <a:p>
            <a:pPr marL="285750" indent="-285750">
              <a:buFont typeface="Arial" panose="020B0604020202020204" pitchFamily="34" charset="0"/>
              <a:buChar char="•"/>
            </a:pPr>
            <a:endParaRPr lang="en-US" sz="1800" cap="none" dirty="0" smtClean="0"/>
          </a:p>
          <a:p>
            <a:pPr marL="285750" indent="-285750">
              <a:buFont typeface="Arial" panose="020B0604020202020204" pitchFamily="34" charset="0"/>
              <a:buChar char="•"/>
            </a:pPr>
            <a:r>
              <a:rPr lang="en-US" sz="1800" cap="none" dirty="0" smtClean="0"/>
              <a:t>Casual Members typically make trips greater than 24 hours long</a:t>
            </a:r>
            <a:endParaRPr lang="en-US" sz="1800" cap="none"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79998" y="1496646"/>
            <a:ext cx="4938712" cy="3803899"/>
          </a:xfrm>
        </p:spPr>
      </p:pic>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3828" y="1496647"/>
            <a:ext cx="4937125" cy="3803898"/>
          </a:xfrm>
        </p:spPr>
      </p:pic>
    </p:spTree>
    <p:extLst>
      <p:ext uri="{BB962C8B-B14F-4D97-AF65-F5344CB8AC3E}">
        <p14:creationId xmlns:p14="http://schemas.microsoft.com/office/powerpoint/2010/main" val="37048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most popular Trips</a:t>
            </a:r>
            <a:endParaRPr lang="en-GB" dirty="0"/>
          </a:p>
        </p:txBody>
      </p:sp>
      <p:sp>
        <p:nvSpPr>
          <p:cNvPr id="6" name="TextBox 5"/>
          <p:cNvSpPr txBox="1"/>
          <p:nvPr/>
        </p:nvSpPr>
        <p:spPr>
          <a:xfrm>
            <a:off x="993202" y="4497356"/>
            <a:ext cx="10058400" cy="1884618"/>
          </a:xfrm>
          <a:prstGeom prst="rect">
            <a:avLst/>
          </a:prstGeom>
          <a:noFill/>
        </p:spPr>
        <p:txBody>
          <a:bodyPr wrap="square" rtlCol="0">
            <a:spAutoFit/>
          </a:bodyPr>
          <a:lstStyle/>
          <a:p>
            <a:r>
              <a:rPr lang="en-US" sz="2000" dirty="0" smtClean="0"/>
              <a:t>Key Takeaways</a:t>
            </a:r>
          </a:p>
          <a:p>
            <a:endParaRPr lang="en-US" sz="2000" dirty="0" smtClean="0"/>
          </a:p>
          <a:p>
            <a:pPr marL="384048" lvl="1" indent="-182880" defTabSz="914400">
              <a:lnSpc>
                <a:spcPct val="90000"/>
              </a:lnSpc>
              <a:spcBef>
                <a:spcPts val="200"/>
              </a:spcBef>
              <a:spcAft>
                <a:spcPts val="400"/>
              </a:spcAft>
              <a:buClr>
                <a:schemeClr val="accent1"/>
              </a:buClr>
              <a:buFont typeface="Arial" panose="020B0604020202020204" pitchFamily="34" charset="0"/>
              <a:buChar char="•"/>
            </a:pPr>
            <a:r>
              <a:rPr lang="en-US" dirty="0">
                <a:solidFill>
                  <a:schemeClr val="tx1">
                    <a:lumMod val="75000"/>
                    <a:lumOff val="25000"/>
                  </a:schemeClr>
                </a:solidFill>
              </a:rPr>
              <a:t>Only 4 trips are the same for both Casual Riders and Annual Members</a:t>
            </a:r>
          </a:p>
          <a:p>
            <a:pPr marL="384048" lvl="1" indent="-182880" defTabSz="914400">
              <a:lnSpc>
                <a:spcPct val="90000"/>
              </a:lnSpc>
              <a:spcBef>
                <a:spcPts val="200"/>
              </a:spcBef>
              <a:spcAft>
                <a:spcPts val="400"/>
              </a:spcAft>
              <a:buClr>
                <a:schemeClr val="accent1"/>
              </a:buClr>
              <a:buFont typeface="Arial" panose="020B0604020202020204" pitchFamily="34" charset="0"/>
              <a:buChar char="•"/>
            </a:pPr>
            <a:r>
              <a:rPr lang="en-US" dirty="0">
                <a:solidFill>
                  <a:schemeClr val="tx1">
                    <a:lumMod val="75000"/>
                    <a:lumOff val="25000"/>
                  </a:schemeClr>
                </a:solidFill>
              </a:rPr>
              <a:t>Most Casual Members do the </a:t>
            </a:r>
            <a:r>
              <a:rPr lang="en-US" i="1" dirty="0">
                <a:solidFill>
                  <a:schemeClr val="tx1">
                    <a:lumMod val="75000"/>
                    <a:lumOff val="25000"/>
                  </a:schemeClr>
                </a:solidFill>
              </a:rPr>
              <a:t>Streeter </a:t>
            </a:r>
            <a:r>
              <a:rPr lang="en-US" i="1" dirty="0" err="1">
                <a:solidFill>
                  <a:schemeClr val="tx1">
                    <a:lumMod val="75000"/>
                    <a:lumOff val="25000"/>
                  </a:schemeClr>
                </a:solidFill>
              </a:rPr>
              <a:t>Dr</a:t>
            </a:r>
            <a:r>
              <a:rPr lang="en-US" i="1" dirty="0">
                <a:solidFill>
                  <a:schemeClr val="tx1">
                    <a:lumMod val="75000"/>
                    <a:lumOff val="25000"/>
                  </a:schemeClr>
                </a:solidFill>
              </a:rPr>
              <a:t> &amp; Grand Ave </a:t>
            </a:r>
            <a:r>
              <a:rPr lang="en-US" dirty="0">
                <a:solidFill>
                  <a:schemeClr val="tx1">
                    <a:lumMod val="75000"/>
                    <a:lumOff val="25000"/>
                  </a:schemeClr>
                </a:solidFill>
              </a:rPr>
              <a:t>return trip</a:t>
            </a:r>
          </a:p>
          <a:p>
            <a:pPr marL="384048" lvl="1" indent="-182880" defTabSz="914400">
              <a:lnSpc>
                <a:spcPct val="90000"/>
              </a:lnSpc>
              <a:spcBef>
                <a:spcPts val="200"/>
              </a:spcBef>
              <a:spcAft>
                <a:spcPts val="400"/>
              </a:spcAft>
              <a:buClr>
                <a:schemeClr val="accent1"/>
              </a:buClr>
              <a:buFont typeface="Arial" panose="020B0604020202020204" pitchFamily="34" charset="0"/>
              <a:buChar char="•"/>
            </a:pPr>
            <a:r>
              <a:rPr lang="en-US" dirty="0">
                <a:solidFill>
                  <a:schemeClr val="tx1">
                    <a:lumMod val="75000"/>
                    <a:lumOff val="25000"/>
                  </a:schemeClr>
                </a:solidFill>
              </a:rPr>
              <a:t>Annual Members make more trips but start and end stations vary </a:t>
            </a:r>
            <a:r>
              <a:rPr lang="en-US" dirty="0" smtClean="0">
                <a:solidFill>
                  <a:schemeClr val="tx1">
                    <a:lumMod val="75000"/>
                    <a:lumOff val="25000"/>
                  </a:schemeClr>
                </a:solidFill>
              </a:rPr>
              <a:t>widely; More Casual Riders make the same trips.</a:t>
            </a:r>
            <a:endParaRPr lang="en-GB" dirty="0">
              <a:solidFill>
                <a:schemeClr val="tx1">
                  <a:lumMod val="75000"/>
                  <a:lumOff val="25000"/>
                </a:schemeClr>
              </a:solidFill>
            </a:endParaRPr>
          </a:p>
        </p:txBody>
      </p:sp>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31376"/>
          <a:stretch/>
        </p:blipFill>
        <p:spPr>
          <a:xfrm>
            <a:off x="1152292" y="1143000"/>
            <a:ext cx="10003388" cy="3243146"/>
          </a:xfrm>
        </p:spPr>
      </p:pic>
    </p:spTree>
    <p:extLst>
      <p:ext uri="{BB962C8B-B14F-4D97-AF65-F5344CB8AC3E}">
        <p14:creationId xmlns:p14="http://schemas.microsoft.com/office/powerpoint/2010/main" val="104514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732300"/>
          </a:xfrm>
        </p:spPr>
        <p:txBody>
          <a:bodyPr/>
          <a:lstStyle/>
          <a:p>
            <a:r>
              <a:rPr lang="en-US" dirty="0" smtClean="0"/>
              <a:t>Bike Type: Overall</a:t>
            </a:r>
            <a:endParaRPr lang="en-GB" dirty="0"/>
          </a:p>
        </p:txBody>
      </p:sp>
      <p:sp>
        <p:nvSpPr>
          <p:cNvPr id="6" name="Content Placeholder 5"/>
          <p:cNvSpPr>
            <a:spLocks noGrp="1"/>
          </p:cNvSpPr>
          <p:nvPr>
            <p:ph sz="half" idx="1"/>
          </p:nvPr>
        </p:nvSpPr>
        <p:spPr/>
        <p:txBody>
          <a:bodyPr/>
          <a:lstStyle/>
          <a:p>
            <a:r>
              <a:rPr lang="en-US" dirty="0" smtClean="0"/>
              <a:t>Key Takeaways</a:t>
            </a:r>
          </a:p>
          <a:p>
            <a:pPr marL="578358" lvl="1" indent="-285750">
              <a:buFont typeface="Arial" panose="020B0604020202020204" pitchFamily="34" charset="0"/>
              <a:buChar char="•"/>
            </a:pPr>
            <a:r>
              <a:rPr lang="en-US" dirty="0" smtClean="0"/>
              <a:t>Both Annual Members and Casual Riders prefer the </a:t>
            </a:r>
            <a:r>
              <a:rPr lang="en-US" dirty="0" smtClean="0">
                <a:solidFill>
                  <a:schemeClr val="accent2"/>
                </a:solidFill>
              </a:rPr>
              <a:t>Classic</a:t>
            </a:r>
            <a:r>
              <a:rPr lang="en-US" dirty="0" smtClean="0"/>
              <a:t> </a:t>
            </a:r>
            <a:r>
              <a:rPr lang="en-US" dirty="0" smtClean="0"/>
              <a:t>bike</a:t>
            </a:r>
          </a:p>
          <a:p>
            <a:pPr marL="578358" lvl="1" indent="-285750">
              <a:buFont typeface="Arial" panose="020B0604020202020204" pitchFamily="34" charset="0"/>
              <a:buChar char="•"/>
            </a:pPr>
            <a:r>
              <a:rPr lang="en-US" dirty="0" smtClean="0"/>
              <a:t>Electric bikes were least preferred</a:t>
            </a:r>
          </a:p>
          <a:p>
            <a:pPr marL="578358" lvl="1" indent="-285750">
              <a:buFont typeface="Arial" panose="020B0604020202020204" pitchFamily="34" charset="0"/>
              <a:buChar char="•"/>
            </a:pPr>
            <a:endParaRPr lang="en-US" dirty="0"/>
          </a:p>
          <a:p>
            <a:pPr marL="0" indent="0">
              <a:buNone/>
            </a:pPr>
            <a:r>
              <a:rPr lang="en-US" dirty="0" smtClean="0"/>
              <a:t>Analysis was done for Week Day and Hour of the Day.  However, it yielded no new insights - more data about a rider will be needed for substantive analysis.</a:t>
            </a:r>
            <a:endParaRPr lang="en-GB"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19335" y="1045979"/>
            <a:ext cx="2936431" cy="5474530"/>
          </a:xfrm>
        </p:spPr>
      </p:pic>
    </p:spTree>
    <p:extLst>
      <p:ext uri="{BB962C8B-B14F-4D97-AF65-F5344CB8AC3E}">
        <p14:creationId xmlns:p14="http://schemas.microsoft.com/office/powerpoint/2010/main" val="263401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Takeaways</a:t>
            </a:r>
            <a:endParaRPr lang="en-GB" dirty="0"/>
          </a:p>
        </p:txBody>
      </p:sp>
      <p:sp>
        <p:nvSpPr>
          <p:cNvPr id="3" name="Content Placeholder 2"/>
          <p:cNvSpPr>
            <a:spLocks noGrp="1"/>
          </p:cNvSpPr>
          <p:nvPr>
            <p:ph idx="1"/>
          </p:nvPr>
        </p:nvSpPr>
        <p:spPr/>
        <p:txBody>
          <a:bodyPr anchor="ctr"/>
          <a:lstStyle/>
          <a:p>
            <a:pPr marL="457200" indent="-457200">
              <a:buFont typeface="+mj-lt"/>
              <a:buAutoNum type="arabicPeriod"/>
            </a:pPr>
            <a:r>
              <a:rPr lang="en-US" dirty="0" smtClean="0"/>
              <a:t>Casual Riders mainly use the </a:t>
            </a:r>
            <a:r>
              <a:rPr lang="en-US" i="1" dirty="0"/>
              <a:t>Streeter </a:t>
            </a:r>
            <a:r>
              <a:rPr lang="en-US" i="1" dirty="0" err="1"/>
              <a:t>Dr</a:t>
            </a:r>
            <a:r>
              <a:rPr lang="en-US" i="1" dirty="0"/>
              <a:t> &amp; Grand </a:t>
            </a:r>
            <a:r>
              <a:rPr lang="en-US" i="1" dirty="0" smtClean="0"/>
              <a:t>Ave, Lake Shore </a:t>
            </a:r>
            <a:r>
              <a:rPr lang="en-US" i="1" dirty="0" err="1" smtClean="0"/>
              <a:t>Dr</a:t>
            </a:r>
            <a:r>
              <a:rPr lang="en-US" i="1" dirty="0" smtClean="0"/>
              <a:t> &amp; Monroe St, </a:t>
            </a:r>
            <a:r>
              <a:rPr lang="en-US" i="1" dirty="0" err="1" smtClean="0"/>
              <a:t>Millenium</a:t>
            </a:r>
            <a:r>
              <a:rPr lang="en-US" i="1" dirty="0" smtClean="0"/>
              <a:t> Park </a:t>
            </a:r>
            <a:r>
              <a:rPr lang="en-US" dirty="0" smtClean="0"/>
              <a:t>stations</a:t>
            </a:r>
          </a:p>
          <a:p>
            <a:pPr marL="749808" lvl="1" indent="-457200">
              <a:buFont typeface="Arial" panose="020B0604020202020204" pitchFamily="34" charset="0"/>
              <a:buChar char="•"/>
            </a:pPr>
            <a:r>
              <a:rPr lang="en-US" dirty="0" smtClean="0"/>
              <a:t>Efforts can be targeted in these areas</a:t>
            </a:r>
          </a:p>
          <a:p>
            <a:pPr marL="457200" indent="-457200">
              <a:buFont typeface="+mj-lt"/>
              <a:buAutoNum type="arabicPeriod"/>
            </a:pPr>
            <a:r>
              <a:rPr lang="en-US" dirty="0" smtClean="0"/>
              <a:t> While most Casual Riders make trips that last longer than 24 hours, there is a significant number of them that do trips for 24 hours and less</a:t>
            </a:r>
          </a:p>
          <a:p>
            <a:pPr marL="749808" lvl="1" indent="-457200">
              <a:buFont typeface="Arial" panose="020B0604020202020204" pitchFamily="34" charset="0"/>
              <a:buChar char="•"/>
            </a:pPr>
            <a:r>
              <a:rPr lang="en-US" dirty="0" smtClean="0"/>
              <a:t>These can be </a:t>
            </a:r>
            <a:r>
              <a:rPr lang="en-US" dirty="0" err="1" smtClean="0"/>
              <a:t>prioritised</a:t>
            </a:r>
            <a:r>
              <a:rPr lang="en-US" dirty="0" smtClean="0"/>
              <a:t> in a campaign</a:t>
            </a:r>
          </a:p>
          <a:p>
            <a:pPr marL="457200" indent="-457200">
              <a:buFont typeface="+mj-lt"/>
              <a:buAutoNum type="arabicPeriod"/>
            </a:pPr>
            <a:r>
              <a:rPr lang="en-US" dirty="0" smtClean="0"/>
              <a:t>The data suggests that Casual Riders use bikes mainly on the weekend while Annual Members tend to use it for getting to and from work</a:t>
            </a:r>
          </a:p>
          <a:p>
            <a:pPr marL="749808" lvl="1" indent="-457200">
              <a:buFont typeface="Arial" panose="020B0604020202020204" pitchFamily="34" charset="0"/>
              <a:buChar char="•"/>
            </a:pPr>
            <a:r>
              <a:rPr lang="en-US" dirty="0" smtClean="0"/>
              <a:t>First priority should be aimed at those Casual Riders who use bikes like Annual Members</a:t>
            </a:r>
          </a:p>
          <a:p>
            <a:pPr marL="457200" indent="-457200">
              <a:buFont typeface="+mj-lt"/>
              <a:buAutoNum type="arabicPeriod"/>
            </a:pPr>
            <a:r>
              <a:rPr lang="en-US" dirty="0" smtClean="0"/>
              <a:t>Both Annual Members and Casual Riders prefer the Classic and Docked bikes over the Electric bikes.</a:t>
            </a:r>
            <a:endParaRPr lang="en-GB" dirty="0"/>
          </a:p>
        </p:txBody>
      </p:sp>
    </p:spTree>
    <p:extLst>
      <p:ext uri="{BB962C8B-B14F-4D97-AF65-F5344CB8AC3E}">
        <p14:creationId xmlns:p14="http://schemas.microsoft.com/office/powerpoint/2010/main" val="258133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GB" dirty="0"/>
          </a:p>
        </p:txBody>
      </p:sp>
      <p:sp>
        <p:nvSpPr>
          <p:cNvPr id="3" name="Content Placeholder 2"/>
          <p:cNvSpPr>
            <a:spLocks noGrp="1"/>
          </p:cNvSpPr>
          <p:nvPr>
            <p:ph idx="1"/>
          </p:nvPr>
        </p:nvSpPr>
        <p:spPr/>
        <p:txBody>
          <a:bodyPr anchor="ctr">
            <a:normAutofit/>
          </a:bodyPr>
          <a:lstStyle/>
          <a:p>
            <a:pPr marL="457200" indent="-457200">
              <a:buFont typeface="+mj-lt"/>
              <a:buAutoNum type="arabicPeriod"/>
            </a:pPr>
            <a:r>
              <a:rPr lang="en-US" dirty="0" smtClean="0"/>
              <a:t>Clarify anomalies in the existing data</a:t>
            </a:r>
          </a:p>
          <a:p>
            <a:pPr lvl="1">
              <a:buFont typeface="Arial" panose="020B0604020202020204" pitchFamily="34" charset="0"/>
              <a:buChar char="•"/>
            </a:pPr>
            <a:r>
              <a:rPr lang="en-US" dirty="0"/>
              <a:t>Trip lengths (in minutes) less than or equal to 0</a:t>
            </a:r>
          </a:p>
          <a:p>
            <a:pPr lvl="1">
              <a:buFont typeface="Arial" panose="020B0604020202020204" pitchFamily="34" charset="0"/>
              <a:buChar char="•"/>
            </a:pPr>
            <a:r>
              <a:rPr lang="en-US" dirty="0"/>
              <a:t>Start or End station names were </a:t>
            </a:r>
            <a:r>
              <a:rPr lang="en-US" dirty="0" smtClean="0"/>
              <a:t>null</a:t>
            </a:r>
          </a:p>
          <a:p>
            <a:pPr lvl="1">
              <a:buFont typeface="Arial" panose="020B0604020202020204" pitchFamily="34" charset="0"/>
              <a:buChar char="•"/>
            </a:pPr>
            <a:r>
              <a:rPr lang="en-US" dirty="0" smtClean="0"/>
              <a:t>Inconsistent </a:t>
            </a:r>
            <a:r>
              <a:rPr lang="en-US" dirty="0"/>
              <a:t>station </a:t>
            </a:r>
            <a:r>
              <a:rPr lang="en-US" dirty="0" smtClean="0"/>
              <a:t>IDs </a:t>
            </a:r>
            <a:endParaRPr lang="en-US" dirty="0"/>
          </a:p>
          <a:p>
            <a:pPr lvl="1">
              <a:buFont typeface="Arial" panose="020B0604020202020204" pitchFamily="34" charset="0"/>
              <a:buChar char="•"/>
            </a:pPr>
            <a:r>
              <a:rPr lang="en-US" dirty="0" smtClean="0"/>
              <a:t>Non-unique ride IDs</a:t>
            </a: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Gather more data for further analysis</a:t>
            </a:r>
          </a:p>
          <a:p>
            <a:pPr lvl="1">
              <a:buFont typeface="Arial" panose="020B0604020202020204" pitchFamily="34" charset="0"/>
              <a:buChar char="•"/>
            </a:pPr>
            <a:r>
              <a:rPr lang="en-US" dirty="0"/>
              <a:t>Multiple years of data for comparison</a:t>
            </a:r>
          </a:p>
          <a:p>
            <a:pPr lvl="2">
              <a:buFont typeface="Arial" panose="020B0604020202020204" pitchFamily="34" charset="0"/>
              <a:buChar char="•"/>
            </a:pPr>
            <a:r>
              <a:rPr lang="en-US" dirty="0"/>
              <a:t>How has COVID-19 pandemic affected </a:t>
            </a:r>
            <a:r>
              <a:rPr lang="en-US" dirty="0" smtClean="0"/>
              <a:t>the trends seen in this data</a:t>
            </a:r>
            <a:endParaRPr lang="en-US" dirty="0"/>
          </a:p>
          <a:p>
            <a:pPr lvl="1">
              <a:buFont typeface="Arial" panose="020B0604020202020204" pitchFamily="34" charset="0"/>
              <a:buChar char="•"/>
            </a:pPr>
            <a:r>
              <a:rPr lang="en-US" dirty="0"/>
              <a:t>Riders’ data (</a:t>
            </a:r>
            <a:r>
              <a:rPr lang="en-US" dirty="0" err="1"/>
              <a:t>eg</a:t>
            </a:r>
            <a:r>
              <a:rPr lang="en-US" dirty="0"/>
              <a:t>. personal details, address) will facilitate more targeted marketing strategies</a:t>
            </a:r>
          </a:p>
          <a:p>
            <a:pPr lvl="2">
              <a:buFont typeface="Arial" panose="020B0604020202020204" pitchFamily="34" charset="0"/>
              <a:buChar char="•"/>
            </a:pPr>
            <a:r>
              <a:rPr lang="en-US" dirty="0"/>
              <a:t>What is the typical age of a rider?  How does this influence bike usage? </a:t>
            </a:r>
          </a:p>
          <a:p>
            <a:pPr lvl="2">
              <a:buFont typeface="Arial" panose="020B0604020202020204" pitchFamily="34" charset="0"/>
              <a:buChar char="•"/>
            </a:pPr>
            <a:r>
              <a:rPr lang="en-US" dirty="0"/>
              <a:t>When/how do non-typical age riders use the bikes</a:t>
            </a:r>
            <a:r>
              <a:rPr lang="en-US" dirty="0" smtClean="0"/>
              <a:t>?</a:t>
            </a:r>
          </a:p>
          <a:p>
            <a:pPr lvl="1">
              <a:buFont typeface="Arial" panose="020B0604020202020204" pitchFamily="34" charset="0"/>
              <a:buChar char="•"/>
            </a:pPr>
            <a:r>
              <a:rPr lang="en-US" dirty="0" smtClean="0"/>
              <a:t>Rider usage data – asking the riders pertinent questions (</a:t>
            </a:r>
            <a:r>
              <a:rPr lang="en-US" dirty="0" err="1" smtClean="0"/>
              <a:t>eg</a:t>
            </a:r>
            <a:r>
              <a:rPr lang="en-US" dirty="0" smtClean="0"/>
              <a:t>, via survey)</a:t>
            </a:r>
          </a:p>
          <a:p>
            <a:pPr lvl="2">
              <a:buFont typeface="Arial" panose="020B0604020202020204" pitchFamily="34" charset="0"/>
              <a:buChar char="•"/>
            </a:pPr>
            <a:r>
              <a:rPr lang="en-US" dirty="0" smtClean="0"/>
              <a:t>Why do they use the bikes?  For work, leisure?</a:t>
            </a:r>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423490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26256"/>
            <a:ext cx="12126686" cy="2800767"/>
          </a:xfrm>
          <a:prstGeom prst="rect">
            <a:avLst/>
          </a:prstGeom>
          <a:noFill/>
        </p:spPr>
        <p:txBody>
          <a:bodyPr wrap="square" rtlCol="0" anchor="ctr">
            <a:spAutoFit/>
          </a:bodyPr>
          <a:lstStyle/>
          <a:p>
            <a:pPr algn="ctr"/>
            <a:r>
              <a:rPr lang="en-US" sz="4800" dirty="0" smtClean="0"/>
              <a:t>Thank You!</a:t>
            </a:r>
          </a:p>
          <a:p>
            <a:pPr algn="ctr"/>
            <a:endParaRPr lang="en-US" sz="3200" dirty="0" smtClean="0"/>
          </a:p>
          <a:p>
            <a:pPr algn="ctr"/>
            <a:endParaRPr lang="en-US" sz="3200" dirty="0"/>
          </a:p>
          <a:p>
            <a:pPr algn="ctr"/>
            <a:endParaRPr lang="en-US" sz="3200" dirty="0"/>
          </a:p>
          <a:p>
            <a:pPr algn="ctr"/>
            <a:r>
              <a:rPr lang="en-US" sz="3200" dirty="0" smtClean="0"/>
              <a:t>Questions?</a:t>
            </a:r>
            <a:endParaRPr lang="en-GB" sz="3200" dirty="0"/>
          </a:p>
        </p:txBody>
      </p:sp>
    </p:spTree>
    <p:extLst>
      <p:ext uri="{BB962C8B-B14F-4D97-AF65-F5344CB8AC3E}">
        <p14:creationId xmlns:p14="http://schemas.microsoft.com/office/powerpoint/2010/main" val="164164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endParaRPr lang="en-US" sz="2800" dirty="0" smtClean="0"/>
          </a:p>
          <a:p>
            <a:pPr marL="749808" lvl="1" indent="-457200">
              <a:lnSpc>
                <a:spcPct val="150000"/>
              </a:lnSpc>
              <a:buFont typeface="+mj-lt"/>
              <a:buAutoNum type="arabicPeriod"/>
            </a:pPr>
            <a:r>
              <a:rPr lang="en-US" sz="2600" dirty="0" smtClean="0"/>
              <a:t>Objective</a:t>
            </a:r>
          </a:p>
          <a:p>
            <a:pPr marL="749808" lvl="1" indent="-457200">
              <a:lnSpc>
                <a:spcPct val="150000"/>
              </a:lnSpc>
              <a:buFont typeface="+mj-lt"/>
              <a:buAutoNum type="arabicPeriod"/>
            </a:pPr>
            <a:r>
              <a:rPr lang="en-US" sz="2600" dirty="0" smtClean="0"/>
              <a:t>Findings</a:t>
            </a:r>
          </a:p>
          <a:p>
            <a:pPr marL="749808" lvl="1" indent="-457200">
              <a:lnSpc>
                <a:spcPct val="150000"/>
              </a:lnSpc>
              <a:buFont typeface="+mj-lt"/>
              <a:buAutoNum type="arabicPeriod"/>
            </a:pPr>
            <a:r>
              <a:rPr lang="en-US" sz="2600" dirty="0" smtClean="0"/>
              <a:t>Recommendations</a:t>
            </a:r>
          </a:p>
          <a:p>
            <a:pPr marL="749808" lvl="1" indent="-457200">
              <a:lnSpc>
                <a:spcPct val="150000"/>
              </a:lnSpc>
              <a:buFont typeface="+mj-lt"/>
              <a:buAutoNum type="arabicPeriod"/>
            </a:pPr>
            <a:r>
              <a:rPr lang="en-US" sz="2600" dirty="0" smtClean="0"/>
              <a:t>Questions</a:t>
            </a:r>
          </a:p>
          <a:p>
            <a:pPr marL="457200" indent="-457200">
              <a:buFont typeface="+mj-lt"/>
              <a:buAutoNum type="arabicPeriod"/>
            </a:pPr>
            <a:endParaRPr lang="en-US" dirty="0" smtClean="0"/>
          </a:p>
          <a:p>
            <a:pPr marL="457200" indent="-457200">
              <a:buFont typeface="+mj-lt"/>
              <a:buAutoNum type="arabicPeriod"/>
            </a:pPr>
            <a:endParaRPr lang="en-GB" dirty="0"/>
          </a:p>
        </p:txBody>
      </p:sp>
    </p:spTree>
    <p:extLst>
      <p:ext uri="{BB962C8B-B14F-4D97-AF65-F5344CB8AC3E}">
        <p14:creationId xmlns:p14="http://schemas.microsoft.com/office/powerpoint/2010/main" val="8052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GB" dirty="0"/>
          </a:p>
        </p:txBody>
      </p:sp>
      <p:sp>
        <p:nvSpPr>
          <p:cNvPr id="3" name="Content Placeholder 2"/>
          <p:cNvSpPr>
            <a:spLocks noGrp="1"/>
          </p:cNvSpPr>
          <p:nvPr>
            <p:ph idx="1"/>
          </p:nvPr>
        </p:nvSpPr>
        <p:spPr>
          <a:xfrm>
            <a:off x="1204332" y="1079936"/>
            <a:ext cx="9951348" cy="4789158"/>
          </a:xfrm>
        </p:spPr>
        <p:txBody>
          <a:bodyPr anchor="ctr">
            <a:normAutofit/>
          </a:bodyPr>
          <a:lstStyle/>
          <a:p>
            <a:pPr marL="0" indent="0">
              <a:buNone/>
            </a:pPr>
            <a:r>
              <a:rPr lang="en-US" sz="4000" dirty="0" smtClean="0"/>
              <a:t>To </a:t>
            </a:r>
            <a:r>
              <a:rPr lang="en-US" sz="4000" dirty="0" err="1"/>
              <a:t>analyse</a:t>
            </a:r>
            <a:r>
              <a:rPr lang="en-US" sz="4000" dirty="0"/>
              <a:t> how annual members and casual riders use </a:t>
            </a:r>
            <a:r>
              <a:rPr lang="en-US" sz="4000" dirty="0" err="1"/>
              <a:t>Cyclistic</a:t>
            </a:r>
            <a:r>
              <a:rPr lang="en-US" sz="4000" dirty="0"/>
              <a:t> bikes differently in order to determine the best marketing strategy to convert casual riders into annual members.</a:t>
            </a:r>
            <a:endParaRPr lang="en-GB" sz="4000" dirty="0"/>
          </a:p>
        </p:txBody>
      </p:sp>
    </p:spTree>
    <p:extLst>
      <p:ext uri="{BB962C8B-B14F-4D97-AF65-F5344CB8AC3E}">
        <p14:creationId xmlns:p14="http://schemas.microsoft.com/office/powerpoint/2010/main" val="1035297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GB" dirty="0"/>
          </a:p>
        </p:txBody>
      </p:sp>
      <p:sp>
        <p:nvSpPr>
          <p:cNvPr id="3" name="Content Placeholder 2"/>
          <p:cNvSpPr>
            <a:spLocks noGrp="1"/>
          </p:cNvSpPr>
          <p:nvPr>
            <p:ph idx="1"/>
          </p:nvPr>
        </p:nvSpPr>
        <p:spPr/>
        <p:txBody>
          <a:bodyPr numCol="2">
            <a:normAutofit/>
          </a:bodyPr>
          <a:lstStyle/>
          <a:p>
            <a:pPr lvl="1">
              <a:lnSpc>
                <a:spcPct val="150000"/>
              </a:lnSpc>
              <a:buFont typeface="Arial" panose="020B0604020202020204" pitchFamily="34" charset="0"/>
              <a:buChar char="•"/>
            </a:pPr>
            <a:r>
              <a:rPr lang="en-US" sz="2600" dirty="0" smtClean="0"/>
              <a:t>Number of Trips</a:t>
            </a:r>
          </a:p>
          <a:p>
            <a:pPr lvl="3">
              <a:lnSpc>
                <a:spcPct val="150000"/>
              </a:lnSpc>
              <a:buFont typeface="Arial" panose="020B0604020202020204" pitchFamily="34" charset="0"/>
              <a:buChar char="•"/>
            </a:pPr>
            <a:r>
              <a:rPr lang="en-US" sz="1800" dirty="0" smtClean="0"/>
              <a:t>Overall</a:t>
            </a:r>
          </a:p>
          <a:p>
            <a:pPr lvl="3">
              <a:lnSpc>
                <a:spcPct val="150000"/>
              </a:lnSpc>
              <a:buFont typeface="Arial" panose="020B0604020202020204" pitchFamily="34" charset="0"/>
              <a:buChar char="•"/>
            </a:pPr>
            <a:r>
              <a:rPr lang="en-US" sz="1800" dirty="0" smtClean="0"/>
              <a:t>By Month</a:t>
            </a:r>
          </a:p>
          <a:p>
            <a:pPr lvl="3">
              <a:lnSpc>
                <a:spcPct val="150000"/>
              </a:lnSpc>
              <a:buFont typeface="Arial" panose="020B0604020202020204" pitchFamily="34" charset="0"/>
              <a:buChar char="•"/>
            </a:pPr>
            <a:r>
              <a:rPr lang="en-US" sz="1800" dirty="0" smtClean="0"/>
              <a:t>By Day of Week</a:t>
            </a:r>
          </a:p>
          <a:p>
            <a:pPr lvl="3">
              <a:lnSpc>
                <a:spcPct val="150000"/>
              </a:lnSpc>
              <a:buFont typeface="Arial" panose="020B0604020202020204" pitchFamily="34" charset="0"/>
              <a:buChar char="•"/>
            </a:pPr>
            <a:r>
              <a:rPr lang="en-US" sz="1800" dirty="0" smtClean="0"/>
              <a:t>By Hour of the Day</a:t>
            </a:r>
          </a:p>
          <a:p>
            <a:pPr lvl="1">
              <a:lnSpc>
                <a:spcPct val="150000"/>
              </a:lnSpc>
              <a:buFont typeface="Arial" panose="020B0604020202020204" pitchFamily="34" charset="0"/>
              <a:buChar char="•"/>
            </a:pPr>
            <a:endParaRPr lang="en-US" sz="1600" dirty="0" smtClean="0"/>
          </a:p>
          <a:p>
            <a:pPr lvl="1">
              <a:lnSpc>
                <a:spcPct val="150000"/>
              </a:lnSpc>
              <a:buFont typeface="Arial" panose="020B0604020202020204" pitchFamily="34" charset="0"/>
              <a:buChar char="•"/>
            </a:pPr>
            <a:r>
              <a:rPr lang="en-US" sz="2600" dirty="0" smtClean="0"/>
              <a:t>Trip Lengths</a:t>
            </a:r>
          </a:p>
          <a:p>
            <a:pPr lvl="3">
              <a:lnSpc>
                <a:spcPct val="150000"/>
              </a:lnSpc>
              <a:buFont typeface="Arial" panose="020B0604020202020204" pitchFamily="34" charset="0"/>
              <a:buChar char="•"/>
            </a:pPr>
            <a:r>
              <a:rPr lang="en-US" sz="1800" dirty="0" smtClean="0"/>
              <a:t>24 hours and less</a:t>
            </a:r>
          </a:p>
          <a:p>
            <a:pPr lvl="3">
              <a:lnSpc>
                <a:spcPct val="150000"/>
              </a:lnSpc>
              <a:buFont typeface="Arial" panose="020B0604020202020204" pitchFamily="34" charset="0"/>
              <a:buChar char="•"/>
            </a:pPr>
            <a:r>
              <a:rPr lang="en-US" sz="1800" dirty="0" smtClean="0"/>
              <a:t>Greater than 24 hours</a:t>
            </a:r>
          </a:p>
          <a:p>
            <a:pPr lvl="1">
              <a:lnSpc>
                <a:spcPct val="150000"/>
              </a:lnSpc>
              <a:buFont typeface="Arial" panose="020B0604020202020204" pitchFamily="34" charset="0"/>
              <a:buChar char="•"/>
            </a:pPr>
            <a:r>
              <a:rPr lang="en-US" sz="2600" dirty="0" smtClean="0"/>
              <a:t>Most Popular Trips</a:t>
            </a:r>
          </a:p>
          <a:p>
            <a:pPr lvl="1">
              <a:lnSpc>
                <a:spcPct val="150000"/>
              </a:lnSpc>
              <a:buFont typeface="Arial" panose="020B0604020202020204" pitchFamily="34" charset="0"/>
              <a:buChar char="•"/>
            </a:pPr>
            <a:endParaRPr lang="en-US" sz="1600" dirty="0" smtClean="0"/>
          </a:p>
          <a:p>
            <a:pPr lvl="1">
              <a:lnSpc>
                <a:spcPct val="150000"/>
              </a:lnSpc>
              <a:buFont typeface="Arial" panose="020B0604020202020204" pitchFamily="34" charset="0"/>
              <a:buChar char="•"/>
            </a:pPr>
            <a:r>
              <a:rPr lang="en-US" sz="2600" dirty="0" smtClean="0"/>
              <a:t>Bike Type</a:t>
            </a:r>
          </a:p>
          <a:p>
            <a:pPr lvl="3">
              <a:lnSpc>
                <a:spcPct val="150000"/>
              </a:lnSpc>
              <a:buFont typeface="Arial" panose="020B0604020202020204" pitchFamily="34" charset="0"/>
              <a:buChar char="•"/>
            </a:pPr>
            <a:r>
              <a:rPr lang="en-US" sz="1800" dirty="0" smtClean="0"/>
              <a:t>Overall</a:t>
            </a:r>
          </a:p>
          <a:p>
            <a:pPr lvl="2">
              <a:buFont typeface="Arial" panose="020B0604020202020204" pitchFamily="34" charset="0"/>
              <a:buChar char="•"/>
            </a:pPr>
            <a:endParaRPr lang="en-US" dirty="0" smtClean="0"/>
          </a:p>
          <a:p>
            <a:pPr lvl="2">
              <a:buFont typeface="Arial" panose="020B0604020202020204" pitchFamily="34" charset="0"/>
              <a:buChar char="•"/>
            </a:pPr>
            <a:endParaRPr lang="en-GB" dirty="0"/>
          </a:p>
        </p:txBody>
      </p:sp>
    </p:spTree>
    <p:extLst>
      <p:ext uri="{BB962C8B-B14F-4D97-AF65-F5344CB8AC3E}">
        <p14:creationId xmlns:p14="http://schemas.microsoft.com/office/powerpoint/2010/main" val="3105704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GB" dirty="0"/>
          </a:p>
        </p:txBody>
      </p:sp>
      <p:sp>
        <p:nvSpPr>
          <p:cNvPr id="3" name="Content Placeholder 2"/>
          <p:cNvSpPr>
            <a:spLocks noGrp="1"/>
          </p:cNvSpPr>
          <p:nvPr>
            <p:ph idx="1"/>
          </p:nvPr>
        </p:nvSpPr>
        <p:spPr/>
        <p:txBody>
          <a:bodyPr anchor="ctr">
            <a:normAutofit/>
          </a:bodyPr>
          <a:lstStyle/>
          <a:p>
            <a:pPr lvl="1">
              <a:lnSpc>
                <a:spcPct val="150000"/>
              </a:lnSpc>
              <a:buFont typeface="Arial" panose="020B0604020202020204" pitchFamily="34" charset="0"/>
              <a:buChar char="•"/>
            </a:pPr>
            <a:r>
              <a:rPr lang="en-US" sz="2600" dirty="0" smtClean="0"/>
              <a:t>Source: Monthly data directly from the company’s website</a:t>
            </a:r>
          </a:p>
          <a:p>
            <a:pPr lvl="1">
              <a:lnSpc>
                <a:spcPct val="150000"/>
              </a:lnSpc>
              <a:buFont typeface="Arial" panose="020B0604020202020204" pitchFamily="34" charset="0"/>
              <a:buChar char="•"/>
            </a:pPr>
            <a:r>
              <a:rPr lang="en-US" sz="2600" dirty="0" smtClean="0"/>
              <a:t>Period covered: August 2020 to August 2021</a:t>
            </a:r>
          </a:p>
          <a:p>
            <a:pPr lvl="1">
              <a:lnSpc>
                <a:spcPct val="150000"/>
              </a:lnSpc>
              <a:buFont typeface="Arial" panose="020B0604020202020204" pitchFamily="34" charset="0"/>
              <a:buChar char="•"/>
            </a:pPr>
            <a:r>
              <a:rPr lang="en-US" sz="2600" dirty="0" smtClean="0"/>
              <a:t>Data anomalies were cleaned as far as possible</a:t>
            </a:r>
          </a:p>
        </p:txBody>
      </p:sp>
    </p:spTree>
    <p:extLst>
      <p:ext uri="{BB962C8B-B14F-4D97-AF65-F5344CB8AC3E}">
        <p14:creationId xmlns:p14="http://schemas.microsoft.com/office/powerpoint/2010/main" val="3360708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Overall</a:t>
            </a:r>
            <a:endParaRPr lang="en-GB" dirty="0"/>
          </a:p>
        </p:txBody>
      </p:sp>
      <p:sp>
        <p:nvSpPr>
          <p:cNvPr id="5" name="Content Placeholder 4"/>
          <p:cNvSpPr>
            <a:spLocks noGrp="1"/>
          </p:cNvSpPr>
          <p:nvPr>
            <p:ph sz="half" idx="1"/>
          </p:nvPr>
        </p:nvSpPr>
        <p:spPr/>
        <p:txBody>
          <a:bodyPr/>
          <a:lstStyle/>
          <a:p>
            <a:r>
              <a:rPr lang="en-US" dirty="0" smtClean="0"/>
              <a:t>Key takeaway</a:t>
            </a:r>
          </a:p>
          <a:p>
            <a:endParaRPr lang="en-US" dirty="0" smtClean="0"/>
          </a:p>
          <a:p>
            <a:pPr lvl="1">
              <a:buFont typeface="Arial" panose="020B0604020202020204" pitchFamily="34" charset="0"/>
              <a:buChar char="•"/>
            </a:pPr>
            <a:r>
              <a:rPr lang="en-US" dirty="0" smtClean="0">
                <a:solidFill>
                  <a:schemeClr val="accent2"/>
                </a:solidFill>
              </a:rPr>
              <a:t>Annual Members </a:t>
            </a:r>
            <a:r>
              <a:rPr lang="en-US" dirty="0" smtClean="0"/>
              <a:t>make the most trips overall</a:t>
            </a:r>
            <a:endParaRPr lang="en-GB"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9481" y="2104781"/>
            <a:ext cx="4934639" cy="3505689"/>
          </a:xfrm>
        </p:spPr>
      </p:pic>
    </p:spTree>
    <p:extLst>
      <p:ext uri="{BB962C8B-B14F-4D97-AF65-F5344CB8AC3E}">
        <p14:creationId xmlns:p14="http://schemas.microsoft.com/office/powerpoint/2010/main" val="1394342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Month</a:t>
            </a:r>
            <a:endParaRPr lang="en-GB" dirty="0"/>
          </a:p>
        </p:txBody>
      </p:sp>
      <p:sp>
        <p:nvSpPr>
          <p:cNvPr id="5" name="Content Placeholder 4"/>
          <p:cNvSpPr>
            <a:spLocks noGrp="1"/>
          </p:cNvSpPr>
          <p:nvPr>
            <p:ph sz="half" idx="1"/>
          </p:nvPr>
        </p:nvSpPr>
        <p:spPr/>
        <p:txBody>
          <a:bodyPr/>
          <a:lstStyle/>
          <a:p>
            <a:r>
              <a:rPr lang="en-US" dirty="0" smtClean="0"/>
              <a:t>Key takeaways</a:t>
            </a:r>
          </a:p>
          <a:p>
            <a:endParaRPr lang="en-US" dirty="0" smtClean="0"/>
          </a:p>
          <a:p>
            <a:pPr lvl="1">
              <a:buFont typeface="Arial" panose="020B0604020202020204" pitchFamily="34" charset="0"/>
              <a:buChar char="•"/>
            </a:pPr>
            <a:r>
              <a:rPr lang="en-US" dirty="0" smtClean="0"/>
              <a:t>Casual Riders overtook the Annual Members from </a:t>
            </a:r>
            <a:r>
              <a:rPr lang="en-US" dirty="0" smtClean="0">
                <a:solidFill>
                  <a:schemeClr val="accent2"/>
                </a:solidFill>
              </a:rPr>
              <a:t>May 2021</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Further analysis is needed to identify:</a:t>
            </a:r>
          </a:p>
          <a:p>
            <a:pPr lvl="2">
              <a:buFont typeface="Arial" panose="020B0604020202020204" pitchFamily="34" charset="0"/>
              <a:buChar char="•"/>
            </a:pPr>
            <a:r>
              <a:rPr lang="en-US" dirty="0" smtClean="0"/>
              <a:t>If this pattern is consistent with other years</a:t>
            </a:r>
          </a:p>
          <a:p>
            <a:pPr lvl="2">
              <a:buFont typeface="Arial" panose="020B0604020202020204" pitchFamily="34" charset="0"/>
              <a:buChar char="•"/>
            </a:pPr>
            <a:r>
              <a:rPr lang="en-US" dirty="0" smtClean="0"/>
              <a:t>How much COVID-19 has affected the number of trips taken per month</a:t>
            </a:r>
          </a:p>
          <a:p>
            <a:pPr lvl="1">
              <a:buFont typeface="Arial" panose="020B0604020202020204" pitchFamily="34" charset="0"/>
              <a:buChar char="•"/>
            </a:pPr>
            <a:endParaRPr lang="en-GB"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84718" y="1031791"/>
            <a:ext cx="5082371" cy="5453756"/>
          </a:xfrm>
        </p:spPr>
      </p:pic>
    </p:spTree>
    <p:extLst>
      <p:ext uri="{BB962C8B-B14F-4D97-AF65-F5344CB8AC3E}">
        <p14:creationId xmlns:p14="http://schemas.microsoft.com/office/powerpoint/2010/main" val="374461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Week Day</a:t>
            </a:r>
            <a:endParaRPr lang="en-GB" dirty="0"/>
          </a:p>
        </p:txBody>
      </p:sp>
      <p:sp>
        <p:nvSpPr>
          <p:cNvPr id="5" name="Content Placeholder 4"/>
          <p:cNvSpPr>
            <a:spLocks noGrp="1"/>
          </p:cNvSpPr>
          <p:nvPr>
            <p:ph sz="half" idx="1"/>
          </p:nvPr>
        </p:nvSpPr>
        <p:spPr/>
        <p:txBody>
          <a:bodyPr/>
          <a:lstStyle/>
          <a:p>
            <a:r>
              <a:rPr lang="en-US" dirty="0" smtClean="0"/>
              <a:t>Key takeaways</a:t>
            </a:r>
          </a:p>
          <a:p>
            <a:endParaRPr lang="en-US" dirty="0" smtClean="0"/>
          </a:p>
          <a:p>
            <a:pPr lvl="1">
              <a:buFont typeface="Arial" panose="020B0604020202020204" pitchFamily="34" charset="0"/>
              <a:buChar char="•"/>
            </a:pPr>
            <a:r>
              <a:rPr lang="en-US" dirty="0" smtClean="0"/>
              <a:t>Casual Riders made most trips on </a:t>
            </a:r>
            <a:r>
              <a:rPr lang="en-US" dirty="0" smtClean="0">
                <a:solidFill>
                  <a:schemeClr val="accent2"/>
                </a:solidFill>
              </a:rPr>
              <a:t>Sundays</a:t>
            </a:r>
            <a:r>
              <a:rPr lang="en-US" dirty="0" smtClean="0"/>
              <a:t> and </a:t>
            </a:r>
            <a:r>
              <a:rPr lang="en-US" dirty="0" smtClean="0">
                <a:solidFill>
                  <a:schemeClr val="accent2"/>
                </a:solidFill>
              </a:rPr>
              <a:t>Saturdays</a:t>
            </a:r>
          </a:p>
          <a:p>
            <a:pPr lvl="1">
              <a:buFont typeface="Arial" panose="020B0604020202020204" pitchFamily="34" charset="0"/>
              <a:buChar char="•"/>
            </a:pPr>
            <a:endParaRPr lang="en-US" dirty="0" smtClean="0">
              <a:solidFill>
                <a:schemeClr val="accent2"/>
              </a:solidFill>
            </a:endParaRPr>
          </a:p>
          <a:p>
            <a:pPr lvl="1">
              <a:buFont typeface="Arial" panose="020B0604020202020204" pitchFamily="34" charset="0"/>
              <a:buChar char="•"/>
            </a:pPr>
            <a:r>
              <a:rPr lang="en-US" dirty="0"/>
              <a:t>Trips made by Annual Members are </a:t>
            </a:r>
            <a:r>
              <a:rPr lang="en-US" dirty="0">
                <a:solidFill>
                  <a:schemeClr val="accent2"/>
                </a:solidFill>
              </a:rPr>
              <a:t>consistent</a:t>
            </a:r>
            <a:r>
              <a:rPr lang="en-US" dirty="0"/>
              <a:t> for most of the week days.</a:t>
            </a:r>
          </a:p>
          <a:p>
            <a:pPr lvl="1">
              <a:buFont typeface="Arial" panose="020B0604020202020204" pitchFamily="34" charset="0"/>
              <a:buChar char="•"/>
            </a:pPr>
            <a:endParaRPr lang="en-GB"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9235" y="1031791"/>
            <a:ext cx="5407806" cy="5443350"/>
          </a:xfrm>
        </p:spPr>
      </p:pic>
    </p:spTree>
    <p:extLst>
      <p:ext uri="{BB962C8B-B14F-4D97-AF65-F5344CB8AC3E}">
        <p14:creationId xmlns:p14="http://schemas.microsoft.com/office/powerpoint/2010/main" val="179074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Hour of Day</a:t>
            </a:r>
            <a:endParaRPr lang="en-GB"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0973" y="1434791"/>
            <a:ext cx="11815628" cy="4832194"/>
          </a:xfrm>
        </p:spPr>
      </p:pic>
    </p:spTree>
    <p:extLst>
      <p:ext uri="{BB962C8B-B14F-4D97-AF65-F5344CB8AC3E}">
        <p14:creationId xmlns:p14="http://schemas.microsoft.com/office/powerpoint/2010/main" val="3492677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397</TotalTime>
  <Words>872</Words>
  <Application>Microsoft Office PowerPoint</Application>
  <PresentationFormat>Widescreen</PresentationFormat>
  <Paragraphs>133</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Comparison of  Annual Members &amp; Casual Riders Bike Usage</vt:lpstr>
      <vt:lpstr>Agenda</vt:lpstr>
      <vt:lpstr>Objective</vt:lpstr>
      <vt:lpstr>Findings</vt:lpstr>
      <vt:lpstr>Data Used</vt:lpstr>
      <vt:lpstr>Number of trips: Overall</vt:lpstr>
      <vt:lpstr>Number of trips: Month</vt:lpstr>
      <vt:lpstr>Number of trips: Week Day</vt:lpstr>
      <vt:lpstr>Number of trips: Hour of Day</vt:lpstr>
      <vt:lpstr>Number of trips: Hour of Day (cont’d)</vt:lpstr>
      <vt:lpstr>Trip Lengths</vt:lpstr>
      <vt:lpstr>30 most popular Trips</vt:lpstr>
      <vt:lpstr>Bike Type: Overall</vt:lpstr>
      <vt:lpstr>Overall Takeaways</vt:lpstr>
      <vt:lpstr>Next Steps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Marcy</dc:creator>
  <cp:lastModifiedBy>Marcy</cp:lastModifiedBy>
  <cp:revision>67</cp:revision>
  <dcterms:created xsi:type="dcterms:W3CDTF">2021-09-18T20:39:41Z</dcterms:created>
  <dcterms:modified xsi:type="dcterms:W3CDTF">2021-09-21T14:16:06Z</dcterms:modified>
</cp:coreProperties>
</file>