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ExtraBold"/>
      <p:bold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alewayExtraBold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b1ab5b48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b1ab5b48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1ab5b48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1ab5b48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b1ab5b48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b1ab5b48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b1ab5b4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b1ab5b4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b1ab5b48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b1ab5b48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b1ab5b48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b1ab5b48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b1ab5b48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b1ab5b48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b1ab5b48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b1ab5b48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b1ab5b48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b1ab5b48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9.gif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074" y="304450"/>
            <a:ext cx="2949925" cy="11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-63075" y="1852975"/>
            <a:ext cx="9264900" cy="33384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63150" y="2048700"/>
            <a:ext cx="3893100" cy="27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Csapat:</a:t>
            </a: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ExtraBold"/>
              <a:buChar char="●"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Puskás Marcell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ExtraBold"/>
              <a:buChar char="●"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Baumel Márton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95575" y="2048700"/>
            <a:ext cx="3893100" cy="27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Mentorok</a:t>
            </a:r>
            <a:r>
              <a:rPr lang="en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ExtraBold"/>
              <a:buChar char="●"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Farkas Dániel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ExtraBold"/>
              <a:buChar char="●"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Letső Dániel</a:t>
            </a:r>
            <a:endParaRPr sz="18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400" y="386000"/>
            <a:ext cx="2649600" cy="10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 rot="10800000">
            <a:off x="150" y="1646400"/>
            <a:ext cx="9158100" cy="24684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814625" y="2472750"/>
            <a:ext cx="591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Köszönjük a figyelmet!</a:t>
            </a:r>
            <a:endParaRPr sz="4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725" y="0"/>
            <a:ext cx="1950274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 rot="5400000">
            <a:off x="-2076000" y="2075850"/>
            <a:ext cx="5176200" cy="10245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194650" y="447175"/>
            <a:ext cx="535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Eszköz elérése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 rot="5400000">
            <a:off x="-871045" y="2163900"/>
            <a:ext cx="2766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BACKEND</a:t>
            </a:r>
            <a:endParaRPr sz="4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450" y="1597503"/>
            <a:ext cx="5300425" cy="312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9875" y="2741950"/>
            <a:ext cx="23145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6850" y="904269"/>
            <a:ext cx="2635900" cy="13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725" y="0"/>
            <a:ext cx="1950274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rot="5400000">
            <a:off x="-2076000" y="2075850"/>
            <a:ext cx="5176200" cy="10245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1194650" y="447175"/>
            <a:ext cx="535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 rot="5400000">
            <a:off x="-871045" y="2163900"/>
            <a:ext cx="2766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BACKEND</a:t>
            </a:r>
            <a:endParaRPr sz="4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650" y="2977825"/>
            <a:ext cx="5110851" cy="18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850" y="1090250"/>
            <a:ext cx="2845500" cy="3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6">
            <a:alphaModFix/>
          </a:blip>
          <a:srcRect b="5213" l="0" r="0" t="0"/>
          <a:stretch/>
        </p:blipFill>
        <p:spPr>
          <a:xfrm>
            <a:off x="2850150" y="1188600"/>
            <a:ext cx="1721850" cy="17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725" y="0"/>
            <a:ext cx="1950274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 rot="5400000">
            <a:off x="-2076000" y="2075850"/>
            <a:ext cx="5176200" cy="10245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1162000" y="360175"/>
            <a:ext cx="535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Adatbázis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 rot="5400000">
            <a:off x="-871045" y="2163900"/>
            <a:ext cx="2766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BACKEND</a:t>
            </a:r>
            <a:endParaRPr sz="4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725" y="1133575"/>
            <a:ext cx="5284700" cy="14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251" y="2557975"/>
            <a:ext cx="4017776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0938" y="2627288"/>
            <a:ext cx="2280724" cy="22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725" y="0"/>
            <a:ext cx="1950274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 rot="5400000">
            <a:off x="-2076000" y="2075850"/>
            <a:ext cx="5176200" cy="10245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1162000" y="360175"/>
            <a:ext cx="535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Architektúra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 rot="5400000">
            <a:off x="-871045" y="2163900"/>
            <a:ext cx="2766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BACKEND</a:t>
            </a:r>
            <a:endParaRPr sz="4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400" y="1653032"/>
            <a:ext cx="2053275" cy="1735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>
            <a:stCxn id="103" idx="3"/>
            <a:endCxn id="105" idx="0"/>
          </p:cNvCxnSpPr>
          <p:nvPr/>
        </p:nvCxnSpPr>
        <p:spPr>
          <a:xfrm>
            <a:off x="3340675" y="2520629"/>
            <a:ext cx="186900" cy="521400"/>
          </a:xfrm>
          <a:prstGeom prst="straightConnector1">
            <a:avLst/>
          </a:prstGeom>
          <a:noFill/>
          <a:ln cap="flat" cmpd="sng" w="9525">
            <a:solidFill>
              <a:srgbClr val="20272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8116" y="3300900"/>
            <a:ext cx="863883" cy="25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7"/>
          <p:cNvCxnSpPr>
            <a:stCxn id="108" idx="3"/>
            <a:endCxn id="109" idx="1"/>
          </p:cNvCxnSpPr>
          <p:nvPr/>
        </p:nvCxnSpPr>
        <p:spPr>
          <a:xfrm>
            <a:off x="4627832" y="3443747"/>
            <a:ext cx="818400" cy="259800"/>
          </a:xfrm>
          <a:prstGeom prst="straightConnector1">
            <a:avLst/>
          </a:prstGeom>
          <a:noFill/>
          <a:ln cap="flat" cmpd="sng" w="9525">
            <a:solidFill>
              <a:srgbClr val="2027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3266529" y="3042116"/>
            <a:ext cx="5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mqtt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897591" y="3300909"/>
            <a:ext cx="5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mqtt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0383" y="2352944"/>
            <a:ext cx="2053267" cy="1567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7"/>
          <p:cNvCxnSpPr>
            <a:stCxn id="113" idx="3"/>
            <a:endCxn id="111" idx="1"/>
          </p:cNvCxnSpPr>
          <p:nvPr/>
        </p:nvCxnSpPr>
        <p:spPr>
          <a:xfrm>
            <a:off x="6171683" y="2288170"/>
            <a:ext cx="638700" cy="848400"/>
          </a:xfrm>
          <a:prstGeom prst="straightConnector1">
            <a:avLst/>
          </a:prstGeom>
          <a:noFill/>
          <a:ln cap="flat" cmpd="sng" w="9525">
            <a:solidFill>
              <a:srgbClr val="2027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09" idx="3"/>
            <a:endCxn id="111" idx="1"/>
          </p:cNvCxnSpPr>
          <p:nvPr/>
        </p:nvCxnSpPr>
        <p:spPr>
          <a:xfrm flipH="1" rot="10800000">
            <a:off x="6364883" y="3136570"/>
            <a:ext cx="445500" cy="567000"/>
          </a:xfrm>
          <a:prstGeom prst="straightConnector1">
            <a:avLst/>
          </a:prstGeom>
          <a:noFill/>
          <a:ln cap="flat" cmpd="sng" w="9525">
            <a:solidFill>
              <a:srgbClr val="20272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3529" y="1653025"/>
            <a:ext cx="1408046" cy="8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2335" y="3762600"/>
            <a:ext cx="1573466" cy="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725" y="0"/>
            <a:ext cx="1950274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 rot="5400000">
            <a:off x="-2076000" y="2075850"/>
            <a:ext cx="5176200" cy="10245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1162000" y="588525"/>
            <a:ext cx="535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Technológia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 rot="5400000">
            <a:off x="-1027200" y="2320050"/>
            <a:ext cx="3078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FRONT</a:t>
            </a: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END</a:t>
            </a:r>
            <a:endParaRPr sz="4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950" y="1188603"/>
            <a:ext cx="3365324" cy="33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900" y="3100901"/>
            <a:ext cx="3096351" cy="11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5149" y="1492889"/>
            <a:ext cx="1624626" cy="147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/>
          <p:nvPr/>
        </p:nvCxnSpPr>
        <p:spPr>
          <a:xfrm>
            <a:off x="4308350" y="2766400"/>
            <a:ext cx="880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1578925" y="1624675"/>
            <a:ext cx="2142300" cy="1109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1578925" y="3158100"/>
            <a:ext cx="2142300" cy="1109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281625" y="1272000"/>
            <a:ext cx="72243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-"/>
            </a:pPr>
            <a:r>
              <a:rPr lang="en" sz="2100">
                <a:solidFill>
                  <a:srgbClr val="434343"/>
                </a:solidFill>
              </a:rPr>
              <a:t>SSR támogatása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-"/>
            </a:pPr>
            <a:r>
              <a:rPr lang="en" sz="2100">
                <a:solidFill>
                  <a:srgbClr val="434343"/>
                </a:solidFill>
              </a:rPr>
              <a:t>Routing egyszerűsítve van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-"/>
            </a:pPr>
            <a:r>
              <a:rPr lang="en" sz="2100">
                <a:solidFill>
                  <a:srgbClr val="434343"/>
                </a:solidFill>
              </a:rPr>
              <a:t>Jobb teljesítmény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-"/>
            </a:pPr>
            <a:r>
              <a:rPr lang="en" sz="2100">
                <a:solidFill>
                  <a:srgbClr val="434343"/>
                </a:solidFill>
              </a:rPr>
              <a:t>Jobban hasonlít egy “tradicionális” framework-re</a:t>
            </a:r>
            <a:endParaRPr sz="2100">
              <a:solidFill>
                <a:srgbClr val="434343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725" y="0"/>
            <a:ext cx="1950274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 rot="5400000">
            <a:off x="-2076000" y="2075850"/>
            <a:ext cx="5176200" cy="10245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1162000" y="588525"/>
            <a:ext cx="535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Előnyei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 rot="5400000">
            <a:off x="-1027200" y="2320050"/>
            <a:ext cx="3078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FRONTEND</a:t>
            </a:r>
            <a:endParaRPr sz="4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359" y="2983221"/>
            <a:ext cx="5500225" cy="20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725" y="0"/>
            <a:ext cx="1950274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 rot="5400000">
            <a:off x="-2076000" y="2075850"/>
            <a:ext cx="5176200" cy="10245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1162000" y="588525"/>
            <a:ext cx="535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Tesztelés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 rot="5400000">
            <a:off x="-1027200" y="2320050"/>
            <a:ext cx="3078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FRONTEND</a:t>
            </a:r>
            <a:endParaRPr sz="4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051" y="2442902"/>
            <a:ext cx="3322826" cy="249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575" y="1361925"/>
            <a:ext cx="4911126" cy="9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1024350" y="2473950"/>
            <a:ext cx="674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Source Sans Pro"/>
              <a:buChar char="-"/>
            </a:pPr>
            <a:r>
              <a:rPr lang="en" sz="2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teljes projekt 20% van lefedve</a:t>
            </a:r>
            <a:endParaRPr sz="2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7950" y="2981850"/>
            <a:ext cx="2284557" cy="20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1238125" y="885150"/>
            <a:ext cx="7691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1" lang="en" sz="2500">
                <a:solidFill>
                  <a:schemeClr val="dk2"/>
                </a:solidFill>
              </a:rPr>
              <a:t>További funkciók/eszközök </a:t>
            </a:r>
            <a:r>
              <a:rPr b="1" lang="en" sz="2500">
                <a:solidFill>
                  <a:schemeClr val="dk2"/>
                </a:solidFill>
              </a:rPr>
              <a:t>implementálása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1" lang="en" sz="2500">
                <a:solidFill>
                  <a:schemeClr val="dk2"/>
                </a:solidFill>
              </a:rPr>
              <a:t>Egységesíteni a UI-t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1" lang="en" sz="2500">
                <a:solidFill>
                  <a:schemeClr val="dk2"/>
                </a:solidFill>
              </a:rPr>
              <a:t>Tesztelések bevezetés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1" lang="en" sz="2500">
                <a:solidFill>
                  <a:schemeClr val="dk2"/>
                </a:solidFill>
              </a:rPr>
              <a:t>Eszköz felvétel egyszerűsítése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1" lang="en" sz="2500">
                <a:solidFill>
                  <a:schemeClr val="dk2"/>
                </a:solidFill>
              </a:rPr>
              <a:t>Oktató</a:t>
            </a:r>
            <a:r>
              <a:rPr b="1" lang="en" sz="2500">
                <a:solidFill>
                  <a:schemeClr val="dk2"/>
                </a:solidFill>
              </a:rPr>
              <a:t> oldal létrehozása az eszközök üzemeltetéséhez</a:t>
            </a:r>
            <a:endParaRPr b="1" sz="2500">
              <a:solidFill>
                <a:schemeClr val="dk2"/>
              </a:solidFill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725" y="0"/>
            <a:ext cx="1950274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 rot="5400000">
            <a:off x="-2076000" y="2075850"/>
            <a:ext cx="5176200" cy="1024500"/>
          </a:xfrm>
          <a:prstGeom prst="rect">
            <a:avLst/>
          </a:prstGeom>
          <a:solidFill>
            <a:srgbClr val="6096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 rot="5400000">
            <a:off x="-581250" y="2163900"/>
            <a:ext cx="218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TERVEK</a:t>
            </a:r>
            <a:endParaRPr sz="4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