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2D84F-C5A2-D953-45ED-3A12D01A94B7}" v="44" dt="2023-09-04T03:11:27.835"/>
    <p1510:client id="{FF5EF1FB-C5E6-2645-D6CC-03A62565F4A9}" v="523" dt="2023-09-04T03:09:34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37DBD-032E-FB07-70AB-CE1DC76B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i="1" dirty="0">
                <a:cs typeface="Calibri" panose="020F0502020204030204"/>
              </a:rPr>
              <a:t>Pesquisa 02 – Sistemas de </a:t>
            </a:r>
            <a:r>
              <a:rPr lang="en-US" sz="6000" b="1" i="1" err="1">
                <a:cs typeface="Calibri" panose="020F0502020204030204"/>
              </a:rPr>
              <a:t>Informação</a:t>
            </a:r>
            <a:endParaRPr lang="en-US" sz="4800" b="1" i="1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Lucas Antonio – Marciel S. Silva 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2ª ADS – </a:t>
            </a:r>
            <a:r>
              <a:rPr lang="en-US" dirty="0" err="1">
                <a:cs typeface="Calibri" panose="020F0502020204030204"/>
              </a:rPr>
              <a:t>Noturno</a:t>
            </a:r>
            <a:r>
              <a:rPr lang="en-US" dirty="0">
                <a:cs typeface="Calibri" panose="020F0502020204030204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2830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887" y="410265"/>
            <a:ext cx="9144000" cy="4746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Verdana Pro"/>
                <a:cs typeface="Calibri"/>
              </a:rPr>
              <a:t>A Teoria da </a:t>
            </a:r>
            <a:r>
              <a:rPr lang="en-US" b="1" err="1">
                <a:latin typeface="Verdana Pro"/>
                <a:cs typeface="Calibri"/>
              </a:rPr>
              <a:t>Informação</a:t>
            </a:r>
            <a:r>
              <a:rPr lang="en-US" b="1" dirty="0">
                <a:latin typeface="Verdana Pro"/>
                <a:cs typeface="Calibri"/>
              </a:rPr>
              <a:t> </a:t>
            </a:r>
          </a:p>
          <a:p>
            <a:pPr algn="l"/>
            <a:endParaRPr lang="en-US" b="1" dirty="0">
              <a:latin typeface="Verdana Pro"/>
              <a:cs typeface="Calibri"/>
            </a:endParaRPr>
          </a:p>
          <a:p>
            <a:pPr algn="l"/>
            <a:r>
              <a:rPr lang="en-US" sz="1600" err="1">
                <a:latin typeface="Verdana Pro"/>
                <a:cs typeface="Calibri"/>
              </a:rPr>
              <a:t>Proposta</a:t>
            </a:r>
            <a:r>
              <a:rPr lang="en-US" sz="1600" dirty="0">
                <a:latin typeface="Verdana Pro"/>
                <a:cs typeface="Calibri"/>
              </a:rPr>
              <a:t> </a:t>
            </a:r>
            <a:r>
              <a:rPr lang="en-US" sz="1600" err="1">
                <a:latin typeface="Verdana Pro"/>
                <a:cs typeface="Calibri"/>
              </a:rPr>
              <a:t>por</a:t>
            </a:r>
            <a:r>
              <a:rPr lang="en-US" sz="1600" dirty="0">
                <a:latin typeface="Verdana Pro"/>
                <a:cs typeface="Calibri"/>
              </a:rPr>
              <a:t> Claude Shannon </a:t>
            </a:r>
            <a:r>
              <a:rPr lang="en-US" sz="1600" err="1">
                <a:latin typeface="Verdana Pro"/>
                <a:cs typeface="Calibri"/>
              </a:rPr>
              <a:t>em</a:t>
            </a:r>
            <a:r>
              <a:rPr lang="en-US" sz="1600" dirty="0">
                <a:latin typeface="Verdana Pro"/>
                <a:cs typeface="Calibri"/>
              </a:rPr>
              <a:t> 1948.</a:t>
            </a:r>
          </a:p>
          <a:p>
            <a:pPr algn="l"/>
            <a:r>
              <a:rPr lang="en-US" sz="1600" dirty="0">
                <a:latin typeface="Verdana Pro"/>
                <a:cs typeface="Calibri"/>
              </a:rPr>
              <a:t>Com um </a:t>
            </a:r>
            <a:r>
              <a:rPr lang="en-US" sz="1600" err="1">
                <a:latin typeface="Verdana Pro"/>
                <a:cs typeface="Calibri"/>
              </a:rPr>
              <a:t>artigo</a:t>
            </a:r>
            <a:r>
              <a:rPr lang="en-US" sz="1600" dirty="0">
                <a:latin typeface="Verdana Pro"/>
                <a:cs typeface="Calibri"/>
              </a:rPr>
              <a:t> " </a:t>
            </a:r>
            <a:r>
              <a:rPr lang="en-US" sz="1600" b="1" i="1" dirty="0">
                <a:latin typeface="Verdana Pro"/>
                <a:cs typeface="Calibri"/>
              </a:rPr>
              <a:t>A mathematical theory of communication</a:t>
            </a:r>
            <a:r>
              <a:rPr lang="en-US" sz="1600" i="1" dirty="0">
                <a:latin typeface="Verdana Pro"/>
                <a:cs typeface="Calibri"/>
              </a:rPr>
              <a:t>"</a:t>
            </a:r>
          </a:p>
          <a:p>
            <a:pPr algn="l"/>
            <a:r>
              <a:rPr lang="en-US" sz="1600" i="1" dirty="0">
                <a:latin typeface="Verdana Pro"/>
                <a:cs typeface="Calibri"/>
              </a:rPr>
              <a:t>Ela </a:t>
            </a:r>
            <a:r>
              <a:rPr lang="en-US" sz="1600" i="1" err="1">
                <a:latin typeface="Verdana Pro"/>
                <a:cs typeface="Calibri"/>
              </a:rPr>
              <a:t>estuda</a:t>
            </a:r>
            <a:r>
              <a:rPr lang="en-US" sz="1600" i="1" dirty="0">
                <a:latin typeface="Verdana Pro"/>
                <a:cs typeface="Calibri"/>
              </a:rPr>
              <a:t> a </a:t>
            </a:r>
            <a:r>
              <a:rPr lang="en-US" sz="1600" i="1" err="1">
                <a:latin typeface="Verdana Pro"/>
                <a:cs typeface="Calibri"/>
              </a:rPr>
              <a:t>quantificação</a:t>
            </a:r>
            <a:r>
              <a:rPr lang="en-US" sz="1600" i="1" dirty="0">
                <a:latin typeface="Verdana Pro"/>
                <a:cs typeface="Calibri"/>
              </a:rPr>
              <a:t>, </a:t>
            </a:r>
            <a:r>
              <a:rPr lang="en-US" sz="1600" i="1" err="1">
                <a:latin typeface="Verdana Pro"/>
                <a:cs typeface="Calibri"/>
              </a:rPr>
              <a:t>armazenamento</a:t>
            </a:r>
            <a:r>
              <a:rPr lang="en-US" sz="1600" i="1" dirty="0">
                <a:latin typeface="Verdana Pro"/>
                <a:cs typeface="Calibri"/>
              </a:rPr>
              <a:t> e </a:t>
            </a:r>
            <a:r>
              <a:rPr lang="en-US" sz="1600" i="1" err="1">
                <a:latin typeface="Verdana Pro"/>
                <a:cs typeface="Calibri"/>
              </a:rPr>
              <a:t>comunicação</a:t>
            </a:r>
            <a:r>
              <a:rPr lang="en-US" sz="1600" i="1" dirty="0">
                <a:latin typeface="Verdana Pro"/>
                <a:cs typeface="Calibri"/>
              </a:rPr>
              <a:t> da </a:t>
            </a:r>
            <a:r>
              <a:rPr lang="en-US" sz="1600" i="1" err="1">
                <a:latin typeface="Verdana Pro"/>
                <a:cs typeface="Calibri"/>
              </a:rPr>
              <a:t>informação</a:t>
            </a:r>
            <a:r>
              <a:rPr lang="en-US" sz="1600" i="1" dirty="0">
                <a:latin typeface="Verdana Pro"/>
                <a:cs typeface="Calibri"/>
              </a:rPr>
              <a:t>.</a:t>
            </a:r>
          </a:p>
          <a:p>
            <a:pPr algn="l"/>
            <a:endParaRPr lang="en-US" sz="1600" i="1" dirty="0">
              <a:latin typeface="Verdana Pro"/>
              <a:cs typeface="Calibri"/>
            </a:endParaRPr>
          </a:p>
          <a:p>
            <a:pPr algn="l"/>
            <a:r>
              <a:rPr lang="en-US" sz="1600" i="1" dirty="0">
                <a:latin typeface="Verdana Pro"/>
                <a:cs typeface="Calibri"/>
              </a:rPr>
              <a:t>A </a:t>
            </a:r>
            <a:r>
              <a:rPr lang="en-US" sz="1600" i="1" dirty="0" err="1">
                <a:latin typeface="Verdana Pro"/>
                <a:cs typeface="Calibri"/>
              </a:rPr>
              <a:t>medida</a:t>
            </a:r>
            <a:r>
              <a:rPr lang="en-US" sz="1600" i="1" dirty="0">
                <a:latin typeface="Verdana Pro"/>
                <a:cs typeface="Calibri"/>
              </a:rPr>
              <a:t> </a:t>
            </a:r>
            <a:r>
              <a:rPr lang="en-US" sz="1600" i="1" dirty="0" err="1">
                <a:latin typeface="Verdana Pro"/>
                <a:cs typeface="Calibri"/>
              </a:rPr>
              <a:t>chave</a:t>
            </a:r>
            <a:r>
              <a:rPr lang="en-US" sz="1600" i="1" dirty="0">
                <a:latin typeface="Verdana Pro"/>
                <a:cs typeface="Calibri"/>
              </a:rPr>
              <a:t> </a:t>
            </a:r>
            <a:r>
              <a:rPr lang="en-US" sz="1600" i="1" dirty="0" err="1">
                <a:latin typeface="Verdana Pro"/>
                <a:cs typeface="Calibri"/>
              </a:rPr>
              <a:t>na</a:t>
            </a:r>
            <a:r>
              <a:rPr lang="en-US" sz="1600" i="1" dirty="0">
                <a:latin typeface="Verdana Pro"/>
                <a:cs typeface="Calibri"/>
              </a:rPr>
              <a:t> </a:t>
            </a:r>
            <a:r>
              <a:rPr lang="en-US" sz="1600" i="1" dirty="0" err="1">
                <a:latin typeface="Verdana Pro"/>
                <a:cs typeface="Calibri"/>
              </a:rPr>
              <a:t>teoria</a:t>
            </a:r>
            <a:r>
              <a:rPr lang="en-US" sz="1600" i="1" dirty="0">
                <a:latin typeface="Verdana Pro"/>
                <a:cs typeface="Calibri"/>
              </a:rPr>
              <a:t> da </a:t>
            </a:r>
            <a:r>
              <a:rPr lang="en-US" sz="1600" i="1" dirty="0" err="1">
                <a:latin typeface="Verdana Pro"/>
                <a:cs typeface="Calibri"/>
              </a:rPr>
              <a:t>informação</a:t>
            </a:r>
            <a:r>
              <a:rPr lang="en-US" sz="1600" i="1" dirty="0">
                <a:latin typeface="Verdana Pro"/>
                <a:cs typeface="Calibri"/>
              </a:rPr>
              <a:t> é a "</a:t>
            </a:r>
            <a:r>
              <a:rPr lang="en-US" sz="1600" b="1" i="1" dirty="0" err="1">
                <a:latin typeface="Verdana Pro"/>
                <a:cs typeface="Calibri"/>
              </a:rPr>
              <a:t>entropia</a:t>
            </a:r>
            <a:r>
              <a:rPr lang="en-US" sz="1600" i="1" dirty="0">
                <a:latin typeface="Verdana Pro"/>
                <a:cs typeface="Calibri"/>
              </a:rPr>
              <a:t>"</a:t>
            </a:r>
          </a:p>
          <a:p>
            <a:pPr algn="l"/>
            <a:endParaRPr lang="en-US" sz="1600" i="1" dirty="0">
              <a:latin typeface="Verdana Pro"/>
              <a:cs typeface="Calibri"/>
            </a:endParaRPr>
          </a:p>
          <a:p>
            <a:pPr algn="l"/>
            <a:r>
              <a:rPr lang="en-US" sz="1600" i="1" dirty="0">
                <a:latin typeface="Verdana Pro"/>
                <a:cs typeface="Calibri"/>
              </a:rPr>
              <a:t>Maior a </a:t>
            </a:r>
            <a:r>
              <a:rPr lang="en-US" sz="1600" i="1" dirty="0" err="1">
                <a:latin typeface="Verdana Pro"/>
                <a:cs typeface="Calibri"/>
              </a:rPr>
              <a:t>informação</a:t>
            </a:r>
            <a:r>
              <a:rPr lang="en-US" sz="1600" i="1" dirty="0">
                <a:latin typeface="Verdana Pro"/>
                <a:cs typeface="Calibri"/>
              </a:rPr>
              <a:t> = </a:t>
            </a:r>
            <a:r>
              <a:rPr lang="en-US" sz="1600" i="1" dirty="0" err="1">
                <a:latin typeface="Verdana Pro"/>
                <a:cs typeface="Calibri"/>
              </a:rPr>
              <a:t>maior</a:t>
            </a:r>
            <a:r>
              <a:rPr lang="en-US" sz="1600" i="1" dirty="0">
                <a:latin typeface="Verdana Pro"/>
                <a:cs typeface="Calibri"/>
              </a:rPr>
              <a:t> a </a:t>
            </a:r>
            <a:r>
              <a:rPr lang="en-US" sz="1600" i="1" dirty="0" err="1">
                <a:latin typeface="Verdana Pro"/>
                <a:cs typeface="Calibri"/>
              </a:rPr>
              <a:t>desordem</a:t>
            </a:r>
            <a:r>
              <a:rPr lang="en-US" sz="1600" i="1" dirty="0">
                <a:latin typeface="Verdana Pro"/>
                <a:cs typeface="Calibri"/>
              </a:rPr>
              <a:t> = </a:t>
            </a:r>
            <a:r>
              <a:rPr lang="en-US" sz="1600" i="1" dirty="0" err="1">
                <a:latin typeface="Verdana Pro"/>
                <a:cs typeface="Calibri"/>
              </a:rPr>
              <a:t>maior</a:t>
            </a:r>
            <a:r>
              <a:rPr lang="en-US" sz="1600" i="1" dirty="0">
                <a:latin typeface="Verdana Pro"/>
                <a:cs typeface="Calibri"/>
              </a:rPr>
              <a:t> a </a:t>
            </a:r>
            <a:r>
              <a:rPr lang="en-US" sz="1600" i="1" dirty="0" err="1">
                <a:latin typeface="Verdana Pro"/>
                <a:cs typeface="Calibri"/>
              </a:rPr>
              <a:t>entropia</a:t>
            </a:r>
          </a:p>
          <a:p>
            <a:pPr algn="l"/>
            <a:endParaRPr lang="en-US" sz="1600" i="1" dirty="0">
              <a:latin typeface="Verdana Pro"/>
              <a:cs typeface="Calibri"/>
            </a:endParaRPr>
          </a:p>
          <a:p>
            <a:pPr algn="l"/>
            <a:r>
              <a:rPr lang="en-US" sz="1600" i="1" dirty="0">
                <a:latin typeface="Verdana Pro"/>
                <a:cs typeface="Calibri"/>
              </a:rPr>
              <a:t>Menor a </a:t>
            </a:r>
            <a:r>
              <a:rPr lang="en-US" sz="1600" i="1" dirty="0" err="1">
                <a:latin typeface="Verdana Pro"/>
                <a:cs typeface="Calibri"/>
              </a:rPr>
              <a:t>informação</a:t>
            </a:r>
            <a:r>
              <a:rPr lang="en-US" sz="1600" i="1" dirty="0">
                <a:latin typeface="Verdana Pro"/>
                <a:cs typeface="Calibri"/>
              </a:rPr>
              <a:t> = </a:t>
            </a:r>
            <a:r>
              <a:rPr lang="en-US" sz="1600" i="1" dirty="0" err="1">
                <a:latin typeface="Verdana Pro"/>
                <a:cs typeface="Calibri"/>
              </a:rPr>
              <a:t>menor</a:t>
            </a:r>
            <a:r>
              <a:rPr lang="en-US" sz="1600" i="1" dirty="0">
                <a:latin typeface="Verdana Pro"/>
                <a:cs typeface="Calibri"/>
              </a:rPr>
              <a:t> a </a:t>
            </a:r>
            <a:r>
              <a:rPr lang="en-US" sz="1600" i="1" dirty="0" err="1">
                <a:latin typeface="Verdana Pro"/>
                <a:cs typeface="Calibri"/>
              </a:rPr>
              <a:t>desordem</a:t>
            </a:r>
            <a:r>
              <a:rPr lang="en-US" sz="1600" i="1" dirty="0">
                <a:latin typeface="Verdana Pro"/>
                <a:cs typeface="Calibri"/>
              </a:rPr>
              <a:t> = </a:t>
            </a:r>
            <a:r>
              <a:rPr lang="en-US" sz="1600" i="1" dirty="0" err="1">
                <a:latin typeface="Verdana Pro"/>
                <a:cs typeface="Calibri"/>
              </a:rPr>
              <a:t>menor</a:t>
            </a:r>
            <a:r>
              <a:rPr lang="en-US" sz="1600" i="1" dirty="0">
                <a:latin typeface="Verdana Pro"/>
                <a:cs typeface="Calibri"/>
              </a:rPr>
              <a:t> a </a:t>
            </a:r>
            <a:r>
              <a:rPr lang="en-US" sz="1600" i="1" dirty="0" err="1">
                <a:latin typeface="Verdana Pro"/>
                <a:cs typeface="Calibri"/>
              </a:rPr>
              <a:t>entropia</a:t>
            </a:r>
            <a:endParaRPr lang="en-US" sz="1600" i="1" dirty="0">
              <a:latin typeface="Verdana Pro"/>
              <a:cs typeface="Calibri"/>
            </a:endParaRPr>
          </a:p>
          <a:p>
            <a:pPr algn="l"/>
            <a:endParaRPr lang="en-US" sz="1600" b="1" i="1" dirty="0">
              <a:latin typeface="Verdana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BBE1-0642-273A-945E-A84272FE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155"/>
            <a:ext cx="10515600" cy="5702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i="1" err="1">
                <a:cs typeface="Calibri" panose="020F0502020204030204"/>
              </a:rPr>
              <a:t>Teorema</a:t>
            </a:r>
            <a:r>
              <a:rPr lang="en-US" b="1" i="1" dirty="0">
                <a:cs typeface="Calibri" panose="020F0502020204030204"/>
              </a:rPr>
              <a:t> de </a:t>
            </a:r>
            <a:r>
              <a:rPr lang="en-US" b="1" i="1" err="1">
                <a:cs typeface="Calibri" panose="020F0502020204030204"/>
              </a:rPr>
              <a:t>Codificação</a:t>
            </a:r>
            <a:r>
              <a:rPr lang="en-US" b="1" i="1" dirty="0">
                <a:cs typeface="Calibri" panose="020F0502020204030204"/>
              </a:rPr>
              <a:t> de Shannon:</a:t>
            </a:r>
            <a:endParaRPr lang="en-US"/>
          </a:p>
          <a:p>
            <a:pPr marL="0" indent="0" algn="ctr">
              <a:buNone/>
            </a:pPr>
            <a:endParaRPr lang="en-U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en-US" b="1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i="1" dirty="0">
                <a:cs typeface="Calibri" panose="020F0502020204030204"/>
              </a:rPr>
              <a:t> </a:t>
            </a:r>
            <a:r>
              <a:rPr lang="en-US" i="1" err="1">
                <a:ea typeface="+mn-lt"/>
                <a:cs typeface="+mn-lt"/>
              </a:rPr>
              <a:t>Basicamente</a:t>
            </a:r>
            <a:r>
              <a:rPr lang="en-US" i="1" dirty="0">
                <a:ea typeface="+mn-lt"/>
                <a:cs typeface="+mn-lt"/>
              </a:rPr>
              <a:t> que, </a:t>
            </a:r>
            <a:r>
              <a:rPr lang="en-US" i="1" err="1">
                <a:ea typeface="+mn-lt"/>
                <a:cs typeface="+mn-lt"/>
              </a:rPr>
              <a:t>em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uma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comunicação</a:t>
            </a:r>
            <a:r>
              <a:rPr lang="en-US" i="1" dirty="0">
                <a:ea typeface="+mn-lt"/>
                <a:cs typeface="+mn-lt"/>
              </a:rPr>
              <a:t> digital </a:t>
            </a:r>
            <a:r>
              <a:rPr lang="en-US" i="1" err="1">
                <a:ea typeface="+mn-lt"/>
                <a:cs typeface="+mn-lt"/>
              </a:rPr>
              <a:t>eficiente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err="1">
                <a:ea typeface="+mn-lt"/>
                <a:cs typeface="+mn-lt"/>
              </a:rPr>
              <a:t>você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pode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comprimir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informações</a:t>
            </a:r>
            <a:r>
              <a:rPr lang="en-US" i="1" dirty="0">
                <a:ea typeface="+mn-lt"/>
                <a:cs typeface="+mn-lt"/>
              </a:rPr>
              <a:t> para </a:t>
            </a:r>
            <a:r>
              <a:rPr lang="en-US" i="1" err="1">
                <a:ea typeface="+mn-lt"/>
                <a:cs typeface="+mn-lt"/>
              </a:rPr>
              <a:t>transmiti</a:t>
            </a:r>
            <a:r>
              <a:rPr lang="en-US" i="1" dirty="0">
                <a:ea typeface="+mn-lt"/>
                <a:cs typeface="+mn-lt"/>
              </a:rPr>
              <a:t>-las de forma </a:t>
            </a:r>
            <a:r>
              <a:rPr lang="en-US" i="1" err="1">
                <a:ea typeface="+mn-lt"/>
                <a:cs typeface="+mn-lt"/>
              </a:rPr>
              <a:t>mais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rápida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err="1">
                <a:ea typeface="+mn-lt"/>
                <a:cs typeface="+mn-lt"/>
              </a:rPr>
              <a:t>desde</a:t>
            </a:r>
            <a:r>
              <a:rPr lang="en-US" i="1" dirty="0">
                <a:ea typeface="+mn-lt"/>
                <a:cs typeface="+mn-lt"/>
              </a:rPr>
              <a:t> que a taxa de </a:t>
            </a:r>
            <a:r>
              <a:rPr lang="en-US" i="1" err="1">
                <a:ea typeface="+mn-lt"/>
                <a:cs typeface="+mn-lt"/>
              </a:rPr>
              <a:t>transmissão</a:t>
            </a:r>
            <a:r>
              <a:rPr lang="en-US" i="1" dirty="0">
                <a:ea typeface="+mn-lt"/>
                <a:cs typeface="+mn-lt"/>
              </a:rPr>
              <a:t> (</a:t>
            </a:r>
            <a:r>
              <a:rPr lang="en-US" i="1" err="1">
                <a:ea typeface="+mn-lt"/>
                <a:cs typeface="+mn-lt"/>
              </a:rPr>
              <a:t>quantidade</a:t>
            </a:r>
            <a:r>
              <a:rPr lang="en-US" i="1" dirty="0">
                <a:ea typeface="+mn-lt"/>
                <a:cs typeface="+mn-lt"/>
              </a:rPr>
              <a:t> de bits </a:t>
            </a:r>
            <a:r>
              <a:rPr lang="en-US" i="1" err="1">
                <a:ea typeface="+mn-lt"/>
                <a:cs typeface="+mn-lt"/>
              </a:rPr>
              <a:t>por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segundo</a:t>
            </a:r>
            <a:r>
              <a:rPr lang="en-US" i="1" dirty="0">
                <a:ea typeface="+mn-lt"/>
                <a:cs typeface="+mn-lt"/>
              </a:rPr>
              <a:t>) </a:t>
            </a:r>
            <a:r>
              <a:rPr lang="en-US" i="1" err="1">
                <a:ea typeface="+mn-lt"/>
                <a:cs typeface="+mn-lt"/>
              </a:rPr>
              <a:t>seja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menor</a:t>
            </a:r>
            <a:r>
              <a:rPr lang="en-US" i="1" dirty="0">
                <a:ea typeface="+mn-lt"/>
                <a:cs typeface="+mn-lt"/>
              </a:rPr>
              <a:t> do que a </a:t>
            </a:r>
            <a:r>
              <a:rPr lang="en-US" i="1" err="1">
                <a:ea typeface="+mn-lt"/>
                <a:cs typeface="+mn-lt"/>
              </a:rPr>
              <a:t>capacidade</a:t>
            </a:r>
            <a:r>
              <a:rPr lang="en-US" i="1" dirty="0">
                <a:ea typeface="+mn-lt"/>
                <a:cs typeface="+mn-lt"/>
              </a:rPr>
              <a:t> do canal de </a:t>
            </a:r>
            <a:r>
              <a:rPr lang="en-US" i="1" err="1">
                <a:ea typeface="+mn-lt"/>
                <a:cs typeface="+mn-lt"/>
              </a:rPr>
              <a:t>comunicação</a:t>
            </a:r>
            <a:r>
              <a:rPr lang="en-US" i="1" dirty="0">
                <a:ea typeface="+mn-lt"/>
                <a:cs typeface="+mn-lt"/>
              </a:rPr>
              <a:t> (a </a:t>
            </a:r>
            <a:r>
              <a:rPr lang="en-US" i="1" err="1">
                <a:ea typeface="+mn-lt"/>
                <a:cs typeface="+mn-lt"/>
              </a:rPr>
              <a:t>quantidade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máxima</a:t>
            </a:r>
            <a:r>
              <a:rPr lang="en-US" i="1" dirty="0">
                <a:ea typeface="+mn-lt"/>
                <a:cs typeface="+mn-lt"/>
              </a:rPr>
              <a:t> de </a:t>
            </a:r>
            <a:r>
              <a:rPr lang="en-US" i="1" err="1">
                <a:ea typeface="+mn-lt"/>
                <a:cs typeface="+mn-lt"/>
              </a:rPr>
              <a:t>informação</a:t>
            </a:r>
            <a:r>
              <a:rPr lang="en-US" i="1" dirty="0">
                <a:ea typeface="+mn-lt"/>
                <a:cs typeface="+mn-lt"/>
              </a:rPr>
              <a:t> que o canal </a:t>
            </a:r>
            <a:r>
              <a:rPr lang="en-US" i="1" err="1">
                <a:ea typeface="+mn-lt"/>
                <a:cs typeface="+mn-lt"/>
              </a:rPr>
              <a:t>pode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transmitir</a:t>
            </a:r>
            <a:r>
              <a:rPr lang="en-US" i="1" dirty="0">
                <a:ea typeface="+mn-lt"/>
                <a:cs typeface="+mn-lt"/>
              </a:rPr>
              <a:t> com </a:t>
            </a:r>
            <a:r>
              <a:rPr lang="en-US" i="1" err="1">
                <a:ea typeface="+mn-lt"/>
                <a:cs typeface="+mn-lt"/>
              </a:rPr>
              <a:t>confiabilidade</a:t>
            </a:r>
            <a:r>
              <a:rPr lang="en-US" i="1" dirty="0">
                <a:ea typeface="+mn-lt"/>
                <a:cs typeface="+mn-lt"/>
              </a:rPr>
              <a:t>).</a:t>
            </a:r>
          </a:p>
          <a:p>
            <a:pPr marL="0" indent="0">
              <a:buNone/>
            </a:pPr>
            <a:endParaRPr lang="en-US" i="1" dirty="0">
              <a:cs typeface="Calibri" panose="020F0502020204030204"/>
            </a:endParaRPr>
          </a:p>
          <a:p>
            <a:pPr marL="0" indent="0">
              <a:buNone/>
            </a:pPr>
            <a:endParaRPr lang="en-US" i="1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b="1" i="1" dirty="0">
                <a:ea typeface="+mn-lt"/>
                <a:cs typeface="+mn-lt"/>
              </a:rPr>
              <a:t>O </a:t>
            </a:r>
            <a:r>
              <a:rPr lang="en-US" b="1" i="1" dirty="0" err="1">
                <a:ea typeface="+mn-lt"/>
                <a:cs typeface="+mn-lt"/>
              </a:rPr>
              <a:t>teorema</a:t>
            </a:r>
            <a:r>
              <a:rPr lang="en-US" b="1" i="1" dirty="0">
                <a:ea typeface="+mn-lt"/>
                <a:cs typeface="+mn-lt"/>
              </a:rPr>
              <a:t> de Shannon </a:t>
            </a:r>
            <a:r>
              <a:rPr lang="en-US" b="1" i="1" dirty="0" err="1">
                <a:ea typeface="+mn-lt"/>
                <a:cs typeface="+mn-lt"/>
              </a:rPr>
              <a:t>nos</a:t>
            </a:r>
            <a:r>
              <a:rPr lang="en-US" b="1" i="1" dirty="0">
                <a:ea typeface="+mn-lt"/>
                <a:cs typeface="+mn-lt"/>
              </a:rPr>
              <a:t> </a:t>
            </a:r>
            <a:r>
              <a:rPr lang="en-US" b="1" i="1" dirty="0" err="1">
                <a:ea typeface="+mn-lt"/>
                <a:cs typeface="+mn-lt"/>
              </a:rPr>
              <a:t>ajuda</a:t>
            </a:r>
            <a:r>
              <a:rPr lang="en-US" b="1" i="1" dirty="0">
                <a:ea typeface="+mn-lt"/>
                <a:cs typeface="+mn-lt"/>
              </a:rPr>
              <a:t> a </a:t>
            </a:r>
            <a:r>
              <a:rPr lang="en-US" b="1" i="1" dirty="0" err="1">
                <a:ea typeface="+mn-lt"/>
                <a:cs typeface="+mn-lt"/>
              </a:rPr>
              <a:t>entender</a:t>
            </a:r>
            <a:r>
              <a:rPr lang="en-US" b="1" i="1" dirty="0">
                <a:ea typeface="+mn-lt"/>
                <a:cs typeface="+mn-lt"/>
              </a:rPr>
              <a:t> </a:t>
            </a:r>
            <a:r>
              <a:rPr lang="en-US" b="1" i="1" dirty="0" err="1">
                <a:ea typeface="+mn-lt"/>
                <a:cs typeface="+mn-lt"/>
              </a:rPr>
              <a:t>como</a:t>
            </a:r>
            <a:r>
              <a:rPr lang="en-US" b="1" i="1" dirty="0">
                <a:ea typeface="+mn-lt"/>
                <a:cs typeface="+mn-lt"/>
              </a:rPr>
              <a:t> </a:t>
            </a:r>
            <a:r>
              <a:rPr lang="en-US" b="1" i="1" dirty="0" err="1">
                <a:ea typeface="+mn-lt"/>
                <a:cs typeface="+mn-lt"/>
              </a:rPr>
              <a:t>otimizar</a:t>
            </a:r>
            <a:r>
              <a:rPr lang="en-US" b="1" i="1" dirty="0">
                <a:ea typeface="+mn-lt"/>
                <a:cs typeface="+mn-lt"/>
              </a:rPr>
              <a:t> a </a:t>
            </a:r>
            <a:r>
              <a:rPr lang="en-US" b="1" i="1" dirty="0" err="1">
                <a:ea typeface="+mn-lt"/>
                <a:cs typeface="+mn-lt"/>
              </a:rPr>
              <a:t>transmissão</a:t>
            </a:r>
            <a:r>
              <a:rPr lang="en-US" b="1" i="1" dirty="0">
                <a:ea typeface="+mn-lt"/>
                <a:cs typeface="+mn-lt"/>
              </a:rPr>
              <a:t> de dados </a:t>
            </a:r>
            <a:r>
              <a:rPr lang="en-US" b="1" i="1" dirty="0" err="1">
                <a:ea typeface="+mn-lt"/>
                <a:cs typeface="+mn-lt"/>
              </a:rPr>
              <a:t>em</a:t>
            </a:r>
            <a:r>
              <a:rPr lang="en-US" b="1" i="1" dirty="0">
                <a:ea typeface="+mn-lt"/>
                <a:cs typeface="+mn-lt"/>
              </a:rPr>
              <a:t> </a:t>
            </a:r>
            <a:r>
              <a:rPr lang="en-US" b="1" i="1" dirty="0" err="1">
                <a:ea typeface="+mn-lt"/>
                <a:cs typeface="+mn-lt"/>
              </a:rPr>
              <a:t>sistemas</a:t>
            </a:r>
            <a:r>
              <a:rPr lang="en-US" b="1" i="1" dirty="0">
                <a:ea typeface="+mn-lt"/>
                <a:cs typeface="+mn-lt"/>
              </a:rPr>
              <a:t> de </a:t>
            </a:r>
            <a:r>
              <a:rPr lang="en-US" b="1" i="1" dirty="0" err="1">
                <a:ea typeface="+mn-lt"/>
                <a:cs typeface="+mn-lt"/>
              </a:rPr>
              <a:t>comunicação</a:t>
            </a:r>
            <a:r>
              <a:rPr lang="en-US" b="1" i="1" dirty="0">
                <a:ea typeface="+mn-lt"/>
                <a:cs typeface="+mn-lt"/>
              </a:rPr>
              <a:t> digital</a:t>
            </a:r>
            <a:endParaRPr lang="en-U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840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26C3-762D-0869-BB8F-704D081A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58" y="445399"/>
            <a:ext cx="10515600" cy="5990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cs typeface="Calibri" panose="020F0502020204030204"/>
              </a:rPr>
              <a:t>TDIC – Tecnologias </a:t>
            </a:r>
            <a:r>
              <a:rPr lang="en-US" b="1" err="1">
                <a:cs typeface="Calibri" panose="020F0502020204030204"/>
              </a:rPr>
              <a:t>Digitais</a:t>
            </a:r>
            <a:r>
              <a:rPr lang="en-US" b="1" dirty="0">
                <a:cs typeface="Calibri" panose="020F0502020204030204"/>
              </a:rPr>
              <a:t> de </a:t>
            </a:r>
            <a:r>
              <a:rPr lang="en-US" b="1" err="1">
                <a:cs typeface="Calibri" panose="020F0502020204030204"/>
              </a:rPr>
              <a:t>Informação</a:t>
            </a:r>
            <a:r>
              <a:rPr lang="en-US" b="1" dirty="0">
                <a:cs typeface="Calibri" panose="020F0502020204030204"/>
              </a:rPr>
              <a:t> e </a:t>
            </a:r>
            <a:r>
              <a:rPr lang="en-US" b="1" err="1">
                <a:cs typeface="Calibri" panose="020F0502020204030204"/>
              </a:rPr>
              <a:t>Comunicação</a:t>
            </a:r>
            <a:endParaRPr lang="en-US" b="1">
              <a:cs typeface="Calibri" panose="020F0502020204030204"/>
            </a:endParaRPr>
          </a:p>
          <a:p>
            <a:pPr marL="0" indent="0" algn="ctr">
              <a:buNone/>
            </a:pPr>
            <a:endParaRPr lang="en-US" b="1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2400" i="1" err="1">
                <a:cs typeface="Calibri" panose="020F0502020204030204"/>
              </a:rPr>
              <a:t>Trouxeram</a:t>
            </a:r>
            <a:r>
              <a:rPr lang="en-US" sz="2400" i="1" dirty="0">
                <a:cs typeface="Calibri" panose="020F0502020204030204"/>
              </a:rPr>
              <a:t> </a:t>
            </a:r>
            <a:r>
              <a:rPr lang="en-US" sz="2400" i="1" err="1">
                <a:cs typeface="Calibri" panose="020F0502020204030204"/>
              </a:rPr>
              <a:t>Inovações</a:t>
            </a:r>
            <a:r>
              <a:rPr lang="en-US" sz="2400" i="1" dirty="0">
                <a:cs typeface="Calibri" panose="020F0502020204030204"/>
              </a:rPr>
              <a:t> </a:t>
            </a:r>
            <a:r>
              <a:rPr lang="en-US" sz="2400" i="1" err="1">
                <a:cs typeface="Calibri" panose="020F0502020204030204"/>
              </a:rPr>
              <a:t>nas</a:t>
            </a:r>
            <a:r>
              <a:rPr lang="en-US" sz="2400" i="1" dirty="0">
                <a:cs typeface="Calibri" panose="020F0502020204030204"/>
              </a:rPr>
              <a:t> </a:t>
            </a:r>
            <a:r>
              <a:rPr lang="en-US" sz="2400" i="1" err="1">
                <a:cs typeface="Calibri" panose="020F0502020204030204"/>
              </a:rPr>
              <a:t>formas</a:t>
            </a:r>
            <a:r>
              <a:rPr lang="en-US" sz="2400" i="1" dirty="0">
                <a:cs typeface="Calibri" panose="020F0502020204030204"/>
              </a:rPr>
              <a:t> de </a:t>
            </a:r>
            <a:r>
              <a:rPr lang="en-US" sz="2400" i="1" err="1">
                <a:cs typeface="Calibri" panose="020F0502020204030204"/>
              </a:rPr>
              <a:t>transmitir</a:t>
            </a:r>
            <a:r>
              <a:rPr lang="en-US" sz="2400" i="1" dirty="0">
                <a:cs typeface="Calibri" panose="020F0502020204030204"/>
              </a:rPr>
              <a:t>, </a:t>
            </a:r>
            <a:r>
              <a:rPr lang="en-US" sz="2400" i="1" err="1">
                <a:cs typeface="Calibri" panose="020F0502020204030204"/>
              </a:rPr>
              <a:t>armazenar</a:t>
            </a:r>
            <a:r>
              <a:rPr lang="en-US" sz="2400" i="1" dirty="0">
                <a:cs typeface="Calibri" panose="020F0502020204030204"/>
              </a:rPr>
              <a:t> e </a:t>
            </a:r>
            <a:r>
              <a:rPr lang="en-US" sz="2400" i="1" err="1">
                <a:cs typeface="Calibri" panose="020F0502020204030204"/>
              </a:rPr>
              <a:t>processar</a:t>
            </a:r>
            <a:r>
              <a:rPr lang="en-US" sz="2400" i="1" dirty="0">
                <a:cs typeface="Calibri" panose="020F0502020204030204"/>
              </a:rPr>
              <a:t> </a:t>
            </a:r>
            <a:r>
              <a:rPr lang="en-US" sz="2400" i="1" err="1">
                <a:cs typeface="Calibri" panose="020F0502020204030204"/>
              </a:rPr>
              <a:t>informações</a:t>
            </a:r>
            <a:r>
              <a:rPr lang="en-US" sz="2400" i="1" dirty="0">
                <a:cs typeface="Calibri" panose="020F0502020204030204"/>
              </a:rPr>
              <a:t>.</a:t>
            </a:r>
          </a:p>
          <a:p>
            <a:pPr marL="0" indent="0" algn="ctr">
              <a:buNone/>
            </a:pPr>
            <a:r>
              <a:rPr lang="en-US" sz="2400" i="1" err="1">
                <a:cs typeface="Calibri" panose="020F0502020204030204"/>
              </a:rPr>
              <a:t>Fazendo</a:t>
            </a:r>
            <a:r>
              <a:rPr lang="en-US" sz="2400" i="1" dirty="0">
                <a:cs typeface="Calibri" panose="020F0502020204030204"/>
              </a:rPr>
              <a:t> o </a:t>
            </a:r>
            <a:r>
              <a:rPr lang="en-US" sz="2400" i="1" err="1">
                <a:cs typeface="Calibri" panose="020F0502020204030204"/>
              </a:rPr>
              <a:t>uso</a:t>
            </a:r>
            <a:r>
              <a:rPr lang="en-US" sz="2400" i="1" dirty="0">
                <a:cs typeface="Calibri" panose="020F0502020204030204"/>
              </a:rPr>
              <a:t> da forma </a:t>
            </a:r>
            <a:r>
              <a:rPr lang="en-US" sz="2400" i="1" err="1">
                <a:cs typeface="Calibri" panose="020F0502020204030204"/>
              </a:rPr>
              <a:t>binária</a:t>
            </a:r>
            <a:r>
              <a:rPr lang="en-US" sz="2400" i="1" dirty="0">
                <a:cs typeface="Calibri" panose="020F0502020204030204"/>
              </a:rPr>
              <a:t>, </a:t>
            </a:r>
            <a:r>
              <a:rPr lang="en-US" sz="2400" i="1" err="1">
                <a:cs typeface="Calibri" panose="020F0502020204030204"/>
              </a:rPr>
              <a:t>sendo</a:t>
            </a:r>
            <a:r>
              <a:rPr lang="en-US" sz="2400" i="1" dirty="0">
                <a:cs typeface="Calibri" panose="020F0502020204030204"/>
              </a:rPr>
              <a:t> </a:t>
            </a:r>
            <a:r>
              <a:rPr lang="en-US" sz="2400" i="1" err="1">
                <a:cs typeface="Calibri" panose="020F0502020204030204"/>
              </a:rPr>
              <a:t>precisa</a:t>
            </a:r>
            <a:r>
              <a:rPr lang="en-US" sz="2400" i="1" dirty="0">
                <a:cs typeface="Calibri" panose="020F0502020204030204"/>
              </a:rPr>
              <a:t> e </a:t>
            </a:r>
            <a:r>
              <a:rPr lang="en-US" sz="2400" i="1" err="1">
                <a:cs typeface="Calibri" panose="020F0502020204030204"/>
              </a:rPr>
              <a:t>mais</a:t>
            </a:r>
            <a:r>
              <a:rPr lang="en-US" sz="2400" i="1" dirty="0">
                <a:cs typeface="Calibri" panose="020F0502020204030204"/>
              </a:rPr>
              <a:t> </a:t>
            </a:r>
            <a:r>
              <a:rPr lang="en-US" sz="2400" i="1" err="1">
                <a:cs typeface="Calibri" panose="020F0502020204030204"/>
              </a:rPr>
              <a:t>eficiente</a:t>
            </a:r>
            <a:r>
              <a:rPr lang="en-US" sz="2400" i="1" dirty="0">
                <a:cs typeface="Calibri" panose="020F0502020204030204"/>
              </a:rPr>
              <a:t>.</a:t>
            </a:r>
          </a:p>
          <a:p>
            <a:pPr marL="0" indent="0" algn="ctr">
              <a:buNone/>
            </a:pPr>
            <a:r>
              <a:rPr lang="en-US" sz="2400" i="1" err="1">
                <a:ea typeface="+mn-lt"/>
                <a:cs typeface="+mn-lt"/>
              </a:rPr>
              <a:t>Abrange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tecnologias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relacionadas</a:t>
            </a:r>
            <a:r>
              <a:rPr lang="en-US" sz="2400" i="1" dirty="0">
                <a:ea typeface="+mn-lt"/>
                <a:cs typeface="+mn-lt"/>
              </a:rPr>
              <a:t> à </a:t>
            </a:r>
            <a:r>
              <a:rPr lang="en-US" sz="2400" i="1" err="1">
                <a:ea typeface="+mn-lt"/>
                <a:cs typeface="+mn-lt"/>
              </a:rPr>
              <a:t>informática</a:t>
            </a:r>
            <a:r>
              <a:rPr lang="en-US" sz="2400" i="1" dirty="0">
                <a:ea typeface="+mn-lt"/>
                <a:cs typeface="+mn-lt"/>
              </a:rPr>
              <a:t>, </a:t>
            </a:r>
            <a:r>
              <a:rPr lang="en-US" sz="2400" i="1" err="1">
                <a:ea typeface="+mn-lt"/>
                <a:cs typeface="+mn-lt"/>
              </a:rPr>
              <a:t>telecomunicações</a:t>
            </a:r>
            <a:r>
              <a:rPr lang="en-US" sz="2400" i="1" dirty="0">
                <a:ea typeface="+mn-lt"/>
                <a:cs typeface="+mn-lt"/>
              </a:rPr>
              <a:t> e internet. </a:t>
            </a:r>
            <a:r>
              <a:rPr lang="en-US" sz="2400" i="1" err="1">
                <a:ea typeface="+mn-lt"/>
                <a:cs typeface="+mn-lt"/>
              </a:rPr>
              <a:t>Isso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inclui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computadores</a:t>
            </a:r>
            <a:r>
              <a:rPr lang="en-US" sz="2400" i="1" dirty="0">
                <a:ea typeface="+mn-lt"/>
                <a:cs typeface="+mn-lt"/>
              </a:rPr>
              <a:t>, smartphones, redes de </a:t>
            </a:r>
            <a:r>
              <a:rPr lang="en-US" sz="2400" i="1" err="1">
                <a:ea typeface="+mn-lt"/>
                <a:cs typeface="+mn-lt"/>
              </a:rPr>
              <a:t>comunicação</a:t>
            </a:r>
            <a:r>
              <a:rPr lang="en-US" sz="2400" i="1" dirty="0">
                <a:ea typeface="+mn-lt"/>
                <a:cs typeface="+mn-lt"/>
              </a:rPr>
              <a:t>, </a:t>
            </a:r>
            <a:r>
              <a:rPr lang="en-US" sz="2400" i="1" err="1">
                <a:ea typeface="+mn-lt"/>
                <a:cs typeface="+mn-lt"/>
              </a:rPr>
              <a:t>aplicativos</a:t>
            </a:r>
            <a:r>
              <a:rPr lang="en-US" sz="2400" i="1" dirty="0">
                <a:ea typeface="+mn-lt"/>
                <a:cs typeface="+mn-lt"/>
              </a:rPr>
              <a:t> e </a:t>
            </a:r>
            <a:r>
              <a:rPr lang="en-US" sz="2400" i="1" err="1">
                <a:ea typeface="+mn-lt"/>
                <a:cs typeface="+mn-lt"/>
              </a:rPr>
              <a:t>tudo</a:t>
            </a:r>
            <a:r>
              <a:rPr lang="en-US" sz="2400" i="1" dirty="0">
                <a:ea typeface="+mn-lt"/>
                <a:cs typeface="+mn-lt"/>
              </a:rPr>
              <a:t> o que </a:t>
            </a:r>
            <a:r>
              <a:rPr lang="en-US" sz="2400" i="1" err="1">
                <a:ea typeface="+mn-lt"/>
                <a:cs typeface="+mn-lt"/>
              </a:rPr>
              <a:t>facilita</a:t>
            </a:r>
            <a:r>
              <a:rPr lang="en-US" sz="2400" i="1" dirty="0">
                <a:ea typeface="+mn-lt"/>
                <a:cs typeface="+mn-lt"/>
              </a:rPr>
              <a:t> a </a:t>
            </a:r>
            <a:r>
              <a:rPr lang="en-US" sz="2400" i="1" err="1">
                <a:ea typeface="+mn-lt"/>
                <a:cs typeface="+mn-lt"/>
              </a:rPr>
              <a:t>criação</a:t>
            </a:r>
            <a:r>
              <a:rPr lang="en-US" sz="2400" i="1" dirty="0">
                <a:ea typeface="+mn-lt"/>
                <a:cs typeface="+mn-lt"/>
              </a:rPr>
              <a:t>, o </a:t>
            </a:r>
            <a:r>
              <a:rPr lang="en-US" sz="2400" i="1" err="1">
                <a:ea typeface="+mn-lt"/>
                <a:cs typeface="+mn-lt"/>
              </a:rPr>
              <a:t>armazenamento</a:t>
            </a:r>
            <a:r>
              <a:rPr lang="en-US" sz="2400" i="1" dirty="0">
                <a:ea typeface="+mn-lt"/>
                <a:cs typeface="+mn-lt"/>
              </a:rPr>
              <a:t>, o </a:t>
            </a:r>
            <a:r>
              <a:rPr lang="en-US" sz="2400" i="1" err="1">
                <a:ea typeface="+mn-lt"/>
                <a:cs typeface="+mn-lt"/>
              </a:rPr>
              <a:t>processamento</a:t>
            </a:r>
            <a:r>
              <a:rPr lang="en-US" sz="2400" i="1" dirty="0">
                <a:ea typeface="+mn-lt"/>
                <a:cs typeface="+mn-lt"/>
              </a:rPr>
              <a:t> e a </a:t>
            </a:r>
            <a:r>
              <a:rPr lang="en-US" sz="2400" i="1" err="1">
                <a:ea typeface="+mn-lt"/>
                <a:cs typeface="+mn-lt"/>
              </a:rPr>
              <a:t>transmissão</a:t>
            </a:r>
            <a:r>
              <a:rPr lang="en-US" sz="2400" i="1" dirty="0">
                <a:ea typeface="+mn-lt"/>
                <a:cs typeface="+mn-lt"/>
              </a:rPr>
              <a:t> de </a:t>
            </a:r>
            <a:r>
              <a:rPr lang="en-US" sz="2400" i="1" err="1">
                <a:ea typeface="+mn-lt"/>
                <a:cs typeface="+mn-lt"/>
              </a:rPr>
              <a:t>informações</a:t>
            </a:r>
            <a:endParaRPr lang="en-US" sz="2400" i="1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 dirty="0">
                <a:cs typeface="Calibri" panose="020F0502020204030204"/>
              </a:rPr>
              <a:t>Assim </a:t>
            </a:r>
            <a:r>
              <a:rPr lang="en-US" sz="2400" dirty="0" err="1">
                <a:cs typeface="Calibri" panose="020F0502020204030204"/>
              </a:rPr>
              <a:t>podemos</a:t>
            </a:r>
            <a:r>
              <a:rPr lang="en-US" sz="2400" dirty="0">
                <a:cs typeface="Calibri" panose="020F0502020204030204"/>
              </a:rPr>
              <a:t> </a:t>
            </a:r>
            <a:r>
              <a:rPr lang="en-US" sz="2400" dirty="0" err="1">
                <a:cs typeface="Calibri" panose="020F0502020204030204"/>
              </a:rPr>
              <a:t>concluir</a:t>
            </a:r>
            <a:r>
              <a:rPr lang="en-US" sz="2400" dirty="0">
                <a:cs typeface="Calibri" panose="020F0502020204030204"/>
              </a:rPr>
              <a:t> que as TDIC's </a:t>
            </a:r>
            <a:r>
              <a:rPr lang="en-US" sz="2400" dirty="0" err="1">
                <a:cs typeface="Calibri" panose="020F0502020204030204"/>
              </a:rPr>
              <a:t>quebraram</a:t>
            </a:r>
            <a:r>
              <a:rPr lang="en-US" sz="2400" dirty="0">
                <a:cs typeface="Calibri" panose="020F0502020204030204"/>
              </a:rPr>
              <a:t> </a:t>
            </a:r>
            <a:r>
              <a:rPr lang="en-US" sz="2400" dirty="0" err="1">
                <a:cs typeface="Calibri" panose="020F0502020204030204"/>
              </a:rPr>
              <a:t>paradigmas</a:t>
            </a:r>
            <a:r>
              <a:rPr lang="en-US" sz="2400" dirty="0">
                <a:cs typeface="Calibri" panose="020F0502020204030204"/>
              </a:rPr>
              <a:t> </a:t>
            </a:r>
            <a:r>
              <a:rPr lang="en-US" sz="2400" dirty="0" err="1">
                <a:cs typeface="Calibri" panose="020F0502020204030204"/>
              </a:rPr>
              <a:t>em</a:t>
            </a:r>
            <a:r>
              <a:rPr lang="en-US" sz="2400" dirty="0">
                <a:cs typeface="Calibri" panose="020F0502020204030204"/>
              </a:rPr>
              <a:t> </a:t>
            </a:r>
            <a:r>
              <a:rPr lang="en-US" sz="2400" dirty="0" err="1">
                <a:cs typeface="Calibri" panose="020F0502020204030204"/>
              </a:rPr>
              <a:t>questões</a:t>
            </a:r>
            <a:r>
              <a:rPr lang="en-US" sz="2400" dirty="0">
                <a:cs typeface="Calibri" panose="020F0502020204030204"/>
              </a:rPr>
              <a:t> </a:t>
            </a:r>
            <a:r>
              <a:rPr lang="en-US" sz="2400" dirty="0" err="1">
                <a:cs typeface="Calibri" panose="020F0502020204030204"/>
              </a:rPr>
              <a:t>como</a:t>
            </a:r>
            <a:r>
              <a:rPr lang="en-US" sz="2400" dirty="0">
                <a:cs typeface="Calibri" panose="020F0502020204030204"/>
              </a:rPr>
              <a:t> </a:t>
            </a:r>
            <a:r>
              <a:rPr lang="en-US" sz="2400" dirty="0" err="1">
                <a:cs typeface="Calibri" panose="020F0502020204030204"/>
              </a:rPr>
              <a:t>distancia</a:t>
            </a:r>
            <a:r>
              <a:rPr lang="en-US" sz="2400" dirty="0">
                <a:cs typeface="Calibri" panose="020F0502020204030204"/>
              </a:rPr>
              <a:t>, </a:t>
            </a:r>
            <a:r>
              <a:rPr lang="en-US" sz="2400" dirty="0" err="1">
                <a:cs typeface="Calibri" panose="020F0502020204030204"/>
              </a:rPr>
              <a:t>acesso</a:t>
            </a:r>
            <a:r>
              <a:rPr lang="en-US" sz="2400" dirty="0">
                <a:cs typeface="Calibri" panose="020F0502020204030204"/>
              </a:rPr>
              <a:t> a </a:t>
            </a:r>
            <a:r>
              <a:rPr lang="en-US" sz="2400" dirty="0" err="1">
                <a:cs typeface="Calibri" panose="020F0502020204030204"/>
              </a:rPr>
              <a:t>informação</a:t>
            </a:r>
            <a:r>
              <a:rPr lang="en-US" sz="2400" dirty="0">
                <a:cs typeface="Calibri" panose="020F0502020204030204"/>
              </a:rPr>
              <a:t>, </a:t>
            </a:r>
            <a:r>
              <a:rPr lang="en-US" sz="2400" dirty="0" err="1">
                <a:cs typeface="Calibri" panose="020F0502020204030204"/>
              </a:rPr>
              <a:t>mobilidade</a:t>
            </a:r>
            <a:r>
              <a:rPr lang="en-US" sz="2400" dirty="0">
                <a:cs typeface="Calibri" panose="020F0502020204030204"/>
              </a:rPr>
              <a:t> no </a:t>
            </a:r>
            <a:r>
              <a:rPr lang="en-US" sz="2400" dirty="0" err="1">
                <a:cs typeface="Calibri" panose="020F0502020204030204"/>
              </a:rPr>
              <a:t>trabalho</a:t>
            </a:r>
            <a:r>
              <a:rPr lang="en-US" sz="2400" dirty="0">
                <a:cs typeface="Calibri" panose="020F0502020204030204"/>
              </a:rPr>
              <a:t>, </a:t>
            </a:r>
            <a:r>
              <a:rPr lang="en-US" sz="2400" dirty="0" err="1">
                <a:cs typeface="Calibri" panose="020F0502020204030204"/>
              </a:rPr>
              <a:t>sistemas</a:t>
            </a:r>
            <a:r>
              <a:rPr lang="en-US" sz="2400" dirty="0">
                <a:cs typeface="Calibri" panose="020F0502020204030204"/>
              </a:rPr>
              <a:t> de </a:t>
            </a:r>
            <a:r>
              <a:rPr lang="en-US" sz="2400" dirty="0" err="1">
                <a:cs typeface="Calibri" panose="020F0502020204030204"/>
              </a:rPr>
              <a:t>educação</a:t>
            </a:r>
            <a:r>
              <a:rPr lang="en-US" sz="2400" dirty="0">
                <a:cs typeface="Calibri" panose="020F0502020204030204"/>
              </a:rPr>
              <a:t> e </a:t>
            </a:r>
            <a:r>
              <a:rPr lang="en-US" sz="2400" dirty="0" err="1">
                <a:cs typeface="Calibri" panose="020F0502020204030204"/>
              </a:rPr>
              <a:t>compartilhamento</a:t>
            </a:r>
            <a:r>
              <a:rPr lang="en-US" sz="2400" dirty="0">
                <a:cs typeface="Calibri" panose="020F0502020204030204"/>
              </a:rPr>
              <a:t> de </a:t>
            </a:r>
            <a:r>
              <a:rPr lang="en-US" sz="2400" dirty="0" err="1">
                <a:cs typeface="Calibri" panose="020F0502020204030204"/>
              </a:rPr>
              <a:t>informações</a:t>
            </a:r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347492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142</cp:revision>
  <dcterms:created xsi:type="dcterms:W3CDTF">2023-09-04T02:32:00Z</dcterms:created>
  <dcterms:modified xsi:type="dcterms:W3CDTF">2023-09-04T21:38:50Z</dcterms:modified>
</cp:coreProperties>
</file>