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32B59-92A7-1E06-DB83-DFBEDC3AAD05}" v="1" dt="2023-09-11T17:07:20.128"/>
    <p1510:client id="{56DBDDED-1E47-D9AD-7126-ED4F43C68BC1}" v="1268" dt="2023-09-03T12:56:1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169749"/>
          </a:xfrm>
        </p:spPr>
        <p:txBody>
          <a:bodyPr>
            <a:normAutofit/>
          </a:bodyPr>
          <a:lstStyle/>
          <a:p>
            <a:r>
              <a:rPr lang="en-US" sz="4400"/>
              <a:t>Inteligência Artificial – Impacto, Desafios e Futuro.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690" y="5097928"/>
            <a:ext cx="3710018" cy="9155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Marciel S. Silva</a:t>
            </a:r>
          </a:p>
          <a:p>
            <a:pPr>
              <a:lnSpc>
                <a:spcPct val="90000"/>
              </a:lnSpc>
            </a:pPr>
            <a:r>
              <a:rPr lang="en-US" sz="700"/>
              <a:t>Lucas Antonio</a:t>
            </a:r>
          </a:p>
          <a:p>
            <a:pPr>
              <a:lnSpc>
                <a:spcPct val="90000"/>
              </a:lnSpc>
            </a:pPr>
            <a:r>
              <a:rPr lang="en-US" sz="700"/>
              <a:t>2 º ADS – </a:t>
            </a:r>
            <a:r>
              <a:rPr lang="en-US" sz="700" err="1"/>
              <a:t>Noturno</a:t>
            </a:r>
            <a:r>
              <a:rPr lang="en-US" sz="700"/>
              <a:t> – </a:t>
            </a:r>
            <a:r>
              <a:rPr lang="en-US" sz="700" err="1"/>
              <a:t>Fatec</a:t>
            </a:r>
            <a:r>
              <a:rPr lang="en-US" sz="700"/>
              <a:t> </a:t>
            </a:r>
            <a:r>
              <a:rPr lang="en-US" sz="700" err="1"/>
              <a:t>Itapetininga</a:t>
            </a:r>
          </a:p>
          <a:p>
            <a:pPr>
              <a:lnSpc>
                <a:spcPct val="90000"/>
              </a:lnSpc>
            </a:pPr>
            <a:r>
              <a:rPr lang="en-US" sz="700"/>
              <a:t>Sistemas de </a:t>
            </a:r>
            <a:r>
              <a:rPr lang="en-US" sz="700" err="1"/>
              <a:t>Informação</a:t>
            </a:r>
          </a:p>
        </p:txBody>
      </p:sp>
      <p:pic>
        <p:nvPicPr>
          <p:cNvPr id="5" name="Picture 4" descr="Imagem abstrata do cérebro composto por padrões">
            <a:extLst>
              <a:ext uri="{FF2B5EF4-FFF2-40B4-BE49-F238E27FC236}">
                <a16:creationId xmlns:a16="http://schemas.microsoft.com/office/drawing/2014/main" id="{A7B5B27C-A866-6C58-0773-4831D1FAD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7" r="13845" b="-7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3001-788E-094E-5C9E-A5809071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990" y="128693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374151"/>
                </a:solidFill>
                <a:ea typeface="+mn-lt"/>
                <a:cs typeface="+mn-lt"/>
              </a:rPr>
              <a:t>"A imaginação é mais importante que o conhecimento. O conhecimento é limitado, enquanto a imaginação abraça o mundo."</a:t>
            </a:r>
          </a:p>
          <a:p>
            <a:pPr marL="0" indent="0" algn="ctr">
              <a:buNone/>
            </a:pPr>
            <a:r>
              <a:rPr lang="en-US" sz="2000">
                <a:solidFill>
                  <a:srgbClr val="374151"/>
                </a:solidFill>
              </a:rPr>
              <a:t>Albert Einstein.</a:t>
            </a:r>
            <a:endParaRPr lang="en-US" sz="20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42D3-E0AE-4023-F501-569FC8BC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1ª Rev. Industrial : </a:t>
            </a:r>
            <a:br>
              <a:rPr lang="en-US" sz="3200"/>
            </a:b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17E6-D6E9-6A98-A2B2-FEB29AB7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1500">
                <a:solidFill>
                  <a:schemeClr val="tx1"/>
                </a:solidFill>
              </a:rPr>
              <a:t>Transição da Produção Manual para a Mecânizada.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>
                <a:solidFill>
                  <a:schemeClr val="tx1"/>
                </a:solidFill>
                <a:latin typeface="system-ui"/>
              </a:rPr>
              <a:t>A  automação de processos manuais e a invenção de máquinas mais eficientes foram os precursores do uso de algoritmos e da automação.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>
                <a:solidFill>
                  <a:schemeClr val="tx1"/>
                </a:solidFill>
              </a:rPr>
              <a:t>  Alguns dos seus principais Avanços: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Calibri" charset="2"/>
              <a:buChar char="-"/>
            </a:pPr>
            <a:r>
              <a:rPr lang="en-US" sz="1500">
                <a:solidFill>
                  <a:schemeClr val="tx1"/>
                </a:solidFill>
              </a:rPr>
              <a:t>Máquina a Vapor</a:t>
            </a:r>
          </a:p>
          <a:p>
            <a:pPr>
              <a:lnSpc>
                <a:spcPct val="90000"/>
              </a:lnSpc>
              <a:buFont typeface="Calibri" charset="2"/>
              <a:buChar char="-"/>
            </a:pPr>
            <a:r>
              <a:rPr lang="en-US" sz="1500">
                <a:solidFill>
                  <a:schemeClr val="tx1"/>
                </a:solidFill>
              </a:rPr>
              <a:t>Fiandeira Hidraúlica de Richard Arkwright</a:t>
            </a: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1500">
                <a:solidFill>
                  <a:schemeClr val="tx1"/>
                </a:solidFill>
              </a:rPr>
              <a:t>Ferro e Carvão sendo produzido em massa</a:t>
            </a:r>
          </a:p>
          <a:p>
            <a:pPr>
              <a:lnSpc>
                <a:spcPct val="90000"/>
              </a:lnSpc>
              <a:buFont typeface="Calibri"/>
              <a:buChar char="-"/>
            </a:pPr>
            <a:endParaRPr lang="en-US" sz="1500">
              <a:solidFill>
                <a:schemeClr val="tx1"/>
              </a:solidFill>
            </a:endParaRPr>
          </a:p>
        </p:txBody>
      </p:sp>
      <p:pic>
        <p:nvPicPr>
          <p:cNvPr id="6" name="Picture 5" descr="Peças de máquinas usadas">
            <a:extLst>
              <a:ext uri="{FF2B5EF4-FFF2-40B4-BE49-F238E27FC236}">
                <a16:creationId xmlns:a16="http://schemas.microsoft.com/office/drawing/2014/main" id="{AB161A04-422C-D25E-7294-EE24E768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7" r="9286" b="-3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45EA-B81E-A0B2-D0B7-A0139790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2ª Rev 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64D2-B0C2-C5FD-69BF-9ADF5B35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>
                <a:solidFill>
                  <a:schemeClr val="tx1"/>
                </a:solidFill>
              </a:rPr>
              <a:t>Avanços da Produção em Massa e avanços tecnilógicos.</a:t>
            </a:r>
            <a:endParaRPr lang="en-US" sz="1600">
              <a:solidFill>
                <a:schemeClr val="tx1"/>
              </a:solidFill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system-ui"/>
              </a:rPr>
              <a:t>               A coleta e análise de dados começaram a se tornar importantes.</a:t>
            </a: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  <a:latin typeface="system-u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latin typeface="system-ui"/>
              </a:rPr>
              <a:t>Algumas das Principais Avanços:</a:t>
            </a:r>
          </a:p>
          <a:p>
            <a:pPr marL="285750" indent="-285750">
              <a:buFont typeface="Calibri" charset="2"/>
              <a:buChar char="-"/>
            </a:pPr>
            <a:r>
              <a:rPr lang="en-US" sz="1600">
                <a:solidFill>
                  <a:schemeClr val="tx1"/>
                </a:solidFill>
                <a:latin typeface="system-ui"/>
              </a:rPr>
              <a:t>Lâmpada Elétrica por Thomas Edison</a:t>
            </a:r>
          </a:p>
          <a:p>
            <a:pPr marL="285750" indent="-285750">
              <a:buFont typeface="Calibri" charset="2"/>
              <a:buChar char="-"/>
            </a:pPr>
            <a:r>
              <a:rPr lang="en-US" sz="1600">
                <a:solidFill>
                  <a:schemeClr val="tx1"/>
                </a:solidFill>
                <a:latin typeface="system-ui"/>
              </a:rPr>
              <a:t>Motor de Combustão Interna</a:t>
            </a:r>
          </a:p>
          <a:p>
            <a:pPr marL="285750" indent="-285750">
              <a:buFont typeface="Calibri" charset="2"/>
              <a:buChar char="-"/>
            </a:pPr>
            <a:r>
              <a:rPr lang="en-US" sz="1600">
                <a:solidFill>
                  <a:schemeClr val="tx1"/>
                </a:solidFill>
                <a:latin typeface="system-ui"/>
              </a:rPr>
              <a:t>Linha de Produção por Henry Ford</a:t>
            </a:r>
          </a:p>
          <a:p>
            <a:pPr marL="285750" indent="-285750">
              <a:buFont typeface="Calibri" charset="2"/>
              <a:buChar char="-"/>
            </a:pPr>
            <a:endParaRPr lang="en-US" sz="1600">
              <a:solidFill>
                <a:schemeClr val="tx1"/>
              </a:solidFill>
              <a:latin typeface="system-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21F45-CBA5-33B8-ABDD-324AC4C71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6" r="47207" b="6250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3D6F-B622-AE33-39D2-0D1DA9D9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3ª Rev Industrial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0F45-7D9E-849F-B3EF-D0F2C946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A automação da produção, a eletrônica e a tecnologia da informação .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endParaRPr lang="en-US" sz="1200">
              <a:solidFill>
                <a:schemeClr val="tx1"/>
              </a:solidFill>
              <a:latin typeface="system-u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As empresas começaram a explorar a automação de tarefas repetitivas e a análise de dados em grande escala.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>
              <a:solidFill>
                <a:schemeClr val="tx1"/>
              </a:solidFill>
              <a:latin typeface="system-u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>
                <a:solidFill>
                  <a:schemeClr val="tx1"/>
                </a:solidFill>
                <a:latin typeface="system-ui"/>
              </a:rPr>
              <a:t>Alguns dos avanços nessa época foram: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90000"/>
              </a:lnSpc>
              <a:buFont typeface="Calibri" charset="2"/>
              <a:buChar char="-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Desenvolvimento de Circuitos Integrados: Permitindo processamento de informações e Tarefas de modo mais efetivo e rapido.</a:t>
            </a:r>
          </a:p>
          <a:p>
            <a:pPr>
              <a:lnSpc>
                <a:spcPct val="90000"/>
              </a:lnSpc>
              <a:buFont typeface="Calibri" charset="2"/>
              <a:buChar char="-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Tecnologia Digital : As inovações com a Internet revolucionou a comunicação e comercio e o modo que se tem acesso as informações.</a:t>
            </a:r>
          </a:p>
        </p:txBody>
      </p:sp>
      <p:pic>
        <p:nvPicPr>
          <p:cNvPr id="5" name="Picture 4" descr="Grande plano de uma placa de circuitos">
            <a:extLst>
              <a:ext uri="{FF2B5EF4-FFF2-40B4-BE49-F238E27FC236}">
                <a16:creationId xmlns:a16="http://schemas.microsoft.com/office/drawing/2014/main" id="{DEDE6EEE-8851-D46C-61FB-D9C05550D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8" r="27105" b="-3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761B-877B-5C59-4C7A-561904F9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4º Rev Industrial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603B4EF-7871-F67A-EBF0-A36057B2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00" y="1272822"/>
            <a:ext cx="6864216" cy="50193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buFont typeface="Arial" charset="2"/>
              <a:buChar char="•"/>
            </a:pPr>
            <a:r>
              <a:rPr lang="en-US" sz="1600" err="1">
                <a:solidFill>
                  <a:schemeClr val="tx1"/>
                </a:solidFill>
              </a:rPr>
              <a:t>Fusão</a:t>
            </a:r>
            <a:r>
              <a:rPr lang="en-US" sz="1600" dirty="0">
                <a:solidFill>
                  <a:schemeClr val="tx1"/>
                </a:solidFill>
              </a:rPr>
              <a:t> das </a:t>
            </a:r>
            <a:r>
              <a:rPr lang="en-US" sz="1600" err="1">
                <a:solidFill>
                  <a:schemeClr val="tx1"/>
                </a:solidFill>
              </a:rPr>
              <a:t>Técnologias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Digitais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err="1">
                <a:solidFill>
                  <a:schemeClr val="tx1"/>
                </a:solidFill>
              </a:rPr>
              <a:t>Fisicas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Biológicas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Umas das </a:t>
            </a:r>
            <a:r>
              <a:rPr lang="en-US" sz="1600" err="1">
                <a:solidFill>
                  <a:schemeClr val="tx1"/>
                </a:solidFill>
              </a:rPr>
              <a:t>principais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caracteristicas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são</a:t>
            </a:r>
            <a:r>
              <a:rPr lang="en-US" sz="1600" dirty="0">
                <a:solidFill>
                  <a:schemeClr val="tx1"/>
                </a:solidFill>
              </a:rPr>
              <a:t>  a </a:t>
            </a:r>
            <a:r>
              <a:rPr lang="en-US" sz="1600" err="1">
                <a:solidFill>
                  <a:schemeClr val="tx1"/>
                </a:solidFill>
              </a:rPr>
              <a:t>automoção</a:t>
            </a:r>
            <a:r>
              <a:rPr lang="en-US" sz="1600" dirty="0">
                <a:solidFill>
                  <a:schemeClr val="tx1"/>
                </a:solidFill>
              </a:rPr>
              <a:t> é </a:t>
            </a:r>
            <a:r>
              <a:rPr lang="en-US" sz="1600" err="1">
                <a:solidFill>
                  <a:schemeClr val="tx1"/>
                </a:solidFill>
              </a:rPr>
              <a:t>levada</a:t>
            </a:r>
            <a:r>
              <a:rPr lang="en-US" sz="1600" dirty="0">
                <a:solidFill>
                  <a:schemeClr val="tx1"/>
                </a:solidFill>
              </a:rPr>
              <a:t> a um novo patamar com </a:t>
            </a:r>
            <a:r>
              <a:rPr lang="en-US" sz="1600" err="1">
                <a:solidFill>
                  <a:schemeClr val="tx1"/>
                </a:solidFill>
              </a:rPr>
              <a:t>sistemas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inteligentes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aprendizado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automo</a:t>
            </a:r>
            <a:r>
              <a:rPr lang="en-US" sz="1600" dirty="0">
                <a:solidFill>
                  <a:schemeClr val="tx1"/>
                </a:solidFill>
              </a:rPr>
              <a:t> .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b="1" err="1">
                <a:solidFill>
                  <a:schemeClr val="tx1"/>
                </a:solidFill>
              </a:rPr>
              <a:t>Alguns</a:t>
            </a:r>
            <a:r>
              <a:rPr lang="en-US" sz="1600" b="1" dirty="0">
                <a:solidFill>
                  <a:schemeClr val="tx1"/>
                </a:solidFill>
              </a:rPr>
              <a:t> dos </a:t>
            </a:r>
            <a:r>
              <a:rPr lang="en-US" sz="1600" b="1" err="1">
                <a:solidFill>
                  <a:schemeClr val="tx1"/>
                </a:solidFill>
              </a:rPr>
              <a:t>avanços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chemeClr val="tx1"/>
                </a:solidFill>
              </a:rPr>
              <a:t>são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90000"/>
              </a:lnSpc>
              <a:buFont typeface="Calibri" charset="2"/>
              <a:buChar char="-"/>
            </a:pPr>
            <a:r>
              <a:rPr lang="en-US" sz="1600" dirty="0">
                <a:solidFill>
                  <a:schemeClr val="tx1"/>
                </a:solidFill>
              </a:rPr>
              <a:t>IA – com </a:t>
            </a:r>
            <a:r>
              <a:rPr lang="en-US" sz="1600" dirty="0" err="1">
                <a:solidFill>
                  <a:schemeClr val="tx1"/>
                </a:solidFill>
              </a:rPr>
              <a:t>capacidades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realizar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tarefas</a:t>
            </a:r>
            <a:r>
              <a:rPr lang="en-US" sz="1600" dirty="0">
                <a:solidFill>
                  <a:schemeClr val="tx1"/>
                </a:solidFill>
              </a:rPr>
              <a:t> que antes </a:t>
            </a:r>
            <a:r>
              <a:rPr lang="en-US" sz="1600" dirty="0" err="1">
                <a:solidFill>
                  <a:schemeClr val="tx1"/>
                </a:solidFill>
              </a:rPr>
              <a:t>necessitavam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inteligencia</a:t>
            </a:r>
            <a:r>
              <a:rPr lang="en-US" sz="1600" dirty="0">
                <a:solidFill>
                  <a:schemeClr val="tx1"/>
                </a:solidFill>
              </a:rPr>
              <a:t> Humana</a:t>
            </a:r>
          </a:p>
          <a:p>
            <a:pPr algn="ctr">
              <a:lnSpc>
                <a:spcPct val="90000"/>
              </a:lnSpc>
              <a:buFont typeface="Calibri" charset="2"/>
              <a:buChar char="-"/>
            </a:pPr>
            <a:r>
              <a:rPr lang="en-US" sz="1600" dirty="0">
                <a:solidFill>
                  <a:schemeClr val="tx1"/>
                </a:solidFill>
              </a:rPr>
              <a:t>IoT ( Internet of Things) - 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Dispositivos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conectados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à internet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permitem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troca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de dados e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controle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remoto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transformando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setores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saúde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transporte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sz="1600" err="1">
                <a:solidFill>
                  <a:schemeClr val="tx1"/>
                </a:solidFill>
                <a:ea typeface="+mn-lt"/>
                <a:cs typeface="+mn-lt"/>
              </a:rPr>
              <a:t>manufatura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</a:p>
          <a:p>
            <a:pPr algn="ctr">
              <a:lnSpc>
                <a:spcPct val="90000"/>
              </a:lnSpc>
              <a:buFont typeface="Calibri" charset="2"/>
              <a:buChar char="-"/>
            </a:pPr>
            <a:r>
              <a:rPr lang="en-US" sz="1600" err="1">
                <a:solidFill>
                  <a:schemeClr val="tx1"/>
                </a:solidFill>
              </a:rPr>
              <a:t>Manufatura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Avançada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err="1">
                <a:solidFill>
                  <a:schemeClr val="tx1"/>
                </a:solidFill>
              </a:rPr>
              <a:t>Impressoras</a:t>
            </a:r>
            <a:r>
              <a:rPr lang="en-US" sz="1600" dirty="0">
                <a:solidFill>
                  <a:schemeClr val="tx1"/>
                </a:solidFill>
              </a:rPr>
              <a:t> 3D, </a:t>
            </a:r>
            <a:r>
              <a:rPr lang="en-US" sz="1600" err="1">
                <a:solidFill>
                  <a:schemeClr val="tx1"/>
                </a:solidFill>
              </a:rPr>
              <a:t>Fabricação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Aditiva</a:t>
            </a:r>
            <a:r>
              <a:rPr lang="en-US" sz="1600" dirty="0">
                <a:solidFill>
                  <a:schemeClr val="tx1"/>
                </a:solidFill>
              </a:rPr>
              <a:t>, etc. </a:t>
            </a:r>
            <a:r>
              <a:rPr lang="en-US" sz="1600" err="1">
                <a:solidFill>
                  <a:schemeClr val="tx1"/>
                </a:solidFill>
              </a:rPr>
              <a:t>Mudando</a:t>
            </a:r>
            <a:r>
              <a:rPr lang="en-US" sz="1600" dirty="0">
                <a:solidFill>
                  <a:schemeClr val="tx1"/>
                </a:solidFill>
              </a:rPr>
              <a:t> a forma </a:t>
            </a:r>
            <a:r>
              <a:rPr lang="en-US" sz="1600" err="1">
                <a:solidFill>
                  <a:schemeClr val="tx1"/>
                </a:solidFill>
              </a:rPr>
              <a:t>como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produtos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projetados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fabricados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90000"/>
              </a:lnSpc>
              <a:buFont typeface="Calibri" charset="2"/>
              <a:buChar char="-"/>
            </a:pPr>
            <a:r>
              <a:rPr lang="en-US" sz="1600" err="1">
                <a:solidFill>
                  <a:schemeClr val="tx1"/>
                </a:solidFill>
              </a:rPr>
              <a:t>Biologia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Sintética</a:t>
            </a:r>
            <a:r>
              <a:rPr lang="en-US" sz="1600" dirty="0">
                <a:solidFill>
                  <a:schemeClr val="tx1"/>
                </a:solidFill>
              </a:rPr>
              <a:t> : </a:t>
            </a:r>
            <a:r>
              <a:rPr lang="en-US" sz="1600" err="1">
                <a:solidFill>
                  <a:schemeClr val="tx1"/>
                </a:solidFill>
              </a:rPr>
              <a:t>Avanços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engenharia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genética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avanços</a:t>
            </a:r>
            <a:r>
              <a:rPr lang="en-US" sz="1600" dirty="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trouxeram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grande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evolução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</a:t>
            </a:r>
            <a:r>
              <a:rPr lang="en-US" sz="1600" dirty="0">
                <a:solidFill>
                  <a:schemeClr val="tx1"/>
                </a:solidFill>
              </a:rPr>
              <a:t> areas </a:t>
            </a:r>
            <a:r>
              <a:rPr lang="en-US" sz="1600" err="1">
                <a:solidFill>
                  <a:schemeClr val="tx1"/>
                </a:solidFill>
              </a:rPr>
              <a:t>como</a:t>
            </a:r>
            <a:r>
              <a:rPr lang="en-US" sz="1600" dirty="0">
                <a:solidFill>
                  <a:schemeClr val="tx1"/>
                </a:solidFill>
              </a:rPr>
              <a:t> Medicina, Agricultura e </a:t>
            </a:r>
            <a:r>
              <a:rPr lang="en-US" sz="1600" err="1">
                <a:solidFill>
                  <a:schemeClr val="tx1"/>
                </a:solidFill>
              </a:rPr>
              <a:t>Produção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Materiais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5" name="Picture 24" descr="Grande plano de uma placa de circuitos">
            <a:extLst>
              <a:ext uri="{FF2B5EF4-FFF2-40B4-BE49-F238E27FC236}">
                <a16:creationId xmlns:a16="http://schemas.microsoft.com/office/drawing/2014/main" id="{786E6FDB-F00F-03FA-0E24-0301EF89D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8" r="27105" b="-3"/>
          <a:stretch/>
        </p:blipFill>
        <p:spPr>
          <a:xfrm>
            <a:off x="9210471" y="10"/>
            <a:ext cx="29815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4BE8-CE69-46C3-5757-6F3DA462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511" y="976489"/>
            <a:ext cx="4338327" cy="5245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Impacto </a:t>
            </a:r>
            <a:r>
              <a:rPr lang="en-US" sz="1600" b="1" dirty="0" err="1">
                <a:solidFill>
                  <a:schemeClr val="tx1"/>
                </a:solidFill>
              </a:rPr>
              <a:t>Positivo</a:t>
            </a:r>
            <a:r>
              <a:rPr lang="en-US" sz="1600" b="1" dirty="0">
                <a:solidFill>
                  <a:schemeClr val="tx1"/>
                </a:solidFill>
              </a:rPr>
              <a:t> :</a:t>
            </a: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ü"/>
            </a:pPr>
            <a:r>
              <a:rPr lang="en-US" sz="1600" b="1" dirty="0">
                <a:solidFill>
                  <a:schemeClr val="tx1"/>
                </a:solidFill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Aumento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eficiência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produção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processos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negócios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.</a:t>
            </a: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system-ui"/>
              </a:rPr>
              <a:t>Melhoria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qualidade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produtos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serviços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system-ui"/>
              </a:rPr>
              <a:t>Personalização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massa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permitindo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atender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melhor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às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necessidades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individuais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clientes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system-ui"/>
              </a:rPr>
              <a:t>Avanços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medicina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ciência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pesquisa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devido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à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análise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rápida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grandes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conjuntos de dados.</a:t>
            </a:r>
          </a:p>
          <a:p>
            <a:pPr>
              <a:lnSpc>
                <a:spcPct val="90000"/>
              </a:lnSpc>
              <a:buFont typeface="Wingdings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system-ui"/>
              </a:rPr>
              <a:t>Crescimento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econômico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impulsionado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pela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inovação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system-ui"/>
              </a:rPr>
              <a:t>tecnológica</a:t>
            </a:r>
            <a:r>
              <a:rPr lang="en-US" sz="1600" dirty="0">
                <a:solidFill>
                  <a:schemeClr val="tx1"/>
                </a:solidFill>
                <a:latin typeface="system-ui"/>
              </a:rPr>
              <a:t>.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endParaRPr lang="en-US" sz="1600" b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79AA2-5A87-C053-A414-7FC2DD35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0" r="40494" b="6250"/>
          <a:stretch/>
        </p:blipFill>
        <p:spPr>
          <a:xfrm>
            <a:off x="8265027" y="10"/>
            <a:ext cx="392697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8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3EA9-2CCA-BC87-B8F3-CAF23C57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178" y="1540933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>
                <a:solidFill>
                  <a:schemeClr val="tx1"/>
                </a:solidFill>
              </a:rPr>
              <a:t>Oportunidades:</a:t>
            </a:r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Desenvolvimento de novos modelos de negócios baseados em IA.</a:t>
            </a:r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Avanços em setores como saúde, transporte e energia.</a:t>
            </a:r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Criação de empregos relacionados ao desenvolvimento e manutenção de sistemas de IA.</a:t>
            </a:r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200">
                <a:solidFill>
                  <a:schemeClr val="tx1"/>
                </a:solidFill>
                <a:latin typeface="system-ui"/>
              </a:rPr>
              <a:t>Maior compreensão de problemas complexos por meio da análise de dados.</a:t>
            </a:r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200" dirty="0">
                <a:solidFill>
                  <a:schemeClr val="tx1"/>
                </a:solidFill>
                <a:latin typeface="system-ui"/>
              </a:rPr>
              <a:t>Em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resumo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, a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inteligência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artificial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desempenha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um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papel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cada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vez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mais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importante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todas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as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revoluções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industriais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impactando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a forma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como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produzimos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interagimos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inovamos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. Ao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mesmo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tempo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que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oferece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inúmeras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oportunidades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, a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adoção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da IA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também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requer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uma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abordagem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responsável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para lidar com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seus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desafios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éticos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sociais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system-ui"/>
              </a:rPr>
              <a:t>econômicos</a:t>
            </a:r>
            <a:r>
              <a:rPr lang="en-US" sz="1200" dirty="0">
                <a:solidFill>
                  <a:schemeClr val="tx1"/>
                </a:solidFill>
                <a:latin typeface="system-ui"/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120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5" name="Picture 4" descr="Lâmpada num fundo amarelo com um cabo e raios de luz desenhados">
            <a:extLst>
              <a:ext uri="{FF2B5EF4-FFF2-40B4-BE49-F238E27FC236}">
                <a16:creationId xmlns:a16="http://schemas.microsoft.com/office/drawing/2014/main" id="{1A62A75E-4237-DEF3-5AA7-EA54CF5FE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1" r="1476" b="3"/>
          <a:stretch/>
        </p:blipFill>
        <p:spPr>
          <a:xfrm>
            <a:off x="7446582" y="10"/>
            <a:ext cx="474541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CBC8-5A75-7547-3C54-2A453CDC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68" y="524932"/>
            <a:ext cx="8915400" cy="5569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Contribuições</a:t>
            </a:r>
            <a:r>
              <a:rPr lang="en-US" dirty="0"/>
              <a:t> das IA's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a </a:t>
            </a:r>
            <a:r>
              <a:rPr lang="en-US" dirty="0" err="1"/>
              <a:t>dia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err="1"/>
              <a:t>Saúde</a:t>
            </a:r>
            <a:r>
              <a:rPr lang="en-US" dirty="0"/>
              <a:t>:</a:t>
            </a:r>
          </a:p>
          <a:p>
            <a:pPr>
              <a:buFont typeface="Wingdings" charset="2"/>
              <a:buChar char="ü"/>
            </a:pPr>
            <a:r>
              <a:rPr lang="en-US" sz="1100" err="1">
                <a:solidFill>
                  <a:srgbClr val="000000"/>
                </a:solidFill>
                <a:latin typeface="system-ui"/>
              </a:rPr>
              <a:t>Diagnóstico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médico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avançado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: A IA é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usada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para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analisar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exames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médicos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,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como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imagens de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ressonância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magnética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e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tomografias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, para auxiliar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médicos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no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diagnóstico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precoce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 de </a:t>
            </a:r>
            <a:r>
              <a:rPr lang="en-US" sz="1100" err="1">
                <a:solidFill>
                  <a:srgbClr val="000000"/>
                </a:solidFill>
                <a:latin typeface="system-ui"/>
              </a:rPr>
              <a:t>doenças</a:t>
            </a:r>
            <a:r>
              <a:rPr lang="en-US" sz="1100" dirty="0">
                <a:solidFill>
                  <a:srgbClr val="000000"/>
                </a:solidFill>
                <a:latin typeface="system-ui"/>
              </a:rPr>
              <a:t>.</a:t>
            </a:r>
          </a:p>
          <a:p>
            <a:pPr>
              <a:buFont typeface="Wingdings" charset="2"/>
              <a:buChar char="ü"/>
            </a:pPr>
            <a:r>
              <a:rPr lang="en-US" sz="1100" dirty="0">
                <a:latin typeface="system-ui"/>
              </a:rPr>
              <a:t>Medicina </a:t>
            </a:r>
            <a:r>
              <a:rPr lang="en-US" sz="1100" err="1">
                <a:latin typeface="system-ui"/>
              </a:rPr>
              <a:t>personalizada</a:t>
            </a:r>
            <a:r>
              <a:rPr lang="en-US" sz="1100" dirty="0">
                <a:latin typeface="system-ui"/>
              </a:rPr>
              <a:t>: A IA </a:t>
            </a:r>
            <a:r>
              <a:rPr lang="en-US" sz="1100" err="1">
                <a:latin typeface="system-ui"/>
              </a:rPr>
              <a:t>analisa</a:t>
            </a:r>
            <a:r>
              <a:rPr lang="en-US" sz="1100" dirty="0">
                <a:latin typeface="system-ui"/>
              </a:rPr>
              <a:t> dados </a:t>
            </a:r>
            <a:r>
              <a:rPr lang="en-US" sz="1100" err="1">
                <a:latin typeface="system-ui"/>
              </a:rPr>
              <a:t>genéticos</a:t>
            </a:r>
            <a:r>
              <a:rPr lang="en-US" sz="1100" dirty="0">
                <a:latin typeface="system-ui"/>
              </a:rPr>
              <a:t> e </a:t>
            </a:r>
            <a:r>
              <a:rPr lang="en-US" sz="1100" err="1">
                <a:latin typeface="system-ui"/>
              </a:rPr>
              <a:t>clínicos</a:t>
            </a:r>
            <a:r>
              <a:rPr lang="en-US" sz="1100" dirty="0">
                <a:latin typeface="system-ui"/>
              </a:rPr>
              <a:t> para </a:t>
            </a:r>
            <a:r>
              <a:rPr lang="en-US" sz="1100" err="1">
                <a:latin typeface="system-ui"/>
              </a:rPr>
              <a:t>criar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tratamentos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personalizados</a:t>
            </a:r>
            <a:r>
              <a:rPr lang="en-US" sz="1100" dirty="0">
                <a:latin typeface="system-ui"/>
              </a:rPr>
              <a:t> com base </a:t>
            </a:r>
            <a:r>
              <a:rPr lang="en-US" sz="1100" err="1">
                <a:latin typeface="system-ui"/>
              </a:rPr>
              <a:t>nas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características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individuais</a:t>
            </a:r>
            <a:r>
              <a:rPr lang="en-US" sz="1100" dirty="0">
                <a:latin typeface="system-ui"/>
              </a:rPr>
              <a:t> dos </a:t>
            </a:r>
            <a:r>
              <a:rPr lang="en-US" sz="1100" err="1">
                <a:latin typeface="system-ui"/>
              </a:rPr>
              <a:t>pacientes</a:t>
            </a:r>
            <a:r>
              <a:rPr lang="en-US" sz="1100" dirty="0">
                <a:latin typeface="system-ui"/>
              </a:rPr>
              <a:t>.</a:t>
            </a:r>
            <a:endParaRPr lang="en-US" dirty="0">
              <a:latin typeface="Century Gothic" panose="020B0502020202020204"/>
            </a:endParaRPr>
          </a:p>
          <a:p>
            <a:pPr>
              <a:buFont typeface="Wingdings" charset="2"/>
              <a:buChar char="ü"/>
            </a:pPr>
            <a:r>
              <a:rPr lang="en-US" sz="1100" err="1">
                <a:latin typeface="system-ui"/>
              </a:rPr>
              <a:t>Descoberta</a:t>
            </a:r>
            <a:r>
              <a:rPr lang="en-US" sz="1100" dirty="0">
                <a:latin typeface="system-ui"/>
              </a:rPr>
              <a:t> de </a:t>
            </a:r>
            <a:r>
              <a:rPr lang="en-US" sz="1100" err="1">
                <a:latin typeface="system-ui"/>
              </a:rPr>
              <a:t>medicamentos</a:t>
            </a:r>
            <a:r>
              <a:rPr lang="en-US" sz="1100" dirty="0">
                <a:latin typeface="system-ui"/>
              </a:rPr>
              <a:t>: </a:t>
            </a:r>
            <a:r>
              <a:rPr lang="en-US" sz="1100" err="1">
                <a:latin typeface="system-ui"/>
              </a:rPr>
              <a:t>Algoritmos</a:t>
            </a:r>
            <a:r>
              <a:rPr lang="en-US" sz="1100" dirty="0">
                <a:latin typeface="system-ui"/>
              </a:rPr>
              <a:t> de IA </a:t>
            </a:r>
            <a:r>
              <a:rPr lang="en-US" sz="1100" err="1">
                <a:latin typeface="system-ui"/>
              </a:rPr>
              <a:t>podem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acelerar</a:t>
            </a:r>
            <a:r>
              <a:rPr lang="en-US" sz="1100" dirty="0">
                <a:latin typeface="system-ui"/>
              </a:rPr>
              <a:t> a </a:t>
            </a:r>
            <a:r>
              <a:rPr lang="en-US" sz="1100" err="1">
                <a:latin typeface="system-ui"/>
              </a:rPr>
              <a:t>pesquisa</a:t>
            </a:r>
            <a:r>
              <a:rPr lang="en-US" sz="1100" dirty="0">
                <a:latin typeface="system-ui"/>
              </a:rPr>
              <a:t> de </a:t>
            </a:r>
            <a:r>
              <a:rPr lang="en-US" sz="1100" err="1">
                <a:latin typeface="system-ui"/>
              </a:rPr>
              <a:t>novos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medicamentos</a:t>
            </a:r>
            <a:r>
              <a:rPr lang="en-US" sz="1100" dirty="0">
                <a:latin typeface="system-ui"/>
              </a:rPr>
              <a:t>, </a:t>
            </a:r>
            <a:r>
              <a:rPr lang="en-US" sz="1100" err="1">
                <a:latin typeface="system-ui"/>
              </a:rPr>
              <a:t>analisando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grandes</a:t>
            </a:r>
            <a:r>
              <a:rPr lang="en-US" sz="1100" dirty="0">
                <a:latin typeface="system-ui"/>
              </a:rPr>
              <a:t> conjuntos de dados para </a:t>
            </a:r>
            <a:r>
              <a:rPr lang="en-US" sz="1100" err="1">
                <a:latin typeface="system-ui"/>
              </a:rPr>
              <a:t>identificar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moléculas</a:t>
            </a:r>
            <a:r>
              <a:rPr lang="en-US" sz="1100" dirty="0">
                <a:latin typeface="system-ui"/>
              </a:rPr>
              <a:t> </a:t>
            </a:r>
            <a:r>
              <a:rPr lang="en-US" sz="1100" err="1">
                <a:latin typeface="system-ui"/>
              </a:rPr>
              <a:t>promissoras</a:t>
            </a:r>
            <a:r>
              <a:rPr lang="en-US" sz="1100" dirty="0">
                <a:latin typeface="system-ui"/>
              </a:rPr>
              <a:t>.</a:t>
            </a:r>
            <a:endParaRPr lang="en-US">
              <a:latin typeface="Century Gothic" panose="020B0502020202020204"/>
            </a:endParaRP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system-ui"/>
              </a:rPr>
              <a:t>Manufura e Industria:</a:t>
            </a:r>
            <a:endParaRPr lang="en-US" sz="1100" dirty="0">
              <a:latin typeface="system-ui"/>
            </a:endParaRPr>
          </a:p>
          <a:p>
            <a:pPr marL="171450" indent="-171450">
              <a:buFont typeface="Wingdings" charset="2"/>
              <a:buChar char="ü"/>
            </a:pPr>
            <a:r>
              <a:rPr lang="en-US" sz="1100">
                <a:latin typeface="system-ui"/>
              </a:rPr>
              <a:t>Automação de processos: Robôs e sistemas inteligentes automatizam tarefas de produção e montagem, aumentando a eficiência e a precisão.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100">
                <a:latin typeface="system-ui"/>
              </a:rPr>
              <a:t>Manutenção preditiva: A IA analisa dados de sensores para prever falhas em equipamentos industriais, permitindo manutenção antes que ocorram problemas graves.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system-ui"/>
              </a:rPr>
              <a:t>Varejo:</a:t>
            </a:r>
            <a:endParaRPr lang="en-US" sz="1100" dirty="0">
              <a:solidFill>
                <a:srgbClr val="404040"/>
              </a:solidFill>
              <a:latin typeface="system-ui"/>
            </a:endParaRPr>
          </a:p>
          <a:p>
            <a:pPr marL="171450" indent="-171450">
              <a:buFont typeface="Wingdings" charset="2"/>
              <a:buChar char="ü"/>
            </a:pPr>
            <a:r>
              <a:rPr lang="en-US" sz="1100">
                <a:latin typeface="system-ui"/>
              </a:rPr>
              <a:t>Recomendações personalizadas: A IA analisa o histórico de compras dos clientes para fazer recomendações de produtos relevantes.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100">
                <a:latin typeface="system-ui"/>
              </a:rPr>
              <a:t>Previsão de demanda: Algoritmos de IA analisam dados de vendas para prever a demanda futura de produtos, otimizando estoques.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system-ui"/>
              </a:rPr>
              <a:t>Agricultura:</a:t>
            </a:r>
            <a:endParaRPr lang="en-US" sz="1100" dirty="0">
              <a:solidFill>
                <a:srgbClr val="404040"/>
              </a:solidFill>
              <a:latin typeface="system-ui"/>
            </a:endParaRPr>
          </a:p>
          <a:p>
            <a:pPr marL="171450" indent="-171450">
              <a:buFont typeface="Wingdings"/>
              <a:buChar char="ü"/>
            </a:pPr>
            <a:r>
              <a:rPr lang="en-US" sz="1100">
                <a:latin typeface="system-ui"/>
              </a:rPr>
              <a:t>Agricultura de precisão: A IA analisa dados de sensores em campos para otimizar o uso de água, fertilizantes e pesticidas, aumentando a produtividade.</a:t>
            </a:r>
          </a:p>
          <a:p>
            <a:pPr marL="171450" indent="-171450">
              <a:buFont typeface="Wingdings"/>
              <a:buChar char="ü"/>
            </a:pPr>
            <a:r>
              <a:rPr lang="en-US" sz="1100">
                <a:latin typeface="system-ui"/>
              </a:rPr>
              <a:t>Monitoramento de culturas: Drones equipados com IA podem analisar imagens de culturas para detectar doenças e pragas precocemente.</a:t>
            </a:r>
          </a:p>
          <a:p>
            <a:pPr indent="0">
              <a:buFont typeface="Wingdings" charset="2"/>
              <a:buNone/>
            </a:pPr>
            <a:endParaRPr lang="en-US" sz="1100" dirty="0">
              <a:latin typeface="system-ui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system-ui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system-ui"/>
            </a:endParaRPr>
          </a:p>
          <a:p>
            <a:pPr>
              <a:buFont typeface="Wingdings" charset="2"/>
              <a:buChar char="ü"/>
            </a:pPr>
            <a:endParaRPr lang="en-US" dirty="0">
              <a:solidFill>
                <a:srgbClr val="404040"/>
              </a:solidFill>
              <a:latin typeface="system-ui"/>
            </a:endParaRPr>
          </a:p>
          <a:p>
            <a:pPr>
              <a:buFont typeface="Wingdings" charset="2"/>
              <a:buChar char="ü"/>
            </a:pPr>
            <a:endParaRPr lang="en-US" sz="1100" dirty="0">
              <a:solidFill>
                <a:srgbClr val="00000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5954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6F87-6726-007B-FF74-BDF10DDE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623711"/>
            <a:ext cx="8915400" cy="55979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Desafios éticos: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Privacidade e Dados Pessoais:</a:t>
            </a:r>
            <a:r>
              <a:rPr lang="en-US" sz="1100">
                <a:latin typeface="system-ui"/>
              </a:rPr>
              <a:t> A coleta e análise massiva de dados para treinar algoritmos de IA levantam preocupações sobre o uso inadequado de informações pessoais e a potencial violação da privacidade dos indivíduos.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Viés Algorítmico:</a:t>
            </a:r>
            <a:r>
              <a:rPr lang="en-US" sz="1100">
                <a:latin typeface="system-ui"/>
              </a:rPr>
              <a:t> Algoritmos de IA podem incorporar preconceitos presentes nos dados de treinamento, resultando em decisões discriminatórias e injustas. Garantir a equidade e a imparcialidade dos sistemas de IA é um desafio crítico.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Responsabilidade e Tomada de Decisão:</a:t>
            </a:r>
            <a:r>
              <a:rPr lang="en-US" sz="1100">
                <a:latin typeface="system-ui"/>
              </a:rPr>
              <a:t> À medida que a IA toma decisões autônomas em diversos setores, surge a questão de quem é responsável por ações que podem ter consequências significativas. Estabelecer diretrizes para a atribuição de responsabilidade se torna complexo.</a:t>
            </a:r>
          </a:p>
          <a:p>
            <a:pPr marL="0" indent="0">
              <a:buNone/>
            </a:pPr>
            <a:r>
              <a:rPr lang="en-US" b="1"/>
              <a:t>Desafios Sociais: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Desemprego Tecnológico:</a:t>
            </a:r>
            <a:r>
              <a:rPr lang="en-US" sz="1100">
                <a:latin typeface="system-ui"/>
              </a:rPr>
              <a:t> A automação e a inteligência artificial têm o potencial de substituir muitos empregos humanos, o que pode levar ao desemprego em larga escala, especialmente em setores mais afetados.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Desigualdade Digital:</a:t>
            </a:r>
            <a:r>
              <a:rPr lang="en-US" sz="1100">
                <a:latin typeface="system-ui"/>
              </a:rPr>
              <a:t> Nem todos têm acesso igual às tecnologias de IA avançadas. A falta de acesso pode agravar a desigualdade econômica e social, criando uma "lacuna digital".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Mudança na Natureza do Trabalho:</a:t>
            </a:r>
            <a:r>
              <a:rPr lang="en-US" sz="1100">
                <a:latin typeface="system-ui"/>
              </a:rPr>
              <a:t> A integração da IA pode alterar a natureza do trabalho humano, exigindo habilidades diferentes das tradicionais. A capacitação da força de trabalho para se adaptar a essas mudanças é um desafio.</a:t>
            </a:r>
          </a:p>
          <a:p>
            <a:pPr marL="0" indent="0">
              <a:buNone/>
            </a:pPr>
            <a:r>
              <a:rPr lang="en-US" b="1">
                <a:latin typeface="system-ui"/>
              </a:rPr>
              <a:t>Desafios Econômicos:</a:t>
            </a:r>
            <a:endParaRPr lang="en-US" dirty="0">
              <a:latin typeface="system-ui"/>
            </a:endParaRP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Concentração de Poder:</a:t>
            </a:r>
            <a:r>
              <a:rPr lang="en-US" sz="1100">
                <a:latin typeface="system-ui"/>
              </a:rPr>
              <a:t> Empresas líderes no desenvolvimento de IA podem acumular um poder desproporcional, controlando vastos conjuntos de dados e tecnologias. Isso pode limitar a concorrência e aumentar o domínio de mercado.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Investimento e Recursos:</a:t>
            </a:r>
            <a:r>
              <a:rPr lang="en-US" sz="1100">
                <a:latin typeface="system-ui"/>
              </a:rPr>
              <a:t> A pesquisa e o desenvolvimento de IA podem ser caros e exigir recursos significativos. Isso pode dificultar o acesso a tecnologias avançadas para empresas menores e países em desenvolvimento.</a:t>
            </a:r>
          </a:p>
          <a:p>
            <a:pPr marL="171450" indent="-171450">
              <a:buFont typeface="Wingdings"/>
              <a:buChar char="ü"/>
            </a:pPr>
            <a:r>
              <a:rPr lang="en-US" sz="1100" b="1">
                <a:latin typeface="system-ui"/>
              </a:rPr>
              <a:t>Requalificação e Educação:</a:t>
            </a:r>
            <a:r>
              <a:rPr lang="en-US" sz="1100">
                <a:latin typeface="system-ui"/>
              </a:rPr>
              <a:t> A rápida evolução da tecnologia exige uma força de trabalho constantemente atualizada. Investir em programas de requalificação e educação é essencial para preparar as pessoas para as mudanças induzidas pela IA.</a:t>
            </a:r>
          </a:p>
          <a:p>
            <a:pPr marL="171450" indent="-171450">
              <a:buFont typeface="Wingdings"/>
              <a:buChar char="ü"/>
            </a:pPr>
            <a:r>
              <a:rPr lang="en-US" sz="1100">
                <a:latin typeface="system-ui"/>
              </a:rPr>
              <a:t>Para enfrentar esses desafios, é crucial uma abordagem multidisciplinar e colaborativa. Governos, empresas, sociedade civil e instituições acadêmicas devem trabalhar juntos para estabelecer políticas, regulamentações e padrões que garantam o uso ético e responsável da inteligência artificial, minimizando impactos negativos e maximizando benefícios para todos.</a:t>
            </a:r>
            <a:endParaRPr lang="en-US"/>
          </a:p>
          <a:p>
            <a:pPr marL="0" indent="0">
              <a:buNone/>
            </a:pPr>
            <a:endParaRPr lang="en-US" b="1" dirty="0">
              <a:latin typeface="system-ui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088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Inteligência Artificial – Impacto, Desafios e Futuro.</vt:lpstr>
      <vt:lpstr>1ª Rev. Industrial :  </vt:lpstr>
      <vt:lpstr>2ª Rev Industrial</vt:lpstr>
      <vt:lpstr>3ª Rev Industrial</vt:lpstr>
      <vt:lpstr>4º Rev Industrial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344</cp:revision>
  <dcterms:created xsi:type="dcterms:W3CDTF">2023-09-03T01:58:35Z</dcterms:created>
  <dcterms:modified xsi:type="dcterms:W3CDTF">2023-09-11T17:07:41Z</dcterms:modified>
</cp:coreProperties>
</file>