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58" r:id="rId3"/>
    <p:sldId id="259" r:id="rId4"/>
    <p:sldId id="300" r:id="rId5"/>
    <p:sldId id="302" r:id="rId6"/>
    <p:sldId id="303" r:id="rId7"/>
    <p:sldId id="301" r:id="rId8"/>
    <p:sldId id="305" r:id="rId9"/>
    <p:sldId id="304" r:id="rId10"/>
    <p:sldId id="306" r:id="rId11"/>
    <p:sldId id="307" r:id="rId12"/>
    <p:sldId id="263" r:id="rId13"/>
    <p:sldId id="281" r:id="rId14"/>
  </p:sldIdLst>
  <p:sldSz cx="9144000" cy="5143500" type="screen16x9"/>
  <p:notesSz cx="6858000" cy="9144000"/>
  <p:embeddedFontLst>
    <p:embeddedFont>
      <p:font typeface="Karla" pitchFamily="2" charset="0"/>
      <p:regular r:id="rId16"/>
      <p:bold r:id="rId17"/>
      <p:italic r:id="rId18"/>
      <p:boldItalic r:id="rId19"/>
    </p:embeddedFont>
    <p:embeddedFont>
      <p:font typeface="Red Hat Display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D9EE41-54BB-4A27-8377-9BFC73B51193}">
  <a:tblStyle styleId="{7FD9EE41-54BB-4A27-8377-9BFC73B511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f1f4904c5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f1f4904c5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118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f1f4904c5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f1f4904c5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355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e12021af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e12021af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6f1f4904c5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6f1f4904c5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0424a2e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f0424a2e4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f1f4904c5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f1f4904c5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f1f4904c5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f1f4904c5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68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f1f4904c5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f1f4904c5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338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f1f4904c5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f1f4904c5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635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f1f4904c5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f1f4904c5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490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f1f4904c5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f1f4904c5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83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f1f4904c5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f1f4904c5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40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08" y="1545450"/>
            <a:ext cx="77175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717200" y="2092200"/>
            <a:ext cx="30192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ubTitle" idx="1"/>
          </p:nvPr>
        </p:nvSpPr>
        <p:spPr>
          <a:xfrm>
            <a:off x="719000" y="2712900"/>
            <a:ext cx="30174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7200" y="1177800"/>
            <a:ext cx="14931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717200" y="445025"/>
            <a:ext cx="771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title" hasCustomPrompt="1"/>
          </p:nvPr>
        </p:nvSpPr>
        <p:spPr>
          <a:xfrm>
            <a:off x="4354925" y="535675"/>
            <a:ext cx="585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7"/>
          <p:cNvSpPr txBox="1">
            <a:spLocks noGrp="1"/>
          </p:cNvSpPr>
          <p:nvPr>
            <p:ph type="subTitle" idx="1"/>
          </p:nvPr>
        </p:nvSpPr>
        <p:spPr>
          <a:xfrm>
            <a:off x="5316625" y="532075"/>
            <a:ext cx="2611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 sz="1800"/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 sz="1800"/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 sz="1800"/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 sz="1800"/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 sz="1800"/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 sz="1800"/>
            </a:lvl8pPr>
            <a:lvl9pPr lvl="8">
              <a:spcBef>
                <a:spcPts val="800"/>
              </a:spcBef>
              <a:spcAft>
                <a:spcPts val="80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title" idx="2" hasCustomPrompt="1"/>
          </p:nvPr>
        </p:nvSpPr>
        <p:spPr>
          <a:xfrm>
            <a:off x="4354925" y="1577642"/>
            <a:ext cx="585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7"/>
          <p:cNvSpPr txBox="1">
            <a:spLocks noGrp="1"/>
          </p:cNvSpPr>
          <p:nvPr>
            <p:ph type="subTitle" idx="3"/>
          </p:nvPr>
        </p:nvSpPr>
        <p:spPr>
          <a:xfrm>
            <a:off x="5316625" y="1577642"/>
            <a:ext cx="2611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title" idx="4" hasCustomPrompt="1"/>
          </p:nvPr>
        </p:nvSpPr>
        <p:spPr>
          <a:xfrm>
            <a:off x="4354925" y="2616583"/>
            <a:ext cx="585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5"/>
          </p:nvPr>
        </p:nvSpPr>
        <p:spPr>
          <a:xfrm>
            <a:off x="5316625" y="2616583"/>
            <a:ext cx="2611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title" idx="6" hasCustomPrompt="1"/>
          </p:nvPr>
        </p:nvSpPr>
        <p:spPr>
          <a:xfrm>
            <a:off x="4354925" y="3658650"/>
            <a:ext cx="585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7"/>
          </p:nvPr>
        </p:nvSpPr>
        <p:spPr>
          <a:xfrm>
            <a:off x="5316625" y="3655050"/>
            <a:ext cx="2611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8"/>
          </p:nvPr>
        </p:nvSpPr>
        <p:spPr>
          <a:xfrm>
            <a:off x="5316625" y="1925050"/>
            <a:ext cx="26115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9"/>
          </p:nvPr>
        </p:nvSpPr>
        <p:spPr>
          <a:xfrm>
            <a:off x="5316625" y="2963975"/>
            <a:ext cx="26115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13"/>
          </p:nvPr>
        </p:nvSpPr>
        <p:spPr>
          <a:xfrm>
            <a:off x="5316625" y="4006050"/>
            <a:ext cx="26115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14"/>
          </p:nvPr>
        </p:nvSpPr>
        <p:spPr>
          <a:xfrm>
            <a:off x="5316625" y="885900"/>
            <a:ext cx="26115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2537400" y="445025"/>
            <a:ext cx="4069200" cy="16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ubTitle" idx="1"/>
          </p:nvPr>
        </p:nvSpPr>
        <p:spPr>
          <a:xfrm>
            <a:off x="717200" y="3054900"/>
            <a:ext cx="17742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ubTitle" idx="2"/>
          </p:nvPr>
        </p:nvSpPr>
        <p:spPr>
          <a:xfrm>
            <a:off x="717200" y="3493800"/>
            <a:ext cx="1774200" cy="11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ubTitle" idx="3"/>
          </p:nvPr>
        </p:nvSpPr>
        <p:spPr>
          <a:xfrm>
            <a:off x="2695900" y="3054900"/>
            <a:ext cx="17742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ubTitle" idx="4"/>
          </p:nvPr>
        </p:nvSpPr>
        <p:spPr>
          <a:xfrm>
            <a:off x="2695900" y="3493800"/>
            <a:ext cx="1774200" cy="11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ubTitle" idx="5"/>
          </p:nvPr>
        </p:nvSpPr>
        <p:spPr>
          <a:xfrm>
            <a:off x="4676375" y="3054900"/>
            <a:ext cx="17742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ubTitle" idx="6"/>
          </p:nvPr>
        </p:nvSpPr>
        <p:spPr>
          <a:xfrm>
            <a:off x="4676375" y="3493800"/>
            <a:ext cx="1774200" cy="11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ubTitle" idx="7"/>
          </p:nvPr>
        </p:nvSpPr>
        <p:spPr>
          <a:xfrm>
            <a:off x="6656850" y="3054900"/>
            <a:ext cx="17742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 b="1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subTitle" idx="8"/>
          </p:nvPr>
        </p:nvSpPr>
        <p:spPr>
          <a:xfrm>
            <a:off x="6656850" y="3493800"/>
            <a:ext cx="1774200" cy="11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>
            <a:spLocks noGrp="1"/>
          </p:cNvSpPr>
          <p:nvPr>
            <p:ph type="title"/>
          </p:nvPr>
        </p:nvSpPr>
        <p:spPr>
          <a:xfrm>
            <a:off x="717200" y="760775"/>
            <a:ext cx="40692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26"/>
          <p:cNvSpPr txBox="1"/>
          <p:nvPr/>
        </p:nvSpPr>
        <p:spPr>
          <a:xfrm>
            <a:off x="717200" y="3528650"/>
            <a:ext cx="38973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lang="en" sz="9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9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9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240437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200" y="445025"/>
            <a:ext cx="771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ed Hat Display"/>
              <a:buNone/>
              <a:defRPr sz="2400" b="1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ed Hat Display"/>
              <a:buNone/>
              <a:defRPr sz="2400" b="1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ed Hat Display"/>
              <a:buNone/>
              <a:defRPr sz="2400" b="1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ed Hat Display"/>
              <a:buNone/>
              <a:defRPr sz="2400" b="1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ed Hat Display"/>
              <a:buNone/>
              <a:defRPr sz="2400" b="1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ed Hat Display"/>
              <a:buNone/>
              <a:defRPr sz="2400" b="1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ed Hat Display"/>
              <a:buNone/>
              <a:defRPr sz="2400" b="1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ed Hat Display"/>
              <a:buNone/>
              <a:defRPr sz="2400" b="1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ed Hat Display"/>
              <a:buNone/>
              <a:defRPr sz="2400" b="1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200" y="1152475"/>
            <a:ext cx="7713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Char char="●"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04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Char char="○"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04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Char char="■"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04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Char char="●"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04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Char char="○"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04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Char char="■"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04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Char char="●"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04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Char char="○"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0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Karla"/>
              <a:buChar char="■"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9" r:id="rId5"/>
    <p:sldLayoutId id="2147483662" r:id="rId6"/>
    <p:sldLayoutId id="2147483663" r:id="rId7"/>
    <p:sldLayoutId id="2147483668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iliojrr/PDI/tree/main/Projeto%20Fina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colab.research.google.com/drive/1vcmUlIDC2tp8G9-DEkEozCLUN9PqXQNk?usp=shari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marciliojrr" TargetMode="External"/><Relationship Id="rId4" Type="http://schemas.openxmlformats.org/officeDocument/2006/relationships/hyperlink" Target="mailto:marcilio.oliveira@eng.ci.ufpb.b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>
            <a:spLocks noGrp="1"/>
          </p:cNvSpPr>
          <p:nvPr>
            <p:ph type="ctrTitle"/>
          </p:nvPr>
        </p:nvSpPr>
        <p:spPr>
          <a:xfrm>
            <a:off x="2212800" y="1545450"/>
            <a:ext cx="47184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</a:rPr>
              <a:t>IMG2MIDI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131" name="Google Shape;131;p29"/>
          <p:cNvSpPr txBox="1">
            <a:spLocks noGrp="1"/>
          </p:cNvSpPr>
          <p:nvPr>
            <p:ph type="subTitle" idx="4294967295"/>
          </p:nvPr>
        </p:nvSpPr>
        <p:spPr>
          <a:xfrm>
            <a:off x="3475175" y="1325900"/>
            <a:ext cx="2193600" cy="38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PROJETO</a:t>
            </a: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132" name="Google Shape;132;p29"/>
          <p:cNvGrpSpPr/>
          <p:nvPr/>
        </p:nvGrpSpPr>
        <p:grpSpPr>
          <a:xfrm>
            <a:off x="945587" y="2380169"/>
            <a:ext cx="7253278" cy="383416"/>
            <a:chOff x="1544238" y="2411700"/>
            <a:chExt cx="6055500" cy="320100"/>
          </a:xfrm>
        </p:grpSpPr>
        <p:sp>
          <p:nvSpPr>
            <p:cNvPr id="133" name="Google Shape;133;p29"/>
            <p:cNvSpPr/>
            <p:nvPr/>
          </p:nvSpPr>
          <p:spPr>
            <a:xfrm>
              <a:off x="1544238" y="2411700"/>
              <a:ext cx="126300" cy="320100"/>
            </a:xfrm>
            <a:prstGeom prst="parallelogram">
              <a:avLst>
                <a:gd name="adj" fmla="val 596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9"/>
            <p:cNvSpPr/>
            <p:nvPr/>
          </p:nvSpPr>
          <p:spPr>
            <a:xfrm>
              <a:off x="7473438" y="2411700"/>
              <a:ext cx="126300" cy="320100"/>
            </a:xfrm>
            <a:prstGeom prst="parallelogram">
              <a:avLst>
                <a:gd name="adj" fmla="val 596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717200" y="2125649"/>
            <a:ext cx="3019200" cy="892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Melhoras e projetos futuros</a:t>
            </a:r>
          </a:p>
        </p:txBody>
      </p:sp>
      <p:sp>
        <p:nvSpPr>
          <p:cNvPr id="168" name="Google Shape;168;p32"/>
          <p:cNvSpPr txBox="1">
            <a:spLocks noGrp="1"/>
          </p:cNvSpPr>
          <p:nvPr>
            <p:ph type="title" idx="2"/>
          </p:nvPr>
        </p:nvSpPr>
        <p:spPr>
          <a:xfrm>
            <a:off x="717200" y="1335450"/>
            <a:ext cx="14931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69" name="Google Shape;169;p32"/>
          <p:cNvSpPr/>
          <p:nvPr/>
        </p:nvSpPr>
        <p:spPr>
          <a:xfrm>
            <a:off x="1732863" y="1570500"/>
            <a:ext cx="126300" cy="320100"/>
          </a:xfrm>
          <a:prstGeom prst="parallelogram">
            <a:avLst>
              <a:gd name="adj" fmla="val 596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290;p41">
            <a:extLst>
              <a:ext uri="{FF2B5EF4-FFF2-40B4-BE49-F238E27FC236}">
                <a16:creationId xmlns:a16="http://schemas.microsoft.com/office/drawing/2014/main" id="{49B8971D-62E6-4919-9BE0-E2E8489E67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072" y="1089862"/>
            <a:ext cx="5268928" cy="2963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089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2212100" y="824777"/>
            <a:ext cx="4253786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Melhoras e projetos futuros</a:t>
            </a:r>
          </a:p>
        </p:txBody>
      </p:sp>
      <p:sp>
        <p:nvSpPr>
          <p:cNvPr id="167" name="Google Shape;167;p32"/>
          <p:cNvSpPr txBox="1">
            <a:spLocks noGrp="1"/>
          </p:cNvSpPr>
          <p:nvPr>
            <p:ph type="subTitle" idx="1"/>
          </p:nvPr>
        </p:nvSpPr>
        <p:spPr>
          <a:xfrm>
            <a:off x="719000" y="1530226"/>
            <a:ext cx="7707800" cy="3126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 dirty="0"/>
              <a:t>A fase atual do projeto já retorna resultados conforme previsto para este primeiro momento, porém, permite a criação de novas funcionalidades para obter resultados ainda mais interessantes.</a:t>
            </a:r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 dirty="0"/>
              <a:t>Algumas sugestões para versões posteriores: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</a:rPr>
              <a:t>Filtros mais refinados para manipular imagens e gerar valores de frequências dentro o intervalo dos acordes musicais.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</a:rPr>
              <a:t>Criação de intervalos de sequências mais precisas para mapeamento correto de notas.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</a:rPr>
              <a:t>Estudo para inclusão de instrumentos mais harmônicos entre si.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68" name="Google Shape;168;p32"/>
          <p:cNvSpPr txBox="1">
            <a:spLocks noGrp="1"/>
          </p:cNvSpPr>
          <p:nvPr>
            <p:ph type="title" idx="2"/>
          </p:nvPr>
        </p:nvSpPr>
        <p:spPr>
          <a:xfrm>
            <a:off x="719000" y="740027"/>
            <a:ext cx="14931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69" name="Google Shape;169;p32"/>
          <p:cNvSpPr/>
          <p:nvPr/>
        </p:nvSpPr>
        <p:spPr>
          <a:xfrm>
            <a:off x="1734663" y="975077"/>
            <a:ext cx="126300" cy="320100"/>
          </a:xfrm>
          <a:prstGeom prst="parallelogram">
            <a:avLst>
              <a:gd name="adj" fmla="val 596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593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>
            <a:spLocks noGrp="1"/>
          </p:cNvSpPr>
          <p:nvPr>
            <p:ph type="title"/>
          </p:nvPr>
        </p:nvSpPr>
        <p:spPr>
          <a:xfrm>
            <a:off x="2537400" y="854191"/>
            <a:ext cx="40692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Links</a:t>
            </a:r>
            <a:endParaRPr dirty="0"/>
          </a:p>
        </p:txBody>
      </p:sp>
      <p:sp>
        <p:nvSpPr>
          <p:cNvPr id="208" name="Google Shape;208;p36"/>
          <p:cNvSpPr txBox="1">
            <a:spLocks noGrp="1"/>
          </p:cNvSpPr>
          <p:nvPr>
            <p:ph type="subTitle" idx="1"/>
          </p:nvPr>
        </p:nvSpPr>
        <p:spPr>
          <a:xfrm>
            <a:off x="2537400" y="3070139"/>
            <a:ext cx="17742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Github</a:t>
            </a:r>
            <a:endParaRPr sz="1600" dirty="0"/>
          </a:p>
        </p:txBody>
      </p:sp>
      <p:sp>
        <p:nvSpPr>
          <p:cNvPr id="209" name="Google Shape;209;p36"/>
          <p:cNvSpPr txBox="1">
            <a:spLocks noGrp="1"/>
          </p:cNvSpPr>
          <p:nvPr>
            <p:ph type="subTitle" idx="2"/>
          </p:nvPr>
        </p:nvSpPr>
        <p:spPr>
          <a:xfrm>
            <a:off x="2537400" y="3509039"/>
            <a:ext cx="17742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400" dirty="0">
                <a:hlinkClick r:id="rId3"/>
              </a:rPr>
              <a:t>IMG2MIDI no </a:t>
            </a:r>
            <a:r>
              <a:rPr lang="pt-BR" sz="1400" dirty="0" err="1">
                <a:hlinkClick r:id="rId3"/>
              </a:rPr>
              <a:t>Github</a:t>
            </a:r>
            <a:endParaRPr sz="1400" dirty="0"/>
          </a:p>
        </p:txBody>
      </p:sp>
      <p:sp>
        <p:nvSpPr>
          <p:cNvPr id="210" name="Google Shape;210;p36"/>
          <p:cNvSpPr txBox="1">
            <a:spLocks noGrp="1"/>
          </p:cNvSpPr>
          <p:nvPr>
            <p:ph type="subTitle" idx="3"/>
          </p:nvPr>
        </p:nvSpPr>
        <p:spPr>
          <a:xfrm>
            <a:off x="4832402" y="3091987"/>
            <a:ext cx="17742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Google Colab</a:t>
            </a:r>
            <a:endParaRPr sz="1600" dirty="0"/>
          </a:p>
        </p:txBody>
      </p:sp>
      <p:sp>
        <p:nvSpPr>
          <p:cNvPr id="211" name="Google Shape;211;p36"/>
          <p:cNvSpPr txBox="1">
            <a:spLocks noGrp="1"/>
          </p:cNvSpPr>
          <p:nvPr>
            <p:ph type="subTitle" idx="4"/>
          </p:nvPr>
        </p:nvSpPr>
        <p:spPr>
          <a:xfrm>
            <a:off x="4832402" y="3530887"/>
            <a:ext cx="17742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 dirty="0">
                <a:hlinkClick r:id="rId4"/>
              </a:rPr>
              <a:t>IMG2MIDI no Google Colab</a:t>
            </a:r>
            <a:endParaRPr sz="1400" dirty="0"/>
          </a:p>
        </p:txBody>
      </p:sp>
      <p:sp>
        <p:nvSpPr>
          <p:cNvPr id="216" name="Google Shape;216;p36"/>
          <p:cNvSpPr/>
          <p:nvPr/>
        </p:nvSpPr>
        <p:spPr>
          <a:xfrm>
            <a:off x="1541150" y="1038425"/>
            <a:ext cx="126300" cy="320100"/>
          </a:xfrm>
          <a:prstGeom prst="parallelogram">
            <a:avLst>
              <a:gd name="adj" fmla="val 596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6"/>
          <p:cNvSpPr/>
          <p:nvPr/>
        </p:nvSpPr>
        <p:spPr>
          <a:xfrm>
            <a:off x="7480800" y="1038425"/>
            <a:ext cx="126300" cy="320100"/>
          </a:xfrm>
          <a:prstGeom prst="parallelogram">
            <a:avLst>
              <a:gd name="adj" fmla="val 596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0DA9D7-B1A5-4473-AE8A-23268B022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350" y="2153850"/>
            <a:ext cx="835800" cy="8358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670C4B6-D0D7-430D-855D-ABE15A12C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7343" y="1961228"/>
            <a:ext cx="1264318" cy="12643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58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54"/>
          <p:cNvSpPr txBox="1">
            <a:spLocks noGrp="1"/>
          </p:cNvSpPr>
          <p:nvPr>
            <p:ph type="title"/>
          </p:nvPr>
        </p:nvSpPr>
        <p:spPr>
          <a:xfrm>
            <a:off x="502800" y="1522100"/>
            <a:ext cx="40692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Obrigado!</a:t>
            </a:r>
            <a:endParaRPr sz="4000" dirty="0"/>
          </a:p>
        </p:txBody>
      </p:sp>
      <p:sp>
        <p:nvSpPr>
          <p:cNvPr id="589" name="Google Shape;589;p54"/>
          <p:cNvSpPr txBox="1"/>
          <p:nvPr/>
        </p:nvSpPr>
        <p:spPr>
          <a:xfrm>
            <a:off x="487262" y="2619706"/>
            <a:ext cx="975126" cy="442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Contato</a:t>
            </a:r>
            <a:endParaRPr sz="1600" dirty="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0" name="Google Shape;590;p54"/>
          <p:cNvSpPr txBox="1"/>
          <p:nvPr/>
        </p:nvSpPr>
        <p:spPr>
          <a:xfrm>
            <a:off x="502800" y="2928150"/>
            <a:ext cx="35100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  <a:hlinkClick r:id="rId4"/>
              </a:rPr>
              <a:t>marcilio.oliveira@eng.ci.ufpb.br</a:t>
            </a:r>
            <a:endParaRPr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  <a:hlinkClick r:id="rId5"/>
              </a:rPr>
              <a:t>github.com/marciliojrr</a:t>
            </a:r>
            <a:endParaRPr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2" name="Google Shape;592;p54"/>
          <p:cNvSpPr/>
          <p:nvPr/>
        </p:nvSpPr>
        <p:spPr>
          <a:xfrm>
            <a:off x="3397102" y="1522100"/>
            <a:ext cx="875438" cy="2134650"/>
          </a:xfrm>
          <a:prstGeom prst="parallelogram">
            <a:avLst>
              <a:gd name="adj" fmla="val 8194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>
            <a:spLocks noGrp="1"/>
          </p:cNvSpPr>
          <p:nvPr>
            <p:ph type="title"/>
          </p:nvPr>
        </p:nvSpPr>
        <p:spPr>
          <a:xfrm>
            <a:off x="4354925" y="535675"/>
            <a:ext cx="585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01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6" name="Google Shape;146;p31"/>
          <p:cNvSpPr txBox="1">
            <a:spLocks noGrp="1"/>
          </p:cNvSpPr>
          <p:nvPr>
            <p:ph type="subTitle" idx="1"/>
          </p:nvPr>
        </p:nvSpPr>
        <p:spPr>
          <a:xfrm>
            <a:off x="5316625" y="532075"/>
            <a:ext cx="2611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Resumo</a:t>
            </a:r>
            <a:endParaRPr sz="1800" b="0" dirty="0">
              <a:solidFill>
                <a:schemeClr val="lt1"/>
              </a:solidFill>
            </a:endParaRPr>
          </a:p>
        </p:txBody>
      </p:sp>
      <p:sp>
        <p:nvSpPr>
          <p:cNvPr id="147" name="Google Shape;147;p31"/>
          <p:cNvSpPr/>
          <p:nvPr/>
        </p:nvSpPr>
        <p:spPr>
          <a:xfrm>
            <a:off x="5065263" y="549325"/>
            <a:ext cx="126300" cy="320100"/>
          </a:xfrm>
          <a:prstGeom prst="parallelogram">
            <a:avLst>
              <a:gd name="adj" fmla="val 596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title" idx="2"/>
          </p:nvPr>
        </p:nvSpPr>
        <p:spPr>
          <a:xfrm>
            <a:off x="4354925" y="1577642"/>
            <a:ext cx="585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31"/>
          <p:cNvSpPr txBox="1">
            <a:spLocks noGrp="1"/>
          </p:cNvSpPr>
          <p:nvPr>
            <p:ph type="subTitle" idx="3"/>
          </p:nvPr>
        </p:nvSpPr>
        <p:spPr>
          <a:xfrm>
            <a:off x="5316625" y="1577642"/>
            <a:ext cx="2611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Motivação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0" name="Google Shape;150;p31"/>
          <p:cNvSpPr txBox="1">
            <a:spLocks noGrp="1"/>
          </p:cNvSpPr>
          <p:nvPr>
            <p:ph type="title" idx="4"/>
          </p:nvPr>
        </p:nvSpPr>
        <p:spPr>
          <a:xfrm>
            <a:off x="4354925" y="2616583"/>
            <a:ext cx="585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31"/>
          <p:cNvSpPr txBox="1">
            <a:spLocks noGrp="1"/>
          </p:cNvSpPr>
          <p:nvPr>
            <p:ph type="subTitle" idx="5"/>
          </p:nvPr>
        </p:nvSpPr>
        <p:spPr>
          <a:xfrm>
            <a:off x="5316625" y="2616583"/>
            <a:ext cx="2611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Resultados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2" name="Google Shape;152;p31"/>
          <p:cNvSpPr txBox="1">
            <a:spLocks noGrp="1"/>
          </p:cNvSpPr>
          <p:nvPr>
            <p:ph type="title" idx="6"/>
          </p:nvPr>
        </p:nvSpPr>
        <p:spPr>
          <a:xfrm>
            <a:off x="4354925" y="3658650"/>
            <a:ext cx="585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31"/>
          <p:cNvSpPr txBox="1">
            <a:spLocks noGrp="1"/>
          </p:cNvSpPr>
          <p:nvPr>
            <p:ph type="subTitle" idx="7"/>
          </p:nvPr>
        </p:nvSpPr>
        <p:spPr>
          <a:xfrm>
            <a:off x="5316625" y="3655049"/>
            <a:ext cx="2611500" cy="602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Melhoras e projetos futuros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4" name="Google Shape;154;p31"/>
          <p:cNvSpPr/>
          <p:nvPr/>
        </p:nvSpPr>
        <p:spPr>
          <a:xfrm>
            <a:off x="5065263" y="1591300"/>
            <a:ext cx="126300" cy="320100"/>
          </a:xfrm>
          <a:prstGeom prst="parallelogram">
            <a:avLst>
              <a:gd name="adj" fmla="val 596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1"/>
          <p:cNvSpPr/>
          <p:nvPr/>
        </p:nvSpPr>
        <p:spPr>
          <a:xfrm>
            <a:off x="5065263" y="2630225"/>
            <a:ext cx="126300" cy="320100"/>
          </a:xfrm>
          <a:prstGeom prst="parallelogram">
            <a:avLst>
              <a:gd name="adj" fmla="val 596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1"/>
          <p:cNvSpPr/>
          <p:nvPr/>
        </p:nvSpPr>
        <p:spPr>
          <a:xfrm>
            <a:off x="5065263" y="3685950"/>
            <a:ext cx="126300" cy="320100"/>
          </a:xfrm>
          <a:prstGeom prst="parallelogram">
            <a:avLst>
              <a:gd name="adj" fmla="val 596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31"/>
          <p:cNvPicPr preferRelativeResize="0"/>
          <p:nvPr/>
        </p:nvPicPr>
        <p:blipFill rotWithShape="1">
          <a:blip r:embed="rId3">
            <a:alphaModFix/>
          </a:blip>
          <a:srcRect l="12535" r="12535"/>
          <a:stretch/>
        </p:blipFill>
        <p:spPr>
          <a:xfrm>
            <a:off x="0" y="0"/>
            <a:ext cx="33401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1"/>
          <p:cNvSpPr txBox="1">
            <a:spLocks noGrp="1"/>
          </p:cNvSpPr>
          <p:nvPr>
            <p:ph type="subTitle" idx="8"/>
          </p:nvPr>
        </p:nvSpPr>
        <p:spPr>
          <a:xfrm>
            <a:off x="5316625" y="1925050"/>
            <a:ext cx="26115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pt-BR" dirty="0"/>
              <a:t>Quais foram os motivos para desenvolver este projeto.</a:t>
            </a:r>
            <a:endParaRPr dirty="0"/>
          </a:p>
        </p:txBody>
      </p:sp>
      <p:sp>
        <p:nvSpPr>
          <p:cNvPr id="159" name="Google Shape;159;p31"/>
          <p:cNvSpPr txBox="1">
            <a:spLocks noGrp="1"/>
          </p:cNvSpPr>
          <p:nvPr>
            <p:ph type="subTitle" idx="9"/>
          </p:nvPr>
        </p:nvSpPr>
        <p:spPr>
          <a:xfrm>
            <a:off x="5316625" y="2963975"/>
            <a:ext cx="26115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Alguns resultados obtidos durante o desenvolvimento.</a:t>
            </a:r>
            <a:endParaRPr dirty="0"/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13"/>
          </p:nvPr>
        </p:nvSpPr>
        <p:spPr>
          <a:xfrm>
            <a:off x="5316625" y="4176171"/>
            <a:ext cx="26115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Venus has a beautiful name and is the second planet from the Sun</a:t>
            </a:r>
            <a:endParaRPr dirty="0"/>
          </a:p>
        </p:txBody>
      </p:sp>
      <p:sp>
        <p:nvSpPr>
          <p:cNvPr id="161" name="Google Shape;161;p31"/>
          <p:cNvSpPr txBox="1">
            <a:spLocks noGrp="1"/>
          </p:cNvSpPr>
          <p:nvPr>
            <p:ph type="subTitle" idx="14"/>
          </p:nvPr>
        </p:nvSpPr>
        <p:spPr>
          <a:xfrm>
            <a:off x="5316625" y="885900"/>
            <a:ext cx="26115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pt-BR" dirty="0"/>
              <a:t>Explicação geral sobre o projeto, incluindo objetivos e ferramentas.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717200" y="2125650"/>
            <a:ext cx="30192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Resumo</a:t>
            </a:r>
            <a:endParaRPr dirty="0"/>
          </a:p>
        </p:txBody>
      </p:sp>
      <p:sp>
        <p:nvSpPr>
          <p:cNvPr id="167" name="Google Shape;167;p32"/>
          <p:cNvSpPr txBox="1">
            <a:spLocks noGrp="1"/>
          </p:cNvSpPr>
          <p:nvPr>
            <p:ph type="subTitle" idx="1"/>
          </p:nvPr>
        </p:nvSpPr>
        <p:spPr>
          <a:xfrm>
            <a:off x="719000" y="2746350"/>
            <a:ext cx="3017400" cy="10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 dirty="0"/>
              <a:t>Uma visão geral do projeto</a:t>
            </a:r>
            <a:endParaRPr sz="1800" dirty="0"/>
          </a:p>
        </p:txBody>
      </p:sp>
      <p:sp>
        <p:nvSpPr>
          <p:cNvPr id="168" name="Google Shape;168;p32"/>
          <p:cNvSpPr txBox="1">
            <a:spLocks noGrp="1"/>
          </p:cNvSpPr>
          <p:nvPr>
            <p:ph type="title" idx="2"/>
          </p:nvPr>
        </p:nvSpPr>
        <p:spPr>
          <a:xfrm>
            <a:off x="717200" y="1335450"/>
            <a:ext cx="14931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1732863" y="1570500"/>
            <a:ext cx="126300" cy="320100"/>
          </a:xfrm>
          <a:prstGeom prst="parallelogram">
            <a:avLst>
              <a:gd name="adj" fmla="val 596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200" y="1135312"/>
            <a:ext cx="5102800" cy="287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2212100" y="824777"/>
            <a:ext cx="30192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Resumo</a:t>
            </a:r>
            <a:endParaRPr dirty="0"/>
          </a:p>
        </p:txBody>
      </p:sp>
      <p:sp>
        <p:nvSpPr>
          <p:cNvPr id="167" name="Google Shape;167;p32"/>
          <p:cNvSpPr txBox="1">
            <a:spLocks noGrp="1"/>
          </p:cNvSpPr>
          <p:nvPr>
            <p:ph type="subTitle" idx="1"/>
          </p:nvPr>
        </p:nvSpPr>
        <p:spPr>
          <a:xfrm>
            <a:off x="718100" y="1680527"/>
            <a:ext cx="7707800" cy="2638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 dirty="0"/>
              <a:t>Ao estudarmos Processamento Digital de Imagens, aprendemos melhor como imagens são formadas, como funcionam sistemas de cores, como realizar conversões, aplicar filtros e utilizar ferramentas matemáticas para lidar com estas imagens e outros tipos de sinais, como áudio.</a:t>
            </a:r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 dirty="0"/>
              <a:t>Sendo assim, este projeto visa realizar uma integração dos aprendizados obtidos durante as aulas e trabalhos realizados na disciplina de Processamento Digital de Imagens.</a:t>
            </a:r>
            <a:endParaRPr sz="1800" dirty="0"/>
          </a:p>
        </p:txBody>
      </p:sp>
      <p:sp>
        <p:nvSpPr>
          <p:cNvPr id="168" name="Google Shape;168;p32"/>
          <p:cNvSpPr txBox="1">
            <a:spLocks noGrp="1"/>
          </p:cNvSpPr>
          <p:nvPr>
            <p:ph type="title" idx="2"/>
          </p:nvPr>
        </p:nvSpPr>
        <p:spPr>
          <a:xfrm>
            <a:off x="719000" y="740027"/>
            <a:ext cx="14931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9" name="Google Shape;169;p32"/>
          <p:cNvSpPr/>
          <p:nvPr/>
        </p:nvSpPr>
        <p:spPr>
          <a:xfrm>
            <a:off x="1734663" y="975077"/>
            <a:ext cx="126300" cy="320100"/>
          </a:xfrm>
          <a:prstGeom prst="parallelogram">
            <a:avLst>
              <a:gd name="adj" fmla="val 596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20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717200" y="2125650"/>
            <a:ext cx="30192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Motivação</a:t>
            </a:r>
            <a:endParaRPr dirty="0"/>
          </a:p>
        </p:txBody>
      </p:sp>
      <p:sp>
        <p:nvSpPr>
          <p:cNvPr id="167" name="Google Shape;167;p32"/>
          <p:cNvSpPr txBox="1">
            <a:spLocks noGrp="1"/>
          </p:cNvSpPr>
          <p:nvPr>
            <p:ph type="subTitle" idx="1"/>
          </p:nvPr>
        </p:nvSpPr>
        <p:spPr>
          <a:xfrm>
            <a:off x="719000" y="2746350"/>
            <a:ext cx="3017400" cy="10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 dirty="0"/>
              <a:t>E agora, o que fazer?</a:t>
            </a:r>
            <a:endParaRPr sz="1800" dirty="0"/>
          </a:p>
        </p:txBody>
      </p:sp>
      <p:sp>
        <p:nvSpPr>
          <p:cNvPr id="168" name="Google Shape;168;p32"/>
          <p:cNvSpPr txBox="1">
            <a:spLocks noGrp="1"/>
          </p:cNvSpPr>
          <p:nvPr>
            <p:ph type="title" idx="2"/>
          </p:nvPr>
        </p:nvSpPr>
        <p:spPr>
          <a:xfrm>
            <a:off x="717200" y="1335450"/>
            <a:ext cx="14931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69" name="Google Shape;169;p32"/>
          <p:cNvSpPr/>
          <p:nvPr/>
        </p:nvSpPr>
        <p:spPr>
          <a:xfrm>
            <a:off x="1732863" y="1570500"/>
            <a:ext cx="126300" cy="320100"/>
          </a:xfrm>
          <a:prstGeom prst="parallelogram">
            <a:avLst>
              <a:gd name="adj" fmla="val 596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191;p35">
            <a:extLst>
              <a:ext uri="{FF2B5EF4-FFF2-40B4-BE49-F238E27FC236}">
                <a16:creationId xmlns:a16="http://schemas.microsoft.com/office/drawing/2014/main" id="{7FEB079E-2BEC-442E-80D2-46567347EB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774" y="1175850"/>
            <a:ext cx="4963226" cy="279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956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2212100" y="824777"/>
            <a:ext cx="30192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Motivação</a:t>
            </a:r>
            <a:endParaRPr dirty="0"/>
          </a:p>
        </p:txBody>
      </p:sp>
      <p:sp>
        <p:nvSpPr>
          <p:cNvPr id="167" name="Google Shape;167;p32"/>
          <p:cNvSpPr txBox="1">
            <a:spLocks noGrp="1"/>
          </p:cNvSpPr>
          <p:nvPr>
            <p:ph type="subTitle" idx="1"/>
          </p:nvPr>
        </p:nvSpPr>
        <p:spPr>
          <a:xfrm>
            <a:off x="719000" y="2127094"/>
            <a:ext cx="7707800" cy="1339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 dirty="0"/>
              <a:t>Após a realização de trabalhos utilizando os conhecimentos adquiridos nas aulas de PDI, para o projeto final, foi pensado em realizar algo que pudesse utilizar com os conceitos vistos durante o semestre e reaproveitar os trabalhos anteriores.</a:t>
            </a:r>
            <a:endParaRPr sz="1800" dirty="0"/>
          </a:p>
        </p:txBody>
      </p:sp>
      <p:sp>
        <p:nvSpPr>
          <p:cNvPr id="168" name="Google Shape;168;p32"/>
          <p:cNvSpPr txBox="1">
            <a:spLocks noGrp="1"/>
          </p:cNvSpPr>
          <p:nvPr>
            <p:ph type="title" idx="2"/>
          </p:nvPr>
        </p:nvSpPr>
        <p:spPr>
          <a:xfrm>
            <a:off x="719000" y="740027"/>
            <a:ext cx="14931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69" name="Google Shape;169;p32"/>
          <p:cNvSpPr/>
          <p:nvPr/>
        </p:nvSpPr>
        <p:spPr>
          <a:xfrm>
            <a:off x="1734663" y="975077"/>
            <a:ext cx="126300" cy="320100"/>
          </a:xfrm>
          <a:prstGeom prst="parallelogram">
            <a:avLst>
              <a:gd name="adj" fmla="val 596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90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1556CE4-DD88-4CD2-A770-C5712152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5" y="568874"/>
            <a:ext cx="2336906" cy="32317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B48B74F-18DF-41ED-86C0-C47DB18BB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226" y="824086"/>
            <a:ext cx="2474491" cy="311479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3A41B42-2B72-428D-B5C9-BF2E7359C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0293" y="994207"/>
            <a:ext cx="1522934" cy="3897149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BB476D2-3C7B-4F36-A9EB-BD0D44D8D75A}"/>
              </a:ext>
            </a:extLst>
          </p:cNvPr>
          <p:cNvGrpSpPr/>
          <p:nvPr/>
        </p:nvGrpSpPr>
        <p:grpSpPr>
          <a:xfrm>
            <a:off x="4343044" y="449892"/>
            <a:ext cx="2293047" cy="4243716"/>
            <a:chOff x="6311954" y="-6151"/>
            <a:chExt cx="2529491" cy="5149651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645E459-AD47-4BE1-95AC-E56C0FED5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11954" y="-6151"/>
              <a:ext cx="2529490" cy="2577901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62792D9E-E794-42C7-A1B1-C86576164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11954" y="2571750"/>
              <a:ext cx="2529491" cy="2571750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F2BE79F5-C908-465A-B5F7-6B009BFFD64E}"/>
              </a:ext>
            </a:extLst>
          </p:cNvPr>
          <p:cNvGrpSpPr/>
          <p:nvPr/>
        </p:nvGrpSpPr>
        <p:grpSpPr>
          <a:xfrm>
            <a:off x="6063205" y="620641"/>
            <a:ext cx="2615700" cy="3897149"/>
            <a:chOff x="2596502" y="377719"/>
            <a:chExt cx="2509991" cy="463423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383F89E0-9B91-43CE-AEDE-B37C7F22B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96502" y="377719"/>
              <a:ext cx="2509991" cy="2290015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37BA6399-A505-4C92-AD66-6D3CFE484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98648" y="2667915"/>
              <a:ext cx="2505700" cy="2344042"/>
            </a:xfrm>
            <a:prstGeom prst="rect">
              <a:avLst/>
            </a:prstGeom>
          </p:spPr>
        </p:pic>
      </p:grpSp>
      <p:sp>
        <p:nvSpPr>
          <p:cNvPr id="29" name="Google Shape;166;p32">
            <a:extLst>
              <a:ext uri="{FF2B5EF4-FFF2-40B4-BE49-F238E27FC236}">
                <a16:creationId xmlns:a16="http://schemas.microsoft.com/office/drawing/2014/main" id="{F8B40839-877A-422D-9628-E616B08FB7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5811" y="4194089"/>
            <a:ext cx="30192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Retrospectiva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437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717200" y="2125650"/>
            <a:ext cx="30192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</a:t>
            </a:r>
            <a:endParaRPr dirty="0"/>
          </a:p>
        </p:txBody>
      </p:sp>
      <p:sp>
        <p:nvSpPr>
          <p:cNvPr id="168" name="Google Shape;168;p32"/>
          <p:cNvSpPr txBox="1">
            <a:spLocks noGrp="1"/>
          </p:cNvSpPr>
          <p:nvPr>
            <p:ph type="title" idx="2"/>
          </p:nvPr>
        </p:nvSpPr>
        <p:spPr>
          <a:xfrm>
            <a:off x="717200" y="1335450"/>
            <a:ext cx="14931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9" name="Google Shape;169;p32"/>
          <p:cNvSpPr/>
          <p:nvPr/>
        </p:nvSpPr>
        <p:spPr>
          <a:xfrm>
            <a:off x="1732863" y="1570500"/>
            <a:ext cx="126300" cy="320100"/>
          </a:xfrm>
          <a:prstGeom prst="parallelogram">
            <a:avLst>
              <a:gd name="adj" fmla="val 596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290;p41">
            <a:extLst>
              <a:ext uri="{FF2B5EF4-FFF2-40B4-BE49-F238E27FC236}">
                <a16:creationId xmlns:a16="http://schemas.microsoft.com/office/drawing/2014/main" id="{49B8971D-62E6-4919-9BE0-E2E8489E67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072" y="1089862"/>
            <a:ext cx="5268928" cy="2963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676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2212100" y="824777"/>
            <a:ext cx="30192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</a:t>
            </a:r>
            <a:endParaRPr dirty="0"/>
          </a:p>
        </p:txBody>
      </p:sp>
      <p:sp>
        <p:nvSpPr>
          <p:cNvPr id="167" name="Google Shape;167;p32"/>
          <p:cNvSpPr txBox="1">
            <a:spLocks noGrp="1"/>
          </p:cNvSpPr>
          <p:nvPr>
            <p:ph type="subTitle" idx="1"/>
          </p:nvPr>
        </p:nvSpPr>
        <p:spPr>
          <a:xfrm>
            <a:off x="719000" y="1530226"/>
            <a:ext cx="7707800" cy="2083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 dirty="0"/>
              <a:t>O projeto, atualmente, permite a entrada de qualquer tipo de imagem (com as extensões mais comuns atualmente) e de qualquer tamanho.</a:t>
            </a:r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 dirty="0"/>
              <a:t>Os resultados obtidos são consistentes com a proposta inicial. Porém, o projeto está pronto para melhorias e expansão.</a:t>
            </a:r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 dirty="0"/>
              <a:t>Projetos mais completos podem ser desenvolvidos no futuro com base no estágio atual de desenvolvimento deste.</a:t>
            </a:r>
            <a:endParaRPr sz="1800" dirty="0"/>
          </a:p>
        </p:txBody>
      </p:sp>
      <p:sp>
        <p:nvSpPr>
          <p:cNvPr id="168" name="Google Shape;168;p32"/>
          <p:cNvSpPr txBox="1">
            <a:spLocks noGrp="1"/>
          </p:cNvSpPr>
          <p:nvPr>
            <p:ph type="title" idx="2"/>
          </p:nvPr>
        </p:nvSpPr>
        <p:spPr>
          <a:xfrm>
            <a:off x="719000" y="740027"/>
            <a:ext cx="14931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9" name="Google Shape;169;p32"/>
          <p:cNvSpPr/>
          <p:nvPr/>
        </p:nvSpPr>
        <p:spPr>
          <a:xfrm>
            <a:off x="1734663" y="975077"/>
            <a:ext cx="126300" cy="320100"/>
          </a:xfrm>
          <a:prstGeom prst="parallelogram">
            <a:avLst>
              <a:gd name="adj" fmla="val 596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300339"/>
      </p:ext>
    </p:extLst>
  </p:cSld>
  <p:clrMapOvr>
    <a:masterClrMapping/>
  </p:clrMapOvr>
</p:sld>
</file>

<file path=ppt/theme/theme1.xml><?xml version="1.0" encoding="utf-8"?>
<a:theme xmlns:a="http://schemas.openxmlformats.org/drawingml/2006/main" name="Guitar Less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FA3"/>
      </a:accent1>
      <a:accent2>
        <a:srgbClr val="F1364B"/>
      </a:accent2>
      <a:accent3>
        <a:srgbClr val="A40326"/>
      </a:accent3>
      <a:accent4>
        <a:srgbClr val="7A001B"/>
      </a:accent4>
      <a:accent5>
        <a:srgbClr val="4B0011"/>
      </a:accent5>
      <a:accent6>
        <a:srgbClr val="30000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369</Words>
  <Application>Microsoft Office PowerPoint</Application>
  <PresentationFormat>Apresentação na tela (16:9)</PresentationFormat>
  <Paragraphs>53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Karla</vt:lpstr>
      <vt:lpstr>Red Hat Display</vt:lpstr>
      <vt:lpstr>Arial</vt:lpstr>
      <vt:lpstr>Guitar Lesson by Slidesgo</vt:lpstr>
      <vt:lpstr>IMG2MIDI</vt:lpstr>
      <vt:lpstr>01</vt:lpstr>
      <vt:lpstr>Resumo</vt:lpstr>
      <vt:lpstr>Resumo</vt:lpstr>
      <vt:lpstr>Motivação</vt:lpstr>
      <vt:lpstr>Motivação</vt:lpstr>
      <vt:lpstr>Retrospectiva</vt:lpstr>
      <vt:lpstr>Resultados</vt:lpstr>
      <vt:lpstr>Resultados</vt:lpstr>
      <vt:lpstr>Melhoras e projetos futuros</vt:lpstr>
      <vt:lpstr>Melhoras e projetos futuros</vt:lpstr>
      <vt:lpstr>Links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IMG2MIDI</dc:title>
  <dc:creator>Marcílio Júnior</dc:creator>
  <cp:lastModifiedBy>Marcílio Júnior</cp:lastModifiedBy>
  <cp:revision>7</cp:revision>
  <dcterms:modified xsi:type="dcterms:W3CDTF">2021-12-04T21:25:00Z</dcterms:modified>
</cp:coreProperties>
</file>