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24"/>
  </p:notesMasterIdLst>
  <p:handoutMasterIdLst>
    <p:handoutMasterId r:id="rId25"/>
  </p:handoutMasterIdLst>
  <p:sldIdLst>
    <p:sldId id="256" r:id="rId5"/>
    <p:sldId id="284" r:id="rId6"/>
    <p:sldId id="257" r:id="rId7"/>
    <p:sldId id="259" r:id="rId8"/>
    <p:sldId id="280" r:id="rId9"/>
    <p:sldId id="271" r:id="rId10"/>
    <p:sldId id="282" r:id="rId11"/>
    <p:sldId id="270" r:id="rId12"/>
    <p:sldId id="281" r:id="rId13"/>
    <p:sldId id="285" r:id="rId14"/>
    <p:sldId id="263" r:id="rId15"/>
    <p:sldId id="283" r:id="rId16"/>
    <p:sldId id="274" r:id="rId17"/>
    <p:sldId id="275" r:id="rId18"/>
    <p:sldId id="272" r:id="rId19"/>
    <p:sldId id="279"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84328" autoAdjust="0"/>
  </p:normalViewPr>
  <p:slideViewPr>
    <p:cSldViewPr snapToGrid="0">
      <p:cViewPr>
        <p:scale>
          <a:sx n="91" d="100"/>
          <a:sy n="91" d="100"/>
        </p:scale>
        <p:origin x="63" y="291"/>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11/27/2023</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16649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4033071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316550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418547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34514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7737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413374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10786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272776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942799-31AF-4FF8-9D79-C1A3E01FB207}" type="slidenum">
              <a:rPr lang="en-US" noProof="0" smtClean="0"/>
              <a:t>‹#›</a:t>
            </a:fld>
            <a:endParaRPr lang="en-US" noProof="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5B2B6287-A447-AEA1-04EB-B46D3816B490}"/>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821423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29879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448026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03532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80548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357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78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98933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22774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8755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71393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82035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42965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676" r:id="rId13"/>
    <p:sldLayoutId id="2147483681" r:id="rId14"/>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evealjs.com/theme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revealjs.com/theme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cdnjs.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dnjs.com/libraries/reveal.j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1477334" y="128332"/>
            <a:ext cx="9418320" cy="4041648"/>
          </a:xfrm>
        </p:spPr>
        <p:txBody>
          <a:bodyPr/>
          <a:lstStyle/>
          <a:p>
            <a:r>
              <a:rPr lang="en-US" dirty="0"/>
              <a:t>How to Set up a Theme for </a:t>
            </a:r>
            <a:r>
              <a:rPr lang="en-US" dirty="0" err="1"/>
              <a:t>Jupyter</a:t>
            </a:r>
            <a:r>
              <a:rPr lang="en-US" dirty="0"/>
              <a:t> Slides</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1261872" y="5117284"/>
            <a:ext cx="9418320" cy="1374956"/>
          </a:xfrm>
        </p:spPr>
        <p:txBody>
          <a:bodyPr>
            <a:normAutofit/>
          </a:bodyPr>
          <a:lstStyle/>
          <a:p>
            <a:r>
              <a:rPr lang="en-US" sz="2400" dirty="0"/>
              <a:t>Rita Rozental</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a:xfrm>
            <a:off x="1056074" y="409471"/>
            <a:ext cx="10079852" cy="5149187"/>
          </a:xfrm>
        </p:spPr>
        <p:txBody>
          <a:bodyPr/>
          <a:lstStyle/>
          <a:p>
            <a:r>
              <a:rPr lang="en-US" sz="4000" dirty="0">
                <a:solidFill>
                  <a:schemeClr val="bg1"/>
                </a:solidFill>
              </a:rPr>
              <a:t>Now we need to embed your .</a:t>
            </a:r>
            <a:r>
              <a:rPr lang="en-US" sz="4000" dirty="0" err="1">
                <a:solidFill>
                  <a:schemeClr val="bg1"/>
                </a:solidFill>
              </a:rPr>
              <a:t>css</a:t>
            </a:r>
            <a:r>
              <a:rPr lang="en-US" sz="4000" dirty="0">
                <a:solidFill>
                  <a:schemeClr val="bg1"/>
                </a:solidFill>
              </a:rPr>
              <a:t> file directly in a %%html cell at the beginning of your notebook.</a:t>
            </a:r>
            <a:br>
              <a:rPr lang="en-US" sz="4000" dirty="0">
                <a:solidFill>
                  <a:schemeClr val="bg1"/>
                </a:solidFill>
              </a:rPr>
            </a:br>
            <a:endParaRPr lang="en-US" sz="4000" dirty="0">
              <a:solidFill>
                <a:schemeClr val="bg1"/>
              </a:solidFill>
            </a:endParaRPr>
          </a:p>
        </p:txBody>
      </p:sp>
    </p:spTree>
    <p:extLst>
      <p:ext uri="{BB962C8B-B14F-4D97-AF65-F5344CB8AC3E}">
        <p14:creationId xmlns:p14="http://schemas.microsoft.com/office/powerpoint/2010/main" val="269584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916010" y="3161075"/>
            <a:ext cx="9692640" cy="964235"/>
          </a:xfrm>
        </p:spPr>
        <p:txBody>
          <a:bodyPr>
            <a:normAutofit fontScale="90000"/>
          </a:bodyPr>
          <a:lstStyle/>
          <a:p>
            <a:r>
              <a:rPr lang="en-US" dirty="0"/>
              <a:t>%%html&lt;style&gt;</a:t>
            </a:r>
            <a:br>
              <a:rPr lang="en-US" dirty="0"/>
            </a:br>
            <a:br>
              <a:rPr lang="en-US" dirty="0"/>
            </a:br>
            <a:r>
              <a:rPr lang="en-US" dirty="0">
                <a:solidFill>
                  <a:schemeClr val="bg1">
                    <a:lumMod val="65000"/>
                  </a:schemeClr>
                </a:solidFill>
              </a:rPr>
              <a:t>Copy and Paste text from </a:t>
            </a:r>
            <a:r>
              <a:rPr lang="en-US" sz="4400" dirty="0">
                <a:solidFill>
                  <a:schemeClr val="bg1">
                    <a:lumMod val="65000"/>
                  </a:schemeClr>
                </a:solidFill>
              </a:rPr>
              <a:t>your .</a:t>
            </a:r>
            <a:r>
              <a:rPr lang="en-US" sz="4400" dirty="0" err="1">
                <a:solidFill>
                  <a:schemeClr val="bg1">
                    <a:lumMod val="65000"/>
                  </a:schemeClr>
                </a:solidFill>
              </a:rPr>
              <a:t>css</a:t>
            </a:r>
            <a:r>
              <a:rPr lang="en-US" sz="4400" dirty="0">
                <a:solidFill>
                  <a:schemeClr val="bg1">
                    <a:lumMod val="65000"/>
                  </a:schemeClr>
                </a:solidFill>
              </a:rPr>
              <a:t> file here!</a:t>
            </a:r>
            <a:br>
              <a:rPr lang="en-US" sz="4400" dirty="0">
                <a:solidFill>
                  <a:schemeClr val="bg1">
                    <a:lumMod val="65000"/>
                  </a:schemeClr>
                </a:solidFill>
              </a:rPr>
            </a:br>
            <a:br>
              <a:rPr lang="en-US" sz="4400" dirty="0"/>
            </a:br>
            <a:r>
              <a:rPr lang="en-US" dirty="0"/>
              <a:t>&lt;/style&gt;A</a:t>
            </a:r>
          </a:p>
        </p:txBody>
      </p:sp>
      <p:pic>
        <p:nvPicPr>
          <p:cNvPr id="12" name="Picture 11">
            <a:extLst>
              <a:ext uri="{FF2B5EF4-FFF2-40B4-BE49-F238E27FC236}">
                <a16:creationId xmlns:a16="http://schemas.microsoft.com/office/drawing/2014/main" id="{A805E64D-6EB8-2D27-7BAC-8E263F7A6974}"/>
              </a:ext>
            </a:extLst>
          </p:cNvPr>
          <p:cNvPicPr>
            <a:picLocks noChangeAspect="1"/>
          </p:cNvPicPr>
          <p:nvPr/>
        </p:nvPicPr>
        <p:blipFill>
          <a:blip r:embed="rId3"/>
          <a:stretch>
            <a:fillRect/>
          </a:stretch>
        </p:blipFill>
        <p:spPr>
          <a:xfrm>
            <a:off x="476935" y="4893014"/>
            <a:ext cx="10477577" cy="1143008"/>
          </a:xfrm>
          <a:prstGeom prst="rect">
            <a:avLst/>
          </a:prstGeom>
        </p:spPr>
      </p:pic>
      <p:sp>
        <p:nvSpPr>
          <p:cNvPr id="4" name="TextBox 3">
            <a:extLst>
              <a:ext uri="{FF2B5EF4-FFF2-40B4-BE49-F238E27FC236}">
                <a16:creationId xmlns:a16="http://schemas.microsoft.com/office/drawing/2014/main" id="{77120DD8-2325-CB93-5391-40B4C0E6C82F}"/>
              </a:ext>
            </a:extLst>
          </p:cNvPr>
          <p:cNvSpPr txBox="1"/>
          <p:nvPr/>
        </p:nvSpPr>
        <p:spPr>
          <a:xfrm>
            <a:off x="834260" y="4594913"/>
            <a:ext cx="6103882" cy="369332"/>
          </a:xfrm>
          <a:prstGeom prst="rect">
            <a:avLst/>
          </a:prstGeom>
          <a:noFill/>
        </p:spPr>
        <p:txBody>
          <a:bodyPr wrap="square">
            <a:spAutoFit/>
          </a:bodyPr>
          <a:lstStyle/>
          <a:p>
            <a:r>
              <a:rPr lang="en-US" b="1" dirty="0">
                <a:solidFill>
                  <a:srgbClr val="FF0000"/>
                </a:solidFill>
              </a:rPr>
              <a:t>Example:</a:t>
            </a:r>
          </a:p>
        </p:txBody>
      </p:sp>
    </p:spTree>
    <p:extLst>
      <p:ext uri="{BB962C8B-B14F-4D97-AF65-F5344CB8AC3E}">
        <p14:creationId xmlns:p14="http://schemas.microsoft.com/office/powerpoint/2010/main" val="3378919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Note: you might have to pip install RISE if you have not already!</a:t>
            </a:r>
          </a:p>
        </p:txBody>
      </p:sp>
    </p:spTree>
    <p:extLst>
      <p:ext uri="{BB962C8B-B14F-4D97-AF65-F5344CB8AC3E}">
        <p14:creationId xmlns:p14="http://schemas.microsoft.com/office/powerpoint/2010/main" val="27980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Next, add RISE Configurations to Notebook Metadata</a:t>
            </a:r>
          </a:p>
        </p:txBody>
      </p:sp>
      <p:pic>
        <p:nvPicPr>
          <p:cNvPr id="10" name="Content Placeholder 9">
            <a:extLst>
              <a:ext uri="{FF2B5EF4-FFF2-40B4-BE49-F238E27FC236}">
                <a16:creationId xmlns:a16="http://schemas.microsoft.com/office/drawing/2014/main" id="{0E21039C-865A-4520-3127-5E6870DB922E}"/>
              </a:ext>
            </a:extLst>
          </p:cNvPr>
          <p:cNvPicPr>
            <a:picLocks noGrp="1" noChangeAspect="1"/>
          </p:cNvPicPr>
          <p:nvPr>
            <p:ph sz="half" idx="1"/>
          </p:nvPr>
        </p:nvPicPr>
        <p:blipFill>
          <a:blip r:embed="rId2"/>
          <a:stretch>
            <a:fillRect/>
          </a:stretch>
        </p:blipFill>
        <p:spPr>
          <a:xfrm>
            <a:off x="1261872" y="1797643"/>
            <a:ext cx="9140477" cy="4521337"/>
          </a:xfrm>
        </p:spPr>
      </p:pic>
      <p:sp>
        <p:nvSpPr>
          <p:cNvPr id="3" name="Oval 2">
            <a:extLst>
              <a:ext uri="{FF2B5EF4-FFF2-40B4-BE49-F238E27FC236}">
                <a16:creationId xmlns:a16="http://schemas.microsoft.com/office/drawing/2014/main" id="{CA6620BE-FE51-C528-92E9-8AB0364E3FA2}"/>
              </a:ext>
            </a:extLst>
          </p:cNvPr>
          <p:cNvSpPr/>
          <p:nvPr/>
        </p:nvSpPr>
        <p:spPr>
          <a:xfrm>
            <a:off x="10024844" y="1610686"/>
            <a:ext cx="595618" cy="67112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62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40A2A-9CD3-90B5-3FBD-A5DDEFFEF010}"/>
              </a:ext>
            </a:extLst>
          </p:cNvPr>
          <p:cNvPicPr>
            <a:picLocks noChangeAspect="1"/>
          </p:cNvPicPr>
          <p:nvPr/>
        </p:nvPicPr>
        <p:blipFill>
          <a:blip r:embed="rId2"/>
          <a:stretch>
            <a:fillRect/>
          </a:stretch>
        </p:blipFill>
        <p:spPr>
          <a:xfrm>
            <a:off x="337256" y="0"/>
            <a:ext cx="2457378" cy="6858000"/>
          </a:xfrm>
          <a:prstGeom prst="rect">
            <a:avLst/>
          </a:prstGeom>
        </p:spPr>
      </p:pic>
      <p:pic>
        <p:nvPicPr>
          <p:cNvPr id="14" name="Picture 13">
            <a:extLst>
              <a:ext uri="{FF2B5EF4-FFF2-40B4-BE49-F238E27FC236}">
                <a16:creationId xmlns:a16="http://schemas.microsoft.com/office/drawing/2014/main" id="{80BFA1E6-FFE6-77A5-BA05-5A9BDF6966A1}"/>
              </a:ext>
            </a:extLst>
          </p:cNvPr>
          <p:cNvPicPr>
            <a:picLocks noChangeAspect="1"/>
          </p:cNvPicPr>
          <p:nvPr/>
        </p:nvPicPr>
        <p:blipFill rotWithShape="1">
          <a:blip r:embed="rId3"/>
          <a:srcRect t="97" b="-1"/>
          <a:stretch/>
        </p:blipFill>
        <p:spPr>
          <a:xfrm>
            <a:off x="6355829" y="3429000"/>
            <a:ext cx="2085990" cy="2750069"/>
          </a:xfrm>
          <a:prstGeom prst="rect">
            <a:avLst/>
          </a:prstGeom>
        </p:spPr>
      </p:pic>
      <p:sp>
        <p:nvSpPr>
          <p:cNvPr id="15" name="Rectangle 14">
            <a:extLst>
              <a:ext uri="{FF2B5EF4-FFF2-40B4-BE49-F238E27FC236}">
                <a16:creationId xmlns:a16="http://schemas.microsoft.com/office/drawing/2014/main" id="{E692A19A-D356-98A3-0BE2-BE2381EB2B39}"/>
              </a:ext>
            </a:extLst>
          </p:cNvPr>
          <p:cNvSpPr/>
          <p:nvPr/>
        </p:nvSpPr>
        <p:spPr>
          <a:xfrm>
            <a:off x="6288483" y="4469235"/>
            <a:ext cx="2259899" cy="16274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F4FFC4F-746D-062D-77A6-0D4BD6C9D772}"/>
              </a:ext>
            </a:extLst>
          </p:cNvPr>
          <p:cNvPicPr>
            <a:picLocks noChangeAspect="1"/>
          </p:cNvPicPr>
          <p:nvPr/>
        </p:nvPicPr>
        <p:blipFill>
          <a:blip r:embed="rId4"/>
          <a:stretch>
            <a:fillRect/>
          </a:stretch>
        </p:blipFill>
        <p:spPr>
          <a:xfrm>
            <a:off x="3154400" y="148095"/>
            <a:ext cx="2066940" cy="6343696"/>
          </a:xfrm>
          <a:prstGeom prst="rect">
            <a:avLst/>
          </a:prstGeom>
        </p:spPr>
      </p:pic>
      <p:sp>
        <p:nvSpPr>
          <p:cNvPr id="18" name="Content Placeholder 5">
            <a:extLst>
              <a:ext uri="{FF2B5EF4-FFF2-40B4-BE49-F238E27FC236}">
                <a16:creationId xmlns:a16="http://schemas.microsoft.com/office/drawing/2014/main" id="{F11E3BAC-2909-C688-973F-C56D2D54666C}"/>
              </a:ext>
            </a:extLst>
          </p:cNvPr>
          <p:cNvSpPr txBox="1">
            <a:spLocks/>
          </p:cNvSpPr>
          <p:nvPr/>
        </p:nvSpPr>
        <p:spPr>
          <a:xfrm>
            <a:off x="5581106" y="2049011"/>
            <a:ext cx="4480560" cy="126673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Add the following code from line 19 to 24 to your “Notebook metadata”. Replace “serif” with your theme name if you picked a different theme.</a:t>
            </a:r>
          </a:p>
        </p:txBody>
      </p:sp>
      <p:sp>
        <p:nvSpPr>
          <p:cNvPr id="19" name="Content Placeholder 5">
            <a:extLst>
              <a:ext uri="{FF2B5EF4-FFF2-40B4-BE49-F238E27FC236}">
                <a16:creationId xmlns:a16="http://schemas.microsoft.com/office/drawing/2014/main" id="{08DBD7E8-CB1E-CC15-80CF-7BB41BC0F658}"/>
              </a:ext>
            </a:extLst>
          </p:cNvPr>
          <p:cNvSpPr txBox="1">
            <a:spLocks/>
          </p:cNvSpPr>
          <p:nvPr/>
        </p:nvSpPr>
        <p:spPr>
          <a:xfrm>
            <a:off x="5581106" y="551576"/>
            <a:ext cx="4480560" cy="126673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Scroll to bottom of “Notebook meta data”. The screenshot on the left is your current code. The screenshot below is what the updated code should look like.</a:t>
            </a:r>
          </a:p>
        </p:txBody>
      </p:sp>
      <p:cxnSp>
        <p:nvCxnSpPr>
          <p:cNvPr id="21" name="Straight Arrow Connector 20">
            <a:extLst>
              <a:ext uri="{FF2B5EF4-FFF2-40B4-BE49-F238E27FC236}">
                <a16:creationId xmlns:a16="http://schemas.microsoft.com/office/drawing/2014/main" id="{328E4077-FBEA-8782-0B80-E3133AAB1331}"/>
              </a:ext>
            </a:extLst>
          </p:cNvPr>
          <p:cNvCxnSpPr/>
          <p:nvPr/>
        </p:nvCxnSpPr>
        <p:spPr>
          <a:xfrm>
            <a:off x="2466363" y="2936147"/>
            <a:ext cx="0" cy="19777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Save and you should now have:</a:t>
            </a:r>
          </a:p>
        </p:txBody>
      </p:sp>
      <p:pic>
        <p:nvPicPr>
          <p:cNvPr id="17" name="Content Placeholder 16">
            <a:extLst>
              <a:ext uri="{FF2B5EF4-FFF2-40B4-BE49-F238E27FC236}">
                <a16:creationId xmlns:a16="http://schemas.microsoft.com/office/drawing/2014/main" id="{DD61DFEB-01F6-A41B-65EC-DB9482463677}"/>
              </a:ext>
            </a:extLst>
          </p:cNvPr>
          <p:cNvPicPr>
            <a:picLocks noGrp="1" noChangeAspect="1"/>
          </p:cNvPicPr>
          <p:nvPr>
            <p:ph sz="half" idx="2"/>
          </p:nvPr>
        </p:nvPicPr>
        <p:blipFill>
          <a:blip r:embed="rId2"/>
          <a:stretch>
            <a:fillRect/>
          </a:stretch>
        </p:blipFill>
        <p:spPr>
          <a:xfrm>
            <a:off x="6126163" y="2611203"/>
            <a:ext cx="4481512" cy="2786531"/>
          </a:xfrm>
        </p:spPr>
      </p:pic>
      <p:pic>
        <p:nvPicPr>
          <p:cNvPr id="15" name="Content Placeholder 14">
            <a:extLst>
              <a:ext uri="{FF2B5EF4-FFF2-40B4-BE49-F238E27FC236}">
                <a16:creationId xmlns:a16="http://schemas.microsoft.com/office/drawing/2014/main" id="{4E04A9F5-0BFD-0B56-8B9A-2BAE328952A2}"/>
              </a:ext>
            </a:extLst>
          </p:cNvPr>
          <p:cNvPicPr>
            <a:picLocks noGrp="1" noChangeAspect="1"/>
          </p:cNvPicPr>
          <p:nvPr>
            <p:ph sz="half" idx="1"/>
          </p:nvPr>
        </p:nvPicPr>
        <p:blipFill>
          <a:blip r:embed="rId3"/>
          <a:stretch>
            <a:fillRect/>
          </a:stretch>
        </p:blipFill>
        <p:spPr>
          <a:xfrm>
            <a:off x="1262063" y="2663973"/>
            <a:ext cx="4479925" cy="2680991"/>
          </a:xfrm>
          <a:prstGeom prst="rect">
            <a:avLst/>
          </a:prstGeom>
        </p:spPr>
      </p:pic>
    </p:spTree>
    <p:extLst>
      <p:ext uri="{BB962C8B-B14F-4D97-AF65-F5344CB8AC3E}">
        <p14:creationId xmlns:p14="http://schemas.microsoft.com/office/powerpoint/2010/main" val="215321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1258069" y="1834283"/>
            <a:ext cx="9026834" cy="1385572"/>
          </a:xfrm>
        </p:spPr>
        <p:txBody>
          <a:bodyPr>
            <a:normAutofit/>
          </a:bodyPr>
          <a:lstStyle/>
          <a:p>
            <a:pPr algn="ctr"/>
            <a:r>
              <a:rPr lang="en-US" sz="3600" dirty="0"/>
              <a:t>Now we just have to hide the first slide!</a:t>
            </a:r>
          </a:p>
        </p:txBody>
      </p:sp>
    </p:spTree>
    <p:extLst>
      <p:ext uri="{BB962C8B-B14F-4D97-AF65-F5344CB8AC3E}">
        <p14:creationId xmlns:p14="http://schemas.microsoft.com/office/powerpoint/2010/main" val="297439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Select </a:t>
            </a:r>
            <a:r>
              <a:rPr lang="en-US" sz="4400" dirty="0"/>
              <a:t>code cell and open settings </a:t>
            </a:r>
            <a:endParaRPr lang="en-US" dirty="0"/>
          </a:p>
        </p:txBody>
      </p:sp>
      <p:pic>
        <p:nvPicPr>
          <p:cNvPr id="15" name="Content Placeholder 14">
            <a:extLst>
              <a:ext uri="{FF2B5EF4-FFF2-40B4-BE49-F238E27FC236}">
                <a16:creationId xmlns:a16="http://schemas.microsoft.com/office/drawing/2014/main" id="{4E04A9F5-0BFD-0B56-8B9A-2BAE328952A2}"/>
              </a:ext>
            </a:extLst>
          </p:cNvPr>
          <p:cNvPicPr>
            <a:picLocks noGrp="1" noChangeAspect="1"/>
          </p:cNvPicPr>
          <p:nvPr>
            <p:ph sz="half" idx="1"/>
          </p:nvPr>
        </p:nvPicPr>
        <p:blipFill>
          <a:blip r:embed="rId2"/>
          <a:stretch>
            <a:fillRect/>
          </a:stretch>
        </p:blipFill>
        <p:spPr>
          <a:xfrm>
            <a:off x="1262063" y="2663973"/>
            <a:ext cx="4479925" cy="2680991"/>
          </a:xfrm>
          <a:prstGeom prst="rect">
            <a:avLst/>
          </a:prstGeom>
        </p:spPr>
      </p:pic>
      <p:pic>
        <p:nvPicPr>
          <p:cNvPr id="4" name="Picture 3">
            <a:extLst>
              <a:ext uri="{FF2B5EF4-FFF2-40B4-BE49-F238E27FC236}">
                <a16:creationId xmlns:a16="http://schemas.microsoft.com/office/drawing/2014/main" id="{25C47779-8B26-D543-9543-5DAE1EA32066}"/>
              </a:ext>
            </a:extLst>
          </p:cNvPr>
          <p:cNvPicPr>
            <a:picLocks noChangeAspect="1"/>
          </p:cNvPicPr>
          <p:nvPr/>
        </p:nvPicPr>
        <p:blipFill>
          <a:blip r:embed="rId3"/>
          <a:stretch>
            <a:fillRect/>
          </a:stretch>
        </p:blipFill>
        <p:spPr>
          <a:xfrm>
            <a:off x="476209" y="2020209"/>
            <a:ext cx="8181230" cy="4499676"/>
          </a:xfrm>
          <a:prstGeom prst="rect">
            <a:avLst/>
          </a:prstGeom>
        </p:spPr>
      </p:pic>
      <p:pic>
        <p:nvPicPr>
          <p:cNvPr id="7" name="Content Placeholder 9">
            <a:extLst>
              <a:ext uri="{FF2B5EF4-FFF2-40B4-BE49-F238E27FC236}">
                <a16:creationId xmlns:a16="http://schemas.microsoft.com/office/drawing/2014/main" id="{ECBA9FF7-81B5-9C59-E3BF-2D76BE59BB03}"/>
              </a:ext>
            </a:extLst>
          </p:cNvPr>
          <p:cNvPicPr>
            <a:picLocks noChangeAspect="1"/>
          </p:cNvPicPr>
          <p:nvPr/>
        </p:nvPicPr>
        <p:blipFill rotWithShape="1">
          <a:blip r:embed="rId4"/>
          <a:srcRect l="88436" b="72036"/>
          <a:stretch/>
        </p:blipFill>
        <p:spPr>
          <a:xfrm>
            <a:off x="9060110" y="2031803"/>
            <a:ext cx="1057013" cy="1264339"/>
          </a:xfrm>
          <a:prstGeom prst="rect">
            <a:avLst/>
          </a:prstGeom>
        </p:spPr>
      </p:pic>
      <p:sp>
        <p:nvSpPr>
          <p:cNvPr id="8" name="Oval 7">
            <a:extLst>
              <a:ext uri="{FF2B5EF4-FFF2-40B4-BE49-F238E27FC236}">
                <a16:creationId xmlns:a16="http://schemas.microsoft.com/office/drawing/2014/main" id="{C8CC302F-E928-A580-EAFE-BA52B388D8FC}"/>
              </a:ext>
            </a:extLst>
          </p:cNvPr>
          <p:cNvSpPr/>
          <p:nvPr/>
        </p:nvSpPr>
        <p:spPr>
          <a:xfrm>
            <a:off x="9676701" y="1836457"/>
            <a:ext cx="595618" cy="67112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10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A85B0-D627-BE70-06D6-C60B33E4C59D}"/>
              </a:ext>
            </a:extLst>
          </p:cNvPr>
          <p:cNvPicPr>
            <a:picLocks noChangeAspect="1"/>
          </p:cNvPicPr>
          <p:nvPr/>
        </p:nvPicPr>
        <p:blipFill>
          <a:blip r:embed="rId2"/>
          <a:stretch>
            <a:fillRect/>
          </a:stretch>
        </p:blipFill>
        <p:spPr>
          <a:xfrm>
            <a:off x="5856183" y="395747"/>
            <a:ext cx="2171716" cy="6038894"/>
          </a:xfrm>
          <a:prstGeom prst="rect">
            <a:avLst/>
          </a:prstGeom>
        </p:spPr>
      </p:pic>
      <p:sp>
        <p:nvSpPr>
          <p:cNvPr id="9" name="Content Placeholder 8">
            <a:extLst>
              <a:ext uri="{FF2B5EF4-FFF2-40B4-BE49-F238E27FC236}">
                <a16:creationId xmlns:a16="http://schemas.microsoft.com/office/drawing/2014/main" id="{D75BD84B-7E08-0873-7A4D-B76730C4F8CB}"/>
              </a:ext>
            </a:extLst>
          </p:cNvPr>
          <p:cNvSpPr>
            <a:spLocks noGrp="1"/>
          </p:cNvSpPr>
          <p:nvPr>
            <p:ph sz="half" idx="1"/>
          </p:nvPr>
        </p:nvSpPr>
        <p:spPr>
          <a:xfrm>
            <a:off x="1484059" y="2337353"/>
            <a:ext cx="3423859" cy="1969373"/>
          </a:xfrm>
          <a:ln w="38100">
            <a:solidFill>
              <a:schemeClr val="tx1"/>
            </a:solidFill>
          </a:ln>
        </p:spPr>
        <p:txBody>
          <a:bodyPr/>
          <a:lstStyle/>
          <a:p>
            <a:pPr marL="0" indent="0">
              <a:buNone/>
            </a:pPr>
            <a:r>
              <a:rPr lang="en-US" dirty="0"/>
              <a:t>Change:</a:t>
            </a:r>
          </a:p>
          <a:p>
            <a:pPr marL="0" indent="0">
              <a:buNone/>
            </a:pPr>
            <a:endParaRPr lang="en-US" dirty="0"/>
          </a:p>
          <a:p>
            <a:pPr marL="0" indent="0">
              <a:buNone/>
            </a:pPr>
            <a:r>
              <a:rPr lang="en-US" dirty="0"/>
              <a:t>To</a:t>
            </a: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00CDC1FB-8489-FA3C-F308-5D95FAC67EF3}"/>
              </a:ext>
            </a:extLst>
          </p:cNvPr>
          <p:cNvPicPr>
            <a:picLocks noChangeAspect="1"/>
          </p:cNvPicPr>
          <p:nvPr/>
        </p:nvPicPr>
        <p:blipFill>
          <a:blip r:embed="rId3"/>
          <a:stretch>
            <a:fillRect/>
          </a:stretch>
        </p:blipFill>
        <p:spPr>
          <a:xfrm>
            <a:off x="8746093" y="472549"/>
            <a:ext cx="2083612" cy="5885290"/>
          </a:xfrm>
          <a:prstGeom prst="rect">
            <a:avLst/>
          </a:prstGeom>
        </p:spPr>
      </p:pic>
      <p:sp>
        <p:nvSpPr>
          <p:cNvPr id="12" name="Rectangle 11">
            <a:extLst>
              <a:ext uri="{FF2B5EF4-FFF2-40B4-BE49-F238E27FC236}">
                <a16:creationId xmlns:a16="http://schemas.microsoft.com/office/drawing/2014/main" id="{83D1016B-92A0-ED3C-CC7A-0F0C07E92E25}"/>
              </a:ext>
            </a:extLst>
          </p:cNvPr>
          <p:cNvSpPr/>
          <p:nvPr/>
        </p:nvSpPr>
        <p:spPr>
          <a:xfrm>
            <a:off x="8746094" y="2615268"/>
            <a:ext cx="2083612" cy="706772"/>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034176-9F7F-04BF-CC66-00C33324C5DE}"/>
              </a:ext>
            </a:extLst>
          </p:cNvPr>
          <p:cNvSpPr/>
          <p:nvPr/>
        </p:nvSpPr>
        <p:spPr>
          <a:xfrm>
            <a:off x="9067805" y="5372669"/>
            <a:ext cx="562966" cy="214398"/>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289921E-2939-F09B-D1D5-C25D08D22D47}"/>
              </a:ext>
            </a:extLst>
          </p:cNvPr>
          <p:cNvPicPr>
            <a:picLocks noChangeAspect="1"/>
          </p:cNvPicPr>
          <p:nvPr/>
        </p:nvPicPr>
        <p:blipFill rotWithShape="1">
          <a:blip r:embed="rId3"/>
          <a:srcRect l="15275" t="80671" r="7314" b="13608"/>
          <a:stretch/>
        </p:blipFill>
        <p:spPr>
          <a:xfrm>
            <a:off x="1844712" y="3612175"/>
            <a:ext cx="2444351" cy="510179"/>
          </a:xfrm>
          <a:prstGeom prst="rect">
            <a:avLst/>
          </a:prstGeom>
        </p:spPr>
      </p:pic>
      <p:pic>
        <p:nvPicPr>
          <p:cNvPr id="18" name="Picture 17">
            <a:extLst>
              <a:ext uri="{FF2B5EF4-FFF2-40B4-BE49-F238E27FC236}">
                <a16:creationId xmlns:a16="http://schemas.microsoft.com/office/drawing/2014/main" id="{52089ABF-8189-4D79-0E9D-75ADA01422CC}"/>
              </a:ext>
            </a:extLst>
          </p:cNvPr>
          <p:cNvPicPr>
            <a:picLocks noChangeAspect="1"/>
          </p:cNvPicPr>
          <p:nvPr/>
        </p:nvPicPr>
        <p:blipFill rotWithShape="1">
          <a:blip r:embed="rId2"/>
          <a:srcRect l="15130" t="82075" r="6107" b="15288"/>
          <a:stretch/>
        </p:blipFill>
        <p:spPr>
          <a:xfrm>
            <a:off x="1747108" y="2787635"/>
            <a:ext cx="2592267" cy="241303"/>
          </a:xfrm>
          <a:prstGeom prst="rect">
            <a:avLst/>
          </a:prstGeom>
        </p:spPr>
      </p:pic>
      <p:sp>
        <p:nvSpPr>
          <p:cNvPr id="21" name="Title 1">
            <a:extLst>
              <a:ext uri="{FF2B5EF4-FFF2-40B4-BE49-F238E27FC236}">
                <a16:creationId xmlns:a16="http://schemas.microsoft.com/office/drawing/2014/main" id="{62FD2217-33E2-9EDD-FB8A-BE755CE707B7}"/>
              </a:ext>
            </a:extLst>
          </p:cNvPr>
          <p:cNvSpPr>
            <a:spLocks noGrp="1"/>
          </p:cNvSpPr>
          <p:nvPr>
            <p:ph type="title"/>
          </p:nvPr>
        </p:nvSpPr>
        <p:spPr>
          <a:xfrm>
            <a:off x="1116915" y="574151"/>
            <a:ext cx="4380171" cy="1325562"/>
          </a:xfrm>
        </p:spPr>
        <p:txBody>
          <a:bodyPr/>
          <a:lstStyle/>
          <a:p>
            <a:pPr marL="0" indent="0">
              <a:buNone/>
            </a:pPr>
            <a:r>
              <a:rPr lang="en-US" dirty="0"/>
              <a:t>Change </a:t>
            </a:r>
            <a:r>
              <a:rPr lang="en-US" u="sng" dirty="0"/>
              <a:t>cell</a:t>
            </a:r>
            <a:r>
              <a:rPr lang="en-US" dirty="0"/>
              <a:t> metadata</a:t>
            </a:r>
          </a:p>
        </p:txBody>
      </p:sp>
    </p:spTree>
    <p:extLst>
      <p:ext uri="{BB962C8B-B14F-4D97-AF65-F5344CB8AC3E}">
        <p14:creationId xmlns:p14="http://schemas.microsoft.com/office/powerpoint/2010/main" val="340144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Save and you’re done!</a:t>
            </a:r>
          </a:p>
        </p:txBody>
      </p:sp>
      <p:pic>
        <p:nvPicPr>
          <p:cNvPr id="8" name="Content Placeholder 7">
            <a:extLst>
              <a:ext uri="{FF2B5EF4-FFF2-40B4-BE49-F238E27FC236}">
                <a16:creationId xmlns:a16="http://schemas.microsoft.com/office/drawing/2014/main" id="{3352BEC3-741E-EC4E-801B-0EA895B4EC36}"/>
              </a:ext>
            </a:extLst>
          </p:cNvPr>
          <p:cNvPicPr>
            <a:picLocks noGrp="1" noChangeAspect="1"/>
          </p:cNvPicPr>
          <p:nvPr>
            <p:ph sz="half" idx="1"/>
          </p:nvPr>
        </p:nvPicPr>
        <p:blipFill>
          <a:blip r:embed="rId2"/>
          <a:stretch>
            <a:fillRect/>
          </a:stretch>
        </p:blipFill>
        <p:spPr>
          <a:xfrm>
            <a:off x="1261872" y="2045216"/>
            <a:ext cx="5722397" cy="3539173"/>
          </a:xfrm>
        </p:spPr>
      </p:pic>
    </p:spTree>
    <p:extLst>
      <p:ext uri="{BB962C8B-B14F-4D97-AF65-F5344CB8AC3E}">
        <p14:creationId xmlns:p14="http://schemas.microsoft.com/office/powerpoint/2010/main" val="187645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There are many existing themes available at </a:t>
            </a:r>
            <a:r>
              <a:rPr lang="en-US" sz="3600" dirty="0">
                <a:hlinkClick r:id="rId3"/>
              </a:rPr>
              <a:t>https://revealjs.com/themes/</a:t>
            </a:r>
            <a:r>
              <a:rPr lang="en-US" sz="3600" dirty="0">
                <a:solidFill>
                  <a:schemeClr val="bg1"/>
                </a:solidFill>
              </a:rPr>
              <a:t>.</a:t>
            </a:r>
            <a:br>
              <a:rPr lang="en-US" sz="3600" dirty="0">
                <a:solidFill>
                  <a:schemeClr val="bg1"/>
                </a:solidFill>
              </a:rPr>
            </a:br>
            <a:br>
              <a:rPr lang="en-US" sz="3600" dirty="0">
                <a:solidFill>
                  <a:schemeClr val="bg1"/>
                </a:solidFill>
              </a:rPr>
            </a:br>
            <a:br>
              <a:rPr lang="en-US" sz="3600" dirty="0"/>
            </a:br>
            <a:r>
              <a:rPr lang="en-US" sz="3600" dirty="0">
                <a:solidFill>
                  <a:schemeClr val="bg1"/>
                </a:solidFill>
              </a:rPr>
              <a:t>But do not use the GitHub link at the bottom of this website to download them – it has .</a:t>
            </a:r>
            <a:r>
              <a:rPr lang="en-US" sz="3600" dirty="0" err="1">
                <a:solidFill>
                  <a:schemeClr val="bg1"/>
                </a:solidFill>
              </a:rPr>
              <a:t>scss</a:t>
            </a:r>
            <a:r>
              <a:rPr lang="en-US" sz="3600" dirty="0">
                <a:solidFill>
                  <a:schemeClr val="bg1"/>
                </a:solidFill>
              </a:rPr>
              <a:t> file format which will not work!</a:t>
            </a:r>
            <a:br>
              <a:rPr lang="en-US" sz="3600" dirty="0">
                <a:solidFill>
                  <a:schemeClr val="bg1"/>
                </a:solidFill>
              </a:rPr>
            </a:br>
            <a:endParaRPr lang="en-US" sz="4000" dirty="0">
              <a:solidFill>
                <a:schemeClr val="bg1"/>
              </a:solidFill>
            </a:endParaRPr>
          </a:p>
        </p:txBody>
      </p:sp>
    </p:spTree>
    <p:extLst>
      <p:ext uri="{BB962C8B-B14F-4D97-AF65-F5344CB8AC3E}">
        <p14:creationId xmlns:p14="http://schemas.microsoft.com/office/powerpoint/2010/main" val="40381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https://revealjs.com/themes/</a:t>
            </a:r>
          </a:p>
        </p:txBody>
      </p:sp>
      <p:pic>
        <p:nvPicPr>
          <p:cNvPr id="11" name="Picture 10">
            <a:extLst>
              <a:ext uri="{FF2B5EF4-FFF2-40B4-BE49-F238E27FC236}">
                <a16:creationId xmlns:a16="http://schemas.microsoft.com/office/drawing/2014/main" id="{6D686E1E-75CB-1C3E-37DA-344B0C0A9021}"/>
              </a:ext>
            </a:extLst>
          </p:cNvPr>
          <p:cNvPicPr>
            <a:picLocks noChangeAspect="1"/>
          </p:cNvPicPr>
          <p:nvPr/>
        </p:nvPicPr>
        <p:blipFill>
          <a:blip r:embed="rId3"/>
          <a:stretch>
            <a:fillRect/>
          </a:stretch>
        </p:blipFill>
        <p:spPr>
          <a:xfrm>
            <a:off x="1019503" y="1828800"/>
            <a:ext cx="2345132" cy="4297025"/>
          </a:xfrm>
          <a:prstGeom prst="rect">
            <a:avLst/>
          </a:prstGeom>
        </p:spPr>
      </p:pic>
      <p:pic>
        <p:nvPicPr>
          <p:cNvPr id="13" name="Picture 12">
            <a:extLst>
              <a:ext uri="{FF2B5EF4-FFF2-40B4-BE49-F238E27FC236}">
                <a16:creationId xmlns:a16="http://schemas.microsoft.com/office/drawing/2014/main" id="{10A8CB69-6615-A0D3-3E54-314C12336385}"/>
              </a:ext>
            </a:extLst>
          </p:cNvPr>
          <p:cNvPicPr>
            <a:picLocks noChangeAspect="1"/>
          </p:cNvPicPr>
          <p:nvPr/>
        </p:nvPicPr>
        <p:blipFill>
          <a:blip r:embed="rId4"/>
          <a:stretch>
            <a:fillRect/>
          </a:stretch>
        </p:blipFill>
        <p:spPr>
          <a:xfrm>
            <a:off x="3415862" y="2272843"/>
            <a:ext cx="2345132" cy="3986725"/>
          </a:xfrm>
          <a:prstGeom prst="rect">
            <a:avLst/>
          </a:prstGeom>
        </p:spPr>
      </p:pic>
      <p:pic>
        <p:nvPicPr>
          <p:cNvPr id="15" name="Picture 14">
            <a:extLst>
              <a:ext uri="{FF2B5EF4-FFF2-40B4-BE49-F238E27FC236}">
                <a16:creationId xmlns:a16="http://schemas.microsoft.com/office/drawing/2014/main" id="{63BFD489-503A-2CFF-92C5-334630D9D4C0}"/>
              </a:ext>
            </a:extLst>
          </p:cNvPr>
          <p:cNvPicPr>
            <a:picLocks noChangeAspect="1"/>
          </p:cNvPicPr>
          <p:nvPr/>
        </p:nvPicPr>
        <p:blipFill>
          <a:blip r:embed="rId5"/>
          <a:stretch>
            <a:fillRect/>
          </a:stretch>
        </p:blipFill>
        <p:spPr>
          <a:xfrm>
            <a:off x="5760994" y="2246668"/>
            <a:ext cx="2291575" cy="3879157"/>
          </a:xfrm>
          <a:prstGeom prst="rect">
            <a:avLst/>
          </a:prstGeom>
        </p:spPr>
      </p:pic>
      <p:pic>
        <p:nvPicPr>
          <p:cNvPr id="17" name="Picture 16">
            <a:extLst>
              <a:ext uri="{FF2B5EF4-FFF2-40B4-BE49-F238E27FC236}">
                <a16:creationId xmlns:a16="http://schemas.microsoft.com/office/drawing/2014/main" id="{97EF41A6-94EE-5EE0-66B9-00F9518FB6EC}"/>
              </a:ext>
            </a:extLst>
          </p:cNvPr>
          <p:cNvPicPr>
            <a:picLocks noChangeAspect="1"/>
          </p:cNvPicPr>
          <p:nvPr/>
        </p:nvPicPr>
        <p:blipFill>
          <a:blip r:embed="rId6"/>
          <a:stretch>
            <a:fillRect/>
          </a:stretch>
        </p:blipFill>
        <p:spPr>
          <a:xfrm>
            <a:off x="8106127" y="2205648"/>
            <a:ext cx="2291574" cy="3920177"/>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Use </a:t>
            </a:r>
            <a:r>
              <a:rPr lang="en-US" sz="3600" dirty="0">
                <a:hlinkClick r:id="rId3"/>
              </a:rPr>
              <a:t>https://revealjs.com/themes/</a:t>
            </a:r>
            <a:r>
              <a:rPr lang="en-US" sz="3600" dirty="0"/>
              <a:t> </a:t>
            </a:r>
            <a:r>
              <a:rPr lang="en-US" sz="3600" dirty="0">
                <a:solidFill>
                  <a:schemeClr val="bg1"/>
                </a:solidFill>
              </a:rPr>
              <a:t>only to see what the themes look like.</a:t>
            </a:r>
            <a:br>
              <a:rPr lang="en-US" sz="3600" dirty="0">
                <a:solidFill>
                  <a:schemeClr val="bg1"/>
                </a:solidFill>
              </a:rPr>
            </a:br>
            <a:br>
              <a:rPr lang="en-US" sz="3600" dirty="0">
                <a:solidFill>
                  <a:schemeClr val="bg1"/>
                </a:solidFill>
              </a:rPr>
            </a:br>
            <a:br>
              <a:rPr lang="en-US" sz="3600" dirty="0">
                <a:solidFill>
                  <a:schemeClr val="bg1"/>
                </a:solidFill>
              </a:rPr>
            </a:br>
            <a:r>
              <a:rPr lang="en-US" sz="3600" dirty="0">
                <a:solidFill>
                  <a:schemeClr val="bg1"/>
                </a:solidFill>
              </a:rPr>
              <a:t>Once you have selected your theme, got to </a:t>
            </a:r>
            <a:r>
              <a:rPr lang="en-US" sz="4000" dirty="0">
                <a:hlinkClick r:id="rId4"/>
              </a:rPr>
              <a:t>https://cdnjs.com</a:t>
            </a:r>
            <a:r>
              <a:rPr lang="en-US" sz="4000" dirty="0">
                <a:solidFill>
                  <a:schemeClr val="bg1"/>
                </a:solidFill>
              </a:rPr>
              <a:t>.</a:t>
            </a:r>
          </a:p>
        </p:txBody>
      </p:sp>
    </p:spTree>
    <p:extLst>
      <p:ext uri="{BB962C8B-B14F-4D97-AF65-F5344CB8AC3E}">
        <p14:creationId xmlns:p14="http://schemas.microsoft.com/office/powerpoint/2010/main" val="38690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 On </a:t>
            </a:r>
            <a:r>
              <a:rPr lang="en-US" sz="4000" dirty="0" err="1">
                <a:solidFill>
                  <a:schemeClr val="bg1"/>
                </a:solidFill>
              </a:rPr>
              <a:t>cdnjs</a:t>
            </a:r>
            <a:r>
              <a:rPr lang="en-US" sz="4000" dirty="0">
                <a:solidFill>
                  <a:schemeClr val="bg1"/>
                </a:solidFill>
              </a:rPr>
              <a:t>, search for reveal.js and look for the theme files in the list (they usually end in .</a:t>
            </a:r>
            <a:r>
              <a:rPr lang="en-US" sz="4000" dirty="0" err="1">
                <a:solidFill>
                  <a:schemeClr val="bg1"/>
                </a:solidFill>
              </a:rPr>
              <a:t>css</a:t>
            </a:r>
            <a:r>
              <a:rPr lang="en-US" sz="4000" dirty="0">
                <a:solidFill>
                  <a:schemeClr val="bg1"/>
                </a:solidFill>
              </a:rPr>
              <a:t>).</a:t>
            </a:r>
            <a:br>
              <a:rPr lang="en-US" sz="4000" dirty="0">
                <a:solidFill>
                  <a:schemeClr val="bg1"/>
                </a:solidFill>
              </a:rPr>
            </a:br>
            <a:br>
              <a:rPr lang="en-US" sz="4000" dirty="0">
                <a:solidFill>
                  <a:schemeClr val="bg1"/>
                </a:solidFill>
              </a:rPr>
            </a:br>
            <a:r>
              <a:rPr lang="en-US" sz="4000" dirty="0">
                <a:solidFill>
                  <a:schemeClr val="bg1"/>
                </a:solidFill>
              </a:rPr>
              <a:t>or use the link below:</a:t>
            </a:r>
            <a:br>
              <a:rPr lang="en-US" sz="4000" dirty="0">
                <a:solidFill>
                  <a:schemeClr val="bg1"/>
                </a:solidFill>
              </a:rPr>
            </a:br>
            <a:br>
              <a:rPr lang="en-US" sz="4000" dirty="0">
                <a:solidFill>
                  <a:schemeClr val="bg1"/>
                </a:solidFill>
              </a:rPr>
            </a:br>
            <a:r>
              <a:rPr lang="en-US" sz="3600" dirty="0">
                <a:hlinkClick r:id="rId3"/>
              </a:rPr>
              <a:t>https://cdnjs.com/libraries/reveal.js</a:t>
            </a:r>
            <a:br>
              <a:rPr lang="en-US" sz="3600" dirty="0"/>
            </a:br>
            <a:endParaRPr lang="en-US" sz="4000" dirty="0">
              <a:solidFill>
                <a:schemeClr val="bg1"/>
              </a:solidFill>
            </a:endParaRPr>
          </a:p>
        </p:txBody>
      </p:sp>
    </p:spTree>
    <p:extLst>
      <p:ext uri="{BB962C8B-B14F-4D97-AF65-F5344CB8AC3E}">
        <p14:creationId xmlns:p14="http://schemas.microsoft.com/office/powerpoint/2010/main" val="93176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https://cdnjs.com/libraries/reveal.js</a:t>
            </a:r>
          </a:p>
        </p:txBody>
      </p:sp>
      <p:pic>
        <p:nvPicPr>
          <p:cNvPr id="11" name="Picture 10">
            <a:extLst>
              <a:ext uri="{FF2B5EF4-FFF2-40B4-BE49-F238E27FC236}">
                <a16:creationId xmlns:a16="http://schemas.microsoft.com/office/drawing/2014/main" id="{3C794AD4-CA6E-5D0E-8146-01A4EEFA9702}"/>
              </a:ext>
            </a:extLst>
          </p:cNvPr>
          <p:cNvPicPr>
            <a:picLocks noChangeAspect="1"/>
          </p:cNvPicPr>
          <p:nvPr/>
        </p:nvPicPr>
        <p:blipFill>
          <a:blip r:embed="rId3"/>
          <a:stretch>
            <a:fillRect/>
          </a:stretch>
        </p:blipFill>
        <p:spPr>
          <a:xfrm>
            <a:off x="2346562" y="1899147"/>
            <a:ext cx="7228363" cy="4304981"/>
          </a:xfrm>
          <a:prstGeom prst="rect">
            <a:avLst/>
          </a:prstGeom>
        </p:spPr>
      </p:pic>
    </p:spTree>
    <p:extLst>
      <p:ext uri="{BB962C8B-B14F-4D97-AF65-F5344CB8AC3E}">
        <p14:creationId xmlns:p14="http://schemas.microsoft.com/office/powerpoint/2010/main" val="2982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 Pick a theme from the list on the previous slide. Copy the link for your theme and past it into a new window.</a:t>
            </a:r>
          </a:p>
        </p:txBody>
      </p:sp>
    </p:spTree>
    <p:extLst>
      <p:ext uri="{BB962C8B-B14F-4D97-AF65-F5344CB8AC3E}">
        <p14:creationId xmlns:p14="http://schemas.microsoft.com/office/powerpoint/2010/main" val="397669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1249680" y="1154775"/>
            <a:ext cx="9692640" cy="407372"/>
          </a:xfrm>
        </p:spPr>
        <p:txBody>
          <a:bodyPr>
            <a:normAutofit fontScale="90000"/>
          </a:bodyPr>
          <a:lstStyle/>
          <a:p>
            <a:r>
              <a:rPr lang="en-US" sz="2400" dirty="0"/>
              <a:t>https://cdnjs.cloudflare.com/ajax/libs/reveal.js/5.0.2/theme/serif.min.css</a:t>
            </a:r>
          </a:p>
        </p:txBody>
      </p:sp>
      <p:pic>
        <p:nvPicPr>
          <p:cNvPr id="4" name="Picture 3">
            <a:extLst>
              <a:ext uri="{FF2B5EF4-FFF2-40B4-BE49-F238E27FC236}">
                <a16:creationId xmlns:a16="http://schemas.microsoft.com/office/drawing/2014/main" id="{E6EBCFD8-226F-6EAE-A587-B963CDE11643}"/>
              </a:ext>
            </a:extLst>
          </p:cNvPr>
          <p:cNvPicPr>
            <a:picLocks noChangeAspect="1"/>
          </p:cNvPicPr>
          <p:nvPr/>
        </p:nvPicPr>
        <p:blipFill>
          <a:blip r:embed="rId3"/>
          <a:stretch>
            <a:fillRect/>
          </a:stretch>
        </p:blipFill>
        <p:spPr>
          <a:xfrm>
            <a:off x="800755" y="1191773"/>
            <a:ext cx="342903" cy="333377"/>
          </a:xfrm>
          <a:prstGeom prst="rect">
            <a:avLst/>
          </a:prstGeom>
        </p:spPr>
      </p:pic>
      <p:pic>
        <p:nvPicPr>
          <p:cNvPr id="6" name="Picture 5">
            <a:extLst>
              <a:ext uri="{FF2B5EF4-FFF2-40B4-BE49-F238E27FC236}">
                <a16:creationId xmlns:a16="http://schemas.microsoft.com/office/drawing/2014/main" id="{F1E418F0-22FB-9F69-648D-CECD0865AE77}"/>
              </a:ext>
            </a:extLst>
          </p:cNvPr>
          <p:cNvPicPr>
            <a:picLocks noChangeAspect="1"/>
          </p:cNvPicPr>
          <p:nvPr/>
        </p:nvPicPr>
        <p:blipFill>
          <a:blip r:embed="rId4"/>
          <a:stretch>
            <a:fillRect/>
          </a:stretch>
        </p:blipFill>
        <p:spPr>
          <a:xfrm>
            <a:off x="625366" y="2023241"/>
            <a:ext cx="9667704" cy="3819260"/>
          </a:xfrm>
          <a:prstGeom prst="rect">
            <a:avLst/>
          </a:prstGeom>
        </p:spPr>
      </p:pic>
    </p:spTree>
    <p:extLst>
      <p:ext uri="{BB962C8B-B14F-4D97-AF65-F5344CB8AC3E}">
        <p14:creationId xmlns:p14="http://schemas.microsoft.com/office/powerpoint/2010/main" val="22045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Copy and paste all the text from your .</a:t>
            </a:r>
            <a:r>
              <a:rPr lang="en-US" sz="4000" dirty="0" err="1">
                <a:solidFill>
                  <a:schemeClr val="bg1"/>
                </a:solidFill>
              </a:rPr>
              <a:t>css</a:t>
            </a:r>
            <a:r>
              <a:rPr lang="en-US" sz="4000" dirty="0">
                <a:solidFill>
                  <a:schemeClr val="bg1"/>
                </a:solidFill>
              </a:rPr>
              <a:t> file into a new code cell at the very top of your </a:t>
            </a:r>
            <a:r>
              <a:rPr lang="en-US" sz="4000" dirty="0" err="1">
                <a:solidFill>
                  <a:schemeClr val="bg1"/>
                </a:solidFill>
              </a:rPr>
              <a:t>Jupyter</a:t>
            </a:r>
            <a:r>
              <a:rPr lang="en-US" sz="4000" dirty="0">
                <a:solidFill>
                  <a:schemeClr val="bg1"/>
                </a:solidFill>
              </a:rPr>
              <a:t> Notebook.</a:t>
            </a:r>
          </a:p>
        </p:txBody>
      </p:sp>
    </p:spTree>
    <p:extLst>
      <p:ext uri="{BB962C8B-B14F-4D97-AF65-F5344CB8AC3E}">
        <p14:creationId xmlns:p14="http://schemas.microsoft.com/office/powerpoint/2010/main" val="31841326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9B3EA6-E2E1-4B68-B700-9432F9FC79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194</TotalTime>
  <Words>1347</Words>
  <Application>Microsoft Office PowerPoint</Application>
  <PresentationFormat>Widescreen</PresentationFormat>
  <Paragraphs>89</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Century Schoolbook</vt:lpstr>
      <vt:lpstr>Tahoma</vt:lpstr>
      <vt:lpstr>Wingdings 2</vt:lpstr>
      <vt:lpstr>View</vt:lpstr>
      <vt:lpstr>How to Set up a Theme for Jupyter Slides</vt:lpstr>
      <vt:lpstr>There are many existing themes available at https://revealjs.com/themes/.   But do not use the GitHub link at the bottom of this website to download them – it has .scss file format which will not work! </vt:lpstr>
      <vt:lpstr>https://revealjs.com/themes/</vt:lpstr>
      <vt:lpstr>Use https://revealjs.com/themes/ only to see what the themes look like.   Once you have selected your theme, got to https://cdnjs.com.</vt:lpstr>
      <vt:lpstr> On cdnjs, search for reveal.js and look for the theme files in the list (they usually end in .css).  or use the link below:  https://cdnjs.com/libraries/reveal.js </vt:lpstr>
      <vt:lpstr>https://cdnjs.com/libraries/reveal.js</vt:lpstr>
      <vt:lpstr> Pick a theme from the list on the previous slide. Copy the link for your theme and past it into a new window.</vt:lpstr>
      <vt:lpstr>https://cdnjs.cloudflare.com/ajax/libs/reveal.js/5.0.2/theme/serif.min.css</vt:lpstr>
      <vt:lpstr>Copy and paste all the text from your .css file into a new code cell at the very top of your Jupyter Notebook.</vt:lpstr>
      <vt:lpstr>Now we need to embed your .css file directly in a %%html cell at the beginning of your notebook. </vt:lpstr>
      <vt:lpstr>%%html&lt;style&gt;  Copy and Paste text from your .css file here!  &lt;/style&gt;A</vt:lpstr>
      <vt:lpstr>Note: you might have to pip install RISE if you have not already!</vt:lpstr>
      <vt:lpstr>Next, add RISE Configurations to Notebook Metadata</vt:lpstr>
      <vt:lpstr>PowerPoint Presentation</vt:lpstr>
      <vt:lpstr>Save and you should now have:</vt:lpstr>
      <vt:lpstr>Now we just have to hide the first slide!</vt:lpstr>
      <vt:lpstr>Select code cell and open settings </vt:lpstr>
      <vt:lpstr>Change cell metadata</vt:lpstr>
      <vt:lpstr>Save and you’re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Set up a Theme for Slides</dc:title>
  <dc:creator>Rita Rozental</dc:creator>
  <cp:lastModifiedBy>Rita Rozental</cp:lastModifiedBy>
  <cp:revision>28</cp:revision>
  <dcterms:created xsi:type="dcterms:W3CDTF">2023-11-27T19:44:42Z</dcterms:created>
  <dcterms:modified xsi:type="dcterms:W3CDTF">2023-11-27T23:32:56Z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