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4"/>
  </p:notesMasterIdLst>
  <p:sldIdLst>
    <p:sldId id="256" r:id="rId2"/>
    <p:sldId id="258" r:id="rId3"/>
    <p:sldId id="269" r:id="rId4"/>
    <p:sldId id="257" r:id="rId5"/>
    <p:sldId id="264" r:id="rId6"/>
    <p:sldId id="259" r:id="rId7"/>
    <p:sldId id="265" r:id="rId8"/>
    <p:sldId id="266" r:id="rId9"/>
    <p:sldId id="267" r:id="rId10"/>
    <p:sldId id="268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7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6D9A6-21E0-AF42-959F-E8B0786C2F29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790DA-6EAF-A141-A57C-354E179417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6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790DA-6EAF-A141-A57C-354E1794179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61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01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69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26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78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02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9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69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9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4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8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0C20-4CDB-B34B-8F5B-59424A8D321A}" type="datetimeFigureOut">
              <a:rPr lang="pl-PL" smtClean="0"/>
              <a:t>14.01.2025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8739-DC01-3B41-AC38-805C9681A9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2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BD013-5942-5378-9F5B-B4DBF9189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Car </a:t>
            </a:r>
            <a:r>
              <a:rPr lang="pl-PL" dirty="0" err="1"/>
              <a:t>Price</a:t>
            </a:r>
            <a:r>
              <a:rPr lang="pl-PL" dirty="0"/>
              <a:t> </a:t>
            </a:r>
            <a:r>
              <a:rPr lang="pl-PL" dirty="0" err="1"/>
              <a:t>Evaluator</a:t>
            </a:r>
            <a:br>
              <a:rPr lang="pl-PL" dirty="0"/>
            </a:br>
            <a:r>
              <a:rPr lang="pl-PL" dirty="0"/>
              <a:t>P</a:t>
            </a:r>
            <a:r>
              <a:rPr lang="pl-PL" sz="6000" dirty="0"/>
              <a:t>roject </a:t>
            </a:r>
            <a:r>
              <a:rPr lang="pl-PL" sz="6000" dirty="0" err="1"/>
              <a:t>Overview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6842B7-D250-6A69-AE1F-9CB58294C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063"/>
            <a:ext cx="9144000" cy="1655762"/>
          </a:xfrm>
        </p:spPr>
        <p:txBody>
          <a:bodyPr/>
          <a:lstStyle/>
          <a:p>
            <a:pPr algn="l"/>
            <a:r>
              <a:rPr lang="pl-PL" dirty="0">
                <a:latin typeface="Aptos Display"/>
              </a:rPr>
              <a:t>Yaryna Rachkevych, Bartosz Kruszewski, Marcin </a:t>
            </a:r>
            <a:r>
              <a:rPr lang="pl-PL" dirty="0" err="1">
                <a:latin typeface="Aptos Display"/>
              </a:rPr>
              <a:t>Banak</a:t>
            </a:r>
            <a:r>
              <a:rPr lang="pl-PL" dirty="0">
                <a:latin typeface="Aptos Display"/>
              </a:rPr>
              <a:t>, Maciej </a:t>
            </a:r>
            <a:r>
              <a:rPr lang="pl-PL" dirty="0" err="1">
                <a:latin typeface="Aptos Display"/>
              </a:rPr>
              <a:t>Szałasz</a:t>
            </a:r>
            <a:endParaRPr lang="pl-PL" dirty="0">
              <a:latin typeface="Aptos Display"/>
            </a:endParaRPr>
          </a:p>
          <a:p>
            <a:pPr algn="l"/>
            <a:r>
              <a:rPr lang="pl-PL" dirty="0" err="1">
                <a:latin typeface="Aptos Display"/>
              </a:rPr>
              <a:t>Supervisor</a:t>
            </a:r>
            <a:r>
              <a:rPr lang="pl-PL" dirty="0">
                <a:latin typeface="Aptos Display"/>
              </a:rPr>
              <a:t>: Marek Adamczyk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76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EB106814-492B-6503-B03A-B2695A06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18E282-92D9-DE6F-699D-595CC22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err="1"/>
              <a:t>Since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involves</a:t>
            </a:r>
            <a:r>
              <a:rPr lang="pl-PL" sz="2800" dirty="0"/>
              <a:t> </a:t>
            </a:r>
            <a:r>
              <a:rPr lang="pl-PL" sz="2800" dirty="0" err="1"/>
              <a:t>predicting</a:t>
            </a:r>
            <a:r>
              <a:rPr lang="pl-PL" sz="2800" dirty="0"/>
              <a:t> a </a:t>
            </a:r>
            <a:r>
              <a:rPr lang="pl-PL" sz="2800" dirty="0" err="1"/>
              <a:t>continous</a:t>
            </a:r>
            <a:r>
              <a:rPr lang="pl-PL" sz="2800" dirty="0"/>
              <a:t> </a:t>
            </a:r>
            <a:r>
              <a:rPr lang="pl-PL" sz="2800" dirty="0" err="1"/>
              <a:t>value</a:t>
            </a:r>
            <a:r>
              <a:rPr lang="pl-PL" sz="2800" dirty="0"/>
              <a:t> (</a:t>
            </a:r>
            <a:r>
              <a:rPr lang="pl-PL" sz="2800" dirty="0" err="1"/>
              <a:t>future</a:t>
            </a:r>
            <a:r>
              <a:rPr lang="pl-PL" sz="2800" dirty="0"/>
              <a:t> </a:t>
            </a:r>
            <a:r>
              <a:rPr lang="pl-PL" sz="2800" dirty="0" err="1"/>
              <a:t>price</a:t>
            </a:r>
            <a:r>
              <a:rPr lang="pl-PL" sz="2800" dirty="0"/>
              <a:t>), the </a:t>
            </a:r>
            <a:r>
              <a:rPr lang="pl-PL" sz="2800" dirty="0" err="1"/>
              <a:t>task</a:t>
            </a:r>
            <a:r>
              <a:rPr lang="pl-PL" sz="2800" dirty="0"/>
              <a:t> </a:t>
            </a:r>
            <a:r>
              <a:rPr lang="pl-PL" sz="2800" dirty="0" err="1"/>
              <a:t>will</a:t>
            </a:r>
            <a:r>
              <a:rPr lang="pl-PL" sz="2800" dirty="0"/>
              <a:t> be </a:t>
            </a:r>
            <a:r>
              <a:rPr lang="pl-PL" sz="2800" dirty="0" err="1"/>
              <a:t>treated</a:t>
            </a:r>
            <a:r>
              <a:rPr lang="pl-PL" sz="2800" dirty="0"/>
              <a:t> as a </a:t>
            </a:r>
            <a:r>
              <a:rPr lang="pl-PL" sz="2800" dirty="0" err="1"/>
              <a:t>regression</a:t>
            </a:r>
            <a:r>
              <a:rPr lang="pl-PL" sz="2800" dirty="0"/>
              <a:t> problem.</a:t>
            </a:r>
          </a:p>
          <a:p>
            <a:pPr marL="0" indent="0">
              <a:buNone/>
            </a:pPr>
            <a:r>
              <a:rPr lang="pl-PL" sz="2800" dirty="0"/>
              <a:t>We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add</a:t>
            </a:r>
            <a:r>
              <a:rPr lang="pl-PL" sz="2800" dirty="0"/>
              <a:t> </a:t>
            </a:r>
            <a:r>
              <a:rPr lang="pl-PL" sz="2800" b="1" dirty="0"/>
              <a:t>car </a:t>
            </a:r>
            <a:r>
              <a:rPr lang="pl-PL" sz="2800" b="1" dirty="0" err="1"/>
              <a:t>age</a:t>
            </a:r>
            <a:r>
              <a:rPr lang="pl-PL" sz="2800" dirty="0"/>
              <a:t> </a:t>
            </a:r>
            <a:r>
              <a:rPr lang="pl-PL" sz="2800" dirty="0" err="1"/>
              <a:t>feature</a:t>
            </a:r>
            <a:r>
              <a:rPr lang="pl-PL" sz="2800" dirty="0"/>
              <a:t> to </a:t>
            </a:r>
            <a:r>
              <a:rPr lang="pl-PL" sz="2800" dirty="0" err="1"/>
              <a:t>capture</a:t>
            </a:r>
            <a:r>
              <a:rPr lang="pl-PL" sz="2800" dirty="0"/>
              <a:t> </a:t>
            </a:r>
            <a:r>
              <a:rPr lang="pl-PL" sz="2800" dirty="0" err="1"/>
              <a:t>time-dependant</a:t>
            </a:r>
            <a:r>
              <a:rPr lang="pl-PL" sz="2800" dirty="0"/>
              <a:t> </a:t>
            </a:r>
            <a:r>
              <a:rPr lang="pl-PL" sz="2800" dirty="0" err="1"/>
              <a:t>depreciation</a:t>
            </a:r>
            <a:r>
              <a:rPr lang="pl-PL" sz="2800" dirty="0"/>
              <a:t>.</a:t>
            </a:r>
          </a:p>
          <a:p>
            <a:pPr marL="0" indent="0">
              <a:buNone/>
            </a:pPr>
            <a:r>
              <a:rPr lang="pl-PL" sz="2800" dirty="0"/>
              <a:t>The idea </a:t>
            </a:r>
            <a:r>
              <a:rPr lang="pl-PL" sz="2800" dirty="0" err="1"/>
              <a:t>is</a:t>
            </a:r>
            <a:r>
              <a:rPr lang="pl-PL" sz="2800" dirty="0"/>
              <a:t> to </a:t>
            </a:r>
            <a:r>
              <a:rPr lang="pl-PL" sz="2800" dirty="0" err="1"/>
              <a:t>train</a:t>
            </a:r>
            <a:r>
              <a:rPr lang="pl-PL" sz="2800" dirty="0"/>
              <a:t> </a:t>
            </a:r>
            <a:r>
              <a:rPr lang="pl-PL" sz="2800" dirty="0" err="1"/>
              <a:t>regression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r>
              <a:rPr lang="pl-PL" sz="2800" dirty="0"/>
              <a:t> </a:t>
            </a:r>
            <a:r>
              <a:rPr lang="pl-PL" sz="2800" dirty="0" err="1"/>
              <a:t>based</a:t>
            </a:r>
            <a:r>
              <a:rPr lang="pl-PL" sz="2800" dirty="0"/>
              <a:t> on </a:t>
            </a:r>
            <a:r>
              <a:rPr lang="pl-PL" sz="2800" dirty="0" err="1"/>
              <a:t>group</a:t>
            </a:r>
            <a:r>
              <a:rPr lang="pl-PL" sz="2800" dirty="0"/>
              <a:t> </a:t>
            </a:r>
            <a:r>
              <a:rPr lang="pl-PL" sz="2800" dirty="0" err="1"/>
              <a:t>characteristics</a:t>
            </a:r>
            <a:r>
              <a:rPr lang="pl-PL" sz="2800" dirty="0"/>
              <a:t> to </a:t>
            </a:r>
            <a:r>
              <a:rPr lang="pl-PL" sz="2800" dirty="0" err="1"/>
              <a:t>capture</a:t>
            </a:r>
            <a:r>
              <a:rPr lang="pl-PL" sz="2800" dirty="0"/>
              <a:t> </a:t>
            </a:r>
            <a:r>
              <a:rPr lang="pl-PL" sz="2800" dirty="0" err="1"/>
              <a:t>trends</a:t>
            </a:r>
            <a:r>
              <a:rPr lang="pl-PL" sz="2800" dirty="0"/>
              <a:t> </a:t>
            </a:r>
            <a:r>
              <a:rPr lang="pl-PL" sz="2800" dirty="0" err="1"/>
              <a:t>around</a:t>
            </a:r>
            <a:r>
              <a:rPr lang="pl-PL" sz="2800" dirty="0"/>
              <a:t> </a:t>
            </a:r>
            <a:r>
              <a:rPr lang="pl-PL" sz="2800" dirty="0" err="1"/>
              <a:t>feature-connected</a:t>
            </a:r>
            <a:r>
              <a:rPr lang="pl-PL" sz="2800" dirty="0"/>
              <a:t> </a:t>
            </a:r>
            <a:r>
              <a:rPr lang="pl-PL" sz="2800" dirty="0" err="1"/>
              <a:t>groups</a:t>
            </a:r>
            <a:r>
              <a:rPr lang="pl-P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3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E22CDB9C-729B-663E-B9FE-61F0A97F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Evaluation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BD5B154-CF3C-9E9A-56B6-63294884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Price</a:t>
            </a:r>
            <a:r>
              <a:rPr lang="pl-PL" dirty="0"/>
              <a:t> Evaluation </a:t>
            </a:r>
            <a:r>
              <a:rPr lang="pl-PL" dirty="0" err="1"/>
              <a:t>Metrics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Accuracy</a:t>
            </a:r>
            <a:endParaRPr lang="pl-PL" dirty="0"/>
          </a:p>
          <a:p>
            <a:pPr lvl="1"/>
            <a:r>
              <a:rPr lang="pl-PL" dirty="0"/>
              <a:t>Precision</a:t>
            </a:r>
          </a:p>
          <a:p>
            <a:pPr lvl="1"/>
            <a:r>
              <a:rPr lang="pl-PL" dirty="0" err="1"/>
              <a:t>Recall</a:t>
            </a:r>
            <a:endParaRPr lang="pl-PL" dirty="0"/>
          </a:p>
          <a:p>
            <a:pPr lvl="1"/>
            <a:r>
              <a:rPr lang="pl-PL" dirty="0"/>
              <a:t>F1 </a:t>
            </a:r>
            <a:r>
              <a:rPr lang="pl-PL" dirty="0" err="1"/>
              <a:t>Score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Depreciation</a:t>
            </a:r>
            <a:r>
              <a:rPr lang="pl-PL" dirty="0"/>
              <a:t> </a:t>
            </a:r>
            <a:r>
              <a:rPr lang="pl-PL" dirty="0" err="1"/>
              <a:t>Forecasting</a:t>
            </a:r>
            <a:r>
              <a:rPr lang="pl-PL" dirty="0"/>
              <a:t> </a:t>
            </a:r>
            <a:r>
              <a:rPr lang="pl-PL" dirty="0" err="1"/>
              <a:t>Metrics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Absolute</a:t>
            </a:r>
            <a:r>
              <a:rPr lang="pl-PL" dirty="0"/>
              <a:t> Error (MAE)</a:t>
            </a:r>
          </a:p>
          <a:p>
            <a:pPr lvl="1"/>
            <a:r>
              <a:rPr lang="pl-PL" dirty="0"/>
              <a:t>Root 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Squared</a:t>
            </a:r>
            <a:r>
              <a:rPr lang="pl-PL" dirty="0"/>
              <a:t> Error (RMSE)</a:t>
            </a:r>
          </a:p>
          <a:p>
            <a:pPr lvl="1"/>
            <a:r>
              <a:rPr lang="pl-PL" dirty="0"/>
              <a:t>R²  (</a:t>
            </a:r>
            <a:r>
              <a:rPr lang="pl-PL" dirty="0" err="1"/>
              <a:t>Assesses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much </a:t>
            </a:r>
            <a:r>
              <a:rPr lang="pl-PL" dirty="0" err="1"/>
              <a:t>variance</a:t>
            </a:r>
            <a:r>
              <a:rPr lang="pl-PL" dirty="0"/>
              <a:t> in </a:t>
            </a:r>
            <a:r>
              <a:rPr lang="pl-PL" dirty="0" err="1"/>
              <a:t>price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explained</a:t>
            </a:r>
            <a:r>
              <a:rPr lang="pl-PL" dirty="0"/>
              <a:t> by the model)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117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B838C-60FA-80B6-CF05-C4EF20B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Extras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63243D-0034-9FE8-8084-017E8BD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server-side</a:t>
            </a:r>
            <a:r>
              <a:rPr lang="pl-PL" dirty="0"/>
              <a:t> service with </a:t>
            </a:r>
            <a:r>
              <a:rPr lang="pl-PL" dirty="0" err="1"/>
              <a:t>pre-trained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hosted</a:t>
            </a:r>
            <a:r>
              <a:rPr lang="pl-PL" dirty="0"/>
              <a:t> in a </a:t>
            </a:r>
            <a:r>
              <a:rPr lang="pl-PL" dirty="0" err="1"/>
              <a:t>Flask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. The </a:t>
            </a:r>
            <a:r>
              <a:rPr lang="pl-PL" dirty="0" err="1"/>
              <a:t>backend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 and </a:t>
            </a:r>
            <a:r>
              <a:rPr lang="pl-PL" dirty="0" err="1"/>
              <a:t>delivers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API </a:t>
            </a:r>
            <a:r>
              <a:rPr lang="pl-PL" dirty="0" err="1"/>
              <a:t>responses</a:t>
            </a:r>
            <a:r>
              <a:rPr lang="pl-PL" dirty="0"/>
              <a:t>. </a:t>
            </a:r>
          </a:p>
          <a:p>
            <a:r>
              <a:rPr lang="pl-PL" dirty="0">
                <a:ea typeface="+mn-lt"/>
                <a:cs typeface="+mn-lt"/>
              </a:rPr>
              <a:t>The </a:t>
            </a:r>
            <a:r>
              <a:rPr lang="pl-PL" dirty="0" err="1">
                <a:ea typeface="+mn-lt"/>
                <a:cs typeface="+mn-lt"/>
              </a:rPr>
              <a:t>frontend</a:t>
            </a:r>
            <a:r>
              <a:rPr lang="pl-PL" dirty="0">
                <a:ea typeface="+mn-lt"/>
                <a:cs typeface="+mn-lt"/>
              </a:rPr>
              <a:t>, a single-</a:t>
            </a:r>
            <a:r>
              <a:rPr lang="pl-PL" dirty="0" err="1">
                <a:ea typeface="+mn-lt"/>
                <a:cs typeface="+mn-lt"/>
              </a:rPr>
              <a:t>page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application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connects</a:t>
            </a:r>
            <a:r>
              <a:rPr lang="pl-PL" dirty="0">
                <a:ea typeface="+mn-lt"/>
                <a:cs typeface="+mn-lt"/>
              </a:rPr>
              <a:t> to the </a:t>
            </a:r>
            <a:r>
              <a:rPr lang="pl-PL" dirty="0" err="1">
                <a:ea typeface="+mn-lt"/>
                <a:cs typeface="+mn-lt"/>
              </a:rPr>
              <a:t>backend</a:t>
            </a:r>
            <a:r>
              <a:rPr lang="pl-PL" dirty="0">
                <a:ea typeface="+mn-lt"/>
                <a:cs typeface="+mn-lt"/>
              </a:rPr>
              <a:t> and </a:t>
            </a:r>
            <a:r>
              <a:rPr lang="pl-PL" dirty="0" err="1">
                <a:ea typeface="+mn-lt"/>
                <a:cs typeface="+mn-lt"/>
              </a:rPr>
              <a:t>offers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intuitive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interface</a:t>
            </a:r>
            <a:r>
              <a:rPr lang="pl-PL" dirty="0">
                <a:ea typeface="+mn-lt"/>
                <a:cs typeface="+mn-lt"/>
              </a:rPr>
              <a:t>. </a:t>
            </a:r>
            <a:r>
              <a:rPr lang="pl-PL" dirty="0" err="1">
                <a:ea typeface="+mn-lt"/>
                <a:cs typeface="+mn-lt"/>
              </a:rPr>
              <a:t>Users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provide</a:t>
            </a:r>
            <a:r>
              <a:rPr lang="pl-PL" dirty="0">
                <a:ea typeface="+mn-lt"/>
                <a:cs typeface="+mn-lt"/>
              </a:rPr>
              <a:t> car </a:t>
            </a:r>
            <a:r>
              <a:rPr lang="pl-PL" dirty="0" err="1">
                <a:ea typeface="+mn-lt"/>
                <a:cs typeface="+mn-lt"/>
              </a:rPr>
              <a:t>details</a:t>
            </a:r>
            <a:r>
              <a:rPr lang="pl-PL" dirty="0">
                <a:ea typeface="+mn-lt"/>
                <a:cs typeface="+mn-lt"/>
              </a:rPr>
              <a:t> via </a:t>
            </a:r>
            <a:r>
              <a:rPr lang="pl-PL" dirty="0" err="1">
                <a:ea typeface="+mn-lt"/>
                <a:cs typeface="+mn-lt"/>
              </a:rPr>
              <a:t>dropdown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menus</a:t>
            </a:r>
            <a:r>
              <a:rPr lang="pl-PL" dirty="0">
                <a:ea typeface="+mn-lt"/>
                <a:cs typeface="+mn-lt"/>
              </a:rPr>
              <a:t> for </a:t>
            </a:r>
            <a:r>
              <a:rPr lang="pl-PL" dirty="0" err="1">
                <a:ea typeface="+mn-lt"/>
                <a:cs typeface="+mn-lt"/>
              </a:rPr>
              <a:t>categories</a:t>
            </a:r>
            <a:r>
              <a:rPr lang="pl-PL" dirty="0">
                <a:ea typeface="+mn-lt"/>
                <a:cs typeface="+mn-lt"/>
              </a:rPr>
              <a:t> (</a:t>
            </a:r>
            <a:r>
              <a:rPr lang="pl-PL" dirty="0" err="1">
                <a:ea typeface="+mn-lt"/>
                <a:cs typeface="+mn-lt"/>
              </a:rPr>
              <a:t>e.g</a:t>
            </a:r>
            <a:r>
              <a:rPr lang="pl-PL" dirty="0">
                <a:ea typeface="+mn-lt"/>
                <a:cs typeface="+mn-lt"/>
              </a:rPr>
              <a:t>., </a:t>
            </a:r>
            <a:r>
              <a:rPr lang="pl-PL" dirty="0" err="1">
                <a:ea typeface="+mn-lt"/>
                <a:cs typeface="+mn-lt"/>
              </a:rPr>
              <a:t>brand</a:t>
            </a:r>
            <a:r>
              <a:rPr lang="pl-PL" dirty="0">
                <a:ea typeface="+mn-lt"/>
                <a:cs typeface="+mn-lt"/>
              </a:rPr>
              <a:t>, model) and </a:t>
            </a:r>
            <a:r>
              <a:rPr lang="pl-PL" dirty="0" err="1">
                <a:ea typeface="+mn-lt"/>
                <a:cs typeface="+mn-lt"/>
              </a:rPr>
              <a:t>numeric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fields</a:t>
            </a:r>
            <a:r>
              <a:rPr lang="pl-PL" dirty="0">
                <a:ea typeface="+mn-lt"/>
                <a:cs typeface="+mn-lt"/>
              </a:rPr>
              <a:t> (</a:t>
            </a:r>
            <a:r>
              <a:rPr lang="pl-PL" dirty="0" err="1">
                <a:ea typeface="+mn-lt"/>
                <a:cs typeface="+mn-lt"/>
              </a:rPr>
              <a:t>e.g</a:t>
            </a:r>
            <a:r>
              <a:rPr lang="pl-PL" dirty="0">
                <a:ea typeface="+mn-lt"/>
                <a:cs typeface="+mn-lt"/>
              </a:rPr>
              <a:t>., </a:t>
            </a:r>
            <a:r>
              <a:rPr lang="pl-PL" dirty="0" err="1">
                <a:ea typeface="+mn-lt"/>
                <a:cs typeface="+mn-lt"/>
              </a:rPr>
              <a:t>engine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size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mileage</a:t>
            </a:r>
            <a:r>
              <a:rPr lang="pl-PL" dirty="0">
                <a:ea typeface="+mn-lt"/>
                <a:cs typeface="+mn-lt"/>
              </a:rPr>
              <a:t>).</a:t>
            </a:r>
          </a:p>
          <a:p>
            <a:r>
              <a:rPr lang="pl-PL" dirty="0" err="1">
                <a:ea typeface="+mn-lt"/>
                <a:cs typeface="+mn-lt"/>
              </a:rPr>
              <a:t>Submitted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inputs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are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sent</a:t>
            </a:r>
            <a:r>
              <a:rPr lang="pl-PL" dirty="0">
                <a:ea typeface="+mn-lt"/>
                <a:cs typeface="+mn-lt"/>
              </a:rPr>
              <a:t> to the </a:t>
            </a:r>
            <a:r>
              <a:rPr lang="pl-PL" dirty="0" err="1">
                <a:ea typeface="+mn-lt"/>
                <a:cs typeface="+mn-lt"/>
              </a:rPr>
              <a:t>backend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where</a:t>
            </a:r>
            <a:r>
              <a:rPr lang="pl-PL" dirty="0">
                <a:ea typeface="+mn-lt"/>
                <a:cs typeface="+mn-lt"/>
              </a:rPr>
              <a:t> the </a:t>
            </a:r>
            <a:r>
              <a:rPr lang="pl-PL" dirty="0" err="1">
                <a:ea typeface="+mn-lt"/>
                <a:cs typeface="+mn-lt"/>
              </a:rPr>
              <a:t>models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generate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predictions</a:t>
            </a:r>
            <a:r>
              <a:rPr lang="pl-PL" dirty="0">
                <a:ea typeface="+mn-lt"/>
                <a:cs typeface="+mn-lt"/>
              </a:rPr>
              <a:t>. </a:t>
            </a:r>
            <a:r>
              <a:rPr lang="pl-PL" dirty="0" err="1">
                <a:ea typeface="+mn-lt"/>
                <a:cs typeface="+mn-lt"/>
              </a:rPr>
              <a:t>Results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are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returned</a:t>
            </a:r>
            <a:r>
              <a:rPr lang="pl-PL" dirty="0">
                <a:ea typeface="+mn-lt"/>
                <a:cs typeface="+mn-lt"/>
              </a:rPr>
              <a:t> and </a:t>
            </a:r>
            <a:r>
              <a:rPr lang="pl-PL" dirty="0" err="1">
                <a:ea typeface="+mn-lt"/>
                <a:cs typeface="+mn-lt"/>
              </a:rPr>
              <a:t>displayed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attractively</a:t>
            </a:r>
            <a:r>
              <a:rPr lang="pl-PL" dirty="0">
                <a:ea typeface="+mn-lt"/>
                <a:cs typeface="+mn-lt"/>
              </a:rPr>
              <a:t> on the </a:t>
            </a:r>
            <a:r>
              <a:rPr lang="pl-PL" dirty="0" err="1">
                <a:ea typeface="+mn-lt"/>
                <a:cs typeface="+mn-lt"/>
              </a:rPr>
              <a:t>frontend</a:t>
            </a:r>
            <a:r>
              <a:rPr lang="pl-PL" dirty="0">
                <a:ea typeface="+mn-lt"/>
                <a:cs typeface="+mn-lt"/>
              </a:rPr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510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6DBEB-58D7-0F1E-92CB-EE77A2C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Dataset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995D49-49AA-225A-D941-3959218B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The </a:t>
            </a: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“Poland </a:t>
            </a:r>
            <a:r>
              <a:rPr lang="pl-PL" dirty="0" err="1"/>
              <a:t>Cars</a:t>
            </a:r>
            <a:r>
              <a:rPr lang="pl-PL" dirty="0"/>
              <a:t> for Sale </a:t>
            </a:r>
            <a:r>
              <a:rPr lang="pl-PL" dirty="0" err="1"/>
              <a:t>Dataset</a:t>
            </a:r>
            <a:r>
              <a:rPr lang="pl-PL" dirty="0"/>
              <a:t>” </a:t>
            </a:r>
            <a:r>
              <a:rPr lang="pl-PL" dirty="0" err="1"/>
              <a:t>available</a:t>
            </a:r>
            <a:r>
              <a:rPr lang="pl-PL" dirty="0"/>
              <a:t> on Kaggle, </a:t>
            </a:r>
            <a:r>
              <a:rPr lang="pl-PL" dirty="0" err="1"/>
              <a:t>containing</a:t>
            </a:r>
            <a:r>
              <a:rPr lang="pl-PL" dirty="0"/>
              <a:t> 25 </a:t>
            </a:r>
            <a:r>
              <a:rPr lang="pl-PL" dirty="0" err="1"/>
              <a:t>columns</a:t>
            </a:r>
            <a:r>
              <a:rPr lang="pl-PL" dirty="0"/>
              <a:t> of car </a:t>
            </a:r>
            <a:r>
              <a:rPr lang="pl-PL" dirty="0" err="1"/>
              <a:t>specification</a:t>
            </a:r>
            <a:r>
              <a:rPr lang="pl-PL" dirty="0"/>
              <a:t> and listing </a:t>
            </a:r>
            <a:r>
              <a:rPr lang="pl-PL" dirty="0" err="1"/>
              <a:t>information</a:t>
            </a:r>
            <a:r>
              <a:rPr lang="pl-PL" dirty="0"/>
              <a:t>, </a:t>
            </a:r>
            <a:r>
              <a:rPr lang="pl-PL" dirty="0" err="1"/>
              <a:t>including</a:t>
            </a:r>
            <a:r>
              <a:rPr lang="pl-PL" dirty="0"/>
              <a:t>:</a:t>
            </a:r>
          </a:p>
          <a:p>
            <a:r>
              <a:rPr lang="pl-PL" dirty="0" err="1"/>
              <a:t>Price</a:t>
            </a:r>
            <a:endParaRPr lang="pl-PL" dirty="0"/>
          </a:p>
          <a:p>
            <a:r>
              <a:rPr lang="pl-PL" dirty="0"/>
              <a:t>Car conditio</a:t>
            </a:r>
          </a:p>
          <a:p>
            <a:r>
              <a:rPr lang="pl-PL" dirty="0" err="1"/>
              <a:t>Car's</a:t>
            </a:r>
            <a:r>
              <a:rPr lang="pl-PL" dirty="0"/>
              <a:t> </a:t>
            </a:r>
            <a:r>
              <a:rPr lang="pl-PL" dirty="0" err="1"/>
              <a:t>Origin</a:t>
            </a:r>
            <a:endParaRPr lang="pl-PL" dirty="0"/>
          </a:p>
          <a:p>
            <a:r>
              <a:rPr lang="pl-PL" dirty="0"/>
              <a:t>Car </a:t>
            </a:r>
            <a:r>
              <a:rPr lang="pl-PL" dirty="0" err="1"/>
              <a:t>Specifications</a:t>
            </a:r>
            <a:endParaRPr lang="pl-PL" dirty="0"/>
          </a:p>
          <a:p>
            <a:r>
              <a:rPr lang="pl-PL" dirty="0"/>
              <a:t>Car </a:t>
            </a:r>
            <a:r>
              <a:rPr lang="pl-PL" dirty="0" err="1"/>
              <a:t>Features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11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C776B-ED74-2737-DE57-1A31E7D9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Motivation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596D76-26B6-7470-E37D-38C14D6B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Car </a:t>
            </a:r>
            <a:r>
              <a:rPr lang="pl-PL" dirty="0" err="1"/>
              <a:t>valuation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challenging</a:t>
            </a:r>
            <a:r>
              <a:rPr lang="pl-PL" dirty="0"/>
              <a:t> problem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influencing</a:t>
            </a:r>
            <a:r>
              <a:rPr lang="pl-PL" dirty="0"/>
              <a:t> </a:t>
            </a:r>
            <a:r>
              <a:rPr lang="pl-PL" dirty="0" err="1"/>
              <a:t>factors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, </a:t>
            </a:r>
            <a:r>
              <a:rPr lang="pl-PL" dirty="0" err="1"/>
              <a:t>mileage</a:t>
            </a:r>
            <a:r>
              <a:rPr lang="pl-PL" dirty="0"/>
              <a:t>, </a:t>
            </a:r>
            <a:r>
              <a:rPr lang="pl-PL" dirty="0" err="1"/>
              <a:t>brand</a:t>
            </a:r>
            <a:r>
              <a:rPr lang="pl-PL" dirty="0"/>
              <a:t>, and </a:t>
            </a:r>
            <a:r>
              <a:rPr lang="pl-PL" dirty="0" err="1"/>
              <a:t>features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 err="1"/>
              <a:t>Accurate</a:t>
            </a:r>
            <a:r>
              <a:rPr lang="pl-PL" dirty="0"/>
              <a:t> </a:t>
            </a:r>
            <a:r>
              <a:rPr lang="pl-PL" dirty="0" err="1"/>
              <a:t>depreciation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</a:t>
            </a:r>
            <a:r>
              <a:rPr lang="pl-PL" dirty="0" err="1"/>
              <a:t>assist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 in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financial</a:t>
            </a:r>
            <a:r>
              <a:rPr lang="pl-PL" dirty="0"/>
              <a:t> </a:t>
            </a:r>
            <a:r>
              <a:rPr lang="pl-PL" dirty="0" err="1"/>
              <a:t>planning</a:t>
            </a:r>
            <a:r>
              <a:rPr lang="pl-PL" dirty="0"/>
              <a:t> and </a:t>
            </a:r>
            <a:r>
              <a:rPr lang="pl-PL" dirty="0" err="1"/>
              <a:t>negotiating</a:t>
            </a:r>
            <a:r>
              <a:rPr lang="pl-PL" dirty="0"/>
              <a:t> </a:t>
            </a:r>
            <a:r>
              <a:rPr lang="pl-PL" dirty="0" err="1"/>
              <a:t>resale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40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141909-1525-6524-E8F0-9EC14F63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000000"/>
                </a:solidFill>
              </a:rPr>
              <a:t>Goal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C92E3B-01C7-588D-0D2E-D850435F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Develop</a:t>
            </a:r>
            <a:r>
              <a:rPr lang="pl-PL" dirty="0"/>
              <a:t> a service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</a:t>
            </a:r>
            <a:r>
              <a:rPr lang="pl-PL" dirty="0" err="1"/>
              <a:t>models</a:t>
            </a:r>
            <a:r>
              <a:rPr lang="pl-PL" dirty="0"/>
              <a:t> to </a:t>
            </a:r>
            <a:r>
              <a:rPr lang="pl-PL" dirty="0" err="1"/>
              <a:t>evaluate</a:t>
            </a:r>
            <a:r>
              <a:rPr lang="pl-PL" dirty="0"/>
              <a:t> car </a:t>
            </a:r>
            <a:r>
              <a:rPr lang="pl-PL" dirty="0" err="1"/>
              <a:t>prices</a:t>
            </a:r>
            <a:r>
              <a:rPr lang="pl-PL" dirty="0"/>
              <a:t> and </a:t>
            </a:r>
            <a:r>
              <a:rPr lang="pl-PL" dirty="0" err="1"/>
              <a:t>forecast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depreciation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Help </a:t>
            </a:r>
            <a:r>
              <a:rPr lang="pl-PL" dirty="0" err="1"/>
              <a:t>users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informed</a:t>
            </a:r>
            <a:r>
              <a:rPr lang="pl-PL" dirty="0"/>
              <a:t> </a:t>
            </a:r>
            <a:r>
              <a:rPr lang="pl-PL" dirty="0" err="1"/>
              <a:t>decisions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buying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selling</a:t>
            </a:r>
            <a:r>
              <a:rPr lang="pl-PL" dirty="0"/>
              <a:t> </a:t>
            </a:r>
            <a:r>
              <a:rPr lang="pl-PL" dirty="0" err="1"/>
              <a:t>vehicles</a:t>
            </a:r>
            <a:r>
              <a:rPr lang="pl-PL" dirty="0"/>
              <a:t> by </a:t>
            </a:r>
            <a:r>
              <a:rPr lang="pl-PL" dirty="0" err="1"/>
              <a:t>providing</a:t>
            </a:r>
            <a:r>
              <a:rPr lang="pl-PL" dirty="0"/>
              <a:t> </a:t>
            </a:r>
            <a:r>
              <a:rPr lang="pl-PL" dirty="0" err="1"/>
              <a:t>accurate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 </a:t>
            </a:r>
            <a:r>
              <a:rPr lang="pl-PL" dirty="0" err="1"/>
              <a:t>evaluations</a:t>
            </a:r>
            <a:r>
              <a:rPr lang="pl-PL" dirty="0"/>
              <a:t> and </a:t>
            </a:r>
            <a:r>
              <a:rPr lang="pl-PL" dirty="0" err="1"/>
              <a:t>insights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long</a:t>
            </a:r>
            <a:r>
              <a:rPr lang="pl-PL" dirty="0"/>
              <a:t>-term </a:t>
            </a:r>
            <a:r>
              <a:rPr lang="pl-PL" dirty="0" err="1"/>
              <a:t>ownership</a:t>
            </a:r>
            <a:r>
              <a:rPr lang="pl-PL" dirty="0"/>
              <a:t> </a:t>
            </a:r>
            <a:r>
              <a:rPr lang="pl-PL" dirty="0" err="1"/>
              <a:t>costs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3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F56552-0059-0FED-844F-6928DCAF6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Price</a:t>
            </a:r>
            <a:r>
              <a:rPr lang="pl-PL"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223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17072C-5EDD-C2EA-4058-5DD5862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>
                <a:solidFill>
                  <a:srgbClr val="000000"/>
                </a:solidFill>
              </a:rPr>
              <a:t>Methods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369C068-A3B0-11BA-7D65-6089775CC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  <a:p>
            <a:r>
              <a:rPr lang="pl-PL" dirty="0" err="1"/>
              <a:t>Develop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 model to </a:t>
            </a:r>
            <a:r>
              <a:rPr lang="pl-PL" dirty="0" err="1"/>
              <a:t>categorize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predefined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.</a:t>
            </a:r>
          </a:p>
          <a:p>
            <a:r>
              <a:rPr lang="pl-PL" dirty="0"/>
              <a:t>The </a:t>
            </a:r>
            <a:r>
              <a:rPr lang="pl-PL" dirty="0" err="1"/>
              <a:t>price</a:t>
            </a:r>
            <a:r>
              <a:rPr lang="pl-PL" dirty="0"/>
              <a:t> </a:t>
            </a:r>
            <a:r>
              <a:rPr lang="pl-PL" dirty="0" err="1"/>
              <a:t>ranges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determined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statistical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of the </a:t>
            </a:r>
            <a:r>
              <a:rPr lang="pl-PL" dirty="0" err="1"/>
              <a:t>dataset</a:t>
            </a:r>
            <a:r>
              <a:rPr lang="pl-PL" dirty="0"/>
              <a:t> and </a:t>
            </a:r>
            <a:r>
              <a:rPr lang="pl-PL" dirty="0" err="1"/>
              <a:t>preliminary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2A3F6C-BFBA-FC56-F077-CEDA890A5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Feature</a:t>
            </a:r>
            <a:r>
              <a:rPr lang="pl-PL" dirty="0"/>
              <a:t> Engineering:</a:t>
            </a:r>
          </a:p>
          <a:p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categorical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,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.</a:t>
            </a:r>
          </a:p>
          <a:p>
            <a:r>
              <a:rPr lang="pl-PL" dirty="0" err="1"/>
              <a:t>Introduce</a:t>
            </a:r>
            <a:r>
              <a:rPr lang="pl-PL" dirty="0"/>
              <a:t> </a:t>
            </a:r>
            <a:r>
              <a:rPr lang="pl-PL" dirty="0" err="1"/>
              <a:t>auxiliary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, </a:t>
            </a:r>
            <a:r>
              <a:rPr lang="pl-PL" dirty="0" err="1"/>
              <a:t>such</a:t>
            </a:r>
            <a:r>
              <a:rPr lang="pl-PL" dirty="0"/>
              <a:t> as the </a:t>
            </a:r>
            <a:r>
              <a:rPr lang="pl-PL" dirty="0" err="1"/>
              <a:t>engine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-to-</a:t>
            </a:r>
            <a:r>
              <a:rPr lang="pl-PL" dirty="0" err="1"/>
              <a:t>power</a:t>
            </a:r>
            <a:r>
              <a:rPr lang="pl-PL" dirty="0"/>
              <a:t> ratio, to </a:t>
            </a:r>
            <a:r>
              <a:rPr lang="pl-PL" dirty="0" err="1"/>
              <a:t>capture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relationships</a:t>
            </a:r>
            <a:r>
              <a:rPr lang="pl-PL" dirty="0"/>
              <a:t> in the data.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558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06DA7-074E-2260-ADA3-6C548AD7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464476-A3AF-5024-E971-2B5406D7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ea typeface="+mn-lt"/>
                <a:cs typeface="+mn-lt"/>
              </a:rPr>
              <a:t>XGBoost</a:t>
            </a:r>
            <a:r>
              <a:rPr lang="pl-PL" dirty="0">
                <a:ea typeface="+mn-lt"/>
                <a:cs typeface="+mn-lt"/>
              </a:rPr>
              <a:t> (Extreme Gradient </a:t>
            </a:r>
            <a:r>
              <a:rPr lang="pl-PL" dirty="0" err="1">
                <a:ea typeface="+mn-lt"/>
                <a:cs typeface="+mn-lt"/>
              </a:rPr>
              <a:t>Boosting</a:t>
            </a:r>
            <a:r>
              <a:rPr lang="pl-PL" dirty="0">
                <a:ea typeface="+mn-lt"/>
                <a:cs typeface="+mn-lt"/>
              </a:rPr>
              <a:t>) </a:t>
            </a:r>
            <a:r>
              <a:rPr lang="pl-PL" dirty="0" err="1">
                <a:ea typeface="+mn-lt"/>
                <a:cs typeface="+mn-lt"/>
              </a:rPr>
              <a:t>is</a:t>
            </a:r>
            <a:r>
              <a:rPr lang="pl-PL" dirty="0">
                <a:ea typeface="+mn-lt"/>
                <a:cs typeface="+mn-lt"/>
              </a:rPr>
              <a:t> a high-performance </a:t>
            </a:r>
            <a:r>
              <a:rPr lang="pl-PL" dirty="0" err="1">
                <a:ea typeface="+mn-lt"/>
                <a:cs typeface="+mn-lt"/>
              </a:rPr>
              <a:t>machine</a:t>
            </a:r>
            <a:r>
              <a:rPr lang="pl-PL" dirty="0">
                <a:ea typeface="+mn-lt"/>
                <a:cs typeface="+mn-lt"/>
              </a:rPr>
              <a:t> learning </a:t>
            </a:r>
            <a:r>
              <a:rPr lang="pl-PL" dirty="0" err="1">
                <a:ea typeface="+mn-lt"/>
                <a:cs typeface="+mn-lt"/>
              </a:rPr>
              <a:t>algorithm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based</a:t>
            </a:r>
            <a:r>
              <a:rPr lang="pl-PL" dirty="0">
                <a:ea typeface="+mn-lt"/>
                <a:cs typeface="+mn-lt"/>
              </a:rPr>
              <a:t> on </a:t>
            </a:r>
            <a:r>
              <a:rPr lang="pl-PL" dirty="0" err="1">
                <a:ea typeface="+mn-lt"/>
                <a:cs typeface="+mn-lt"/>
              </a:rPr>
              <a:t>decision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trees</a:t>
            </a:r>
            <a:r>
              <a:rPr lang="pl-PL" dirty="0">
                <a:ea typeface="+mn-lt"/>
                <a:cs typeface="+mn-lt"/>
              </a:rPr>
              <a:t>. It </a:t>
            </a:r>
            <a:r>
              <a:rPr lang="pl-PL" dirty="0" err="1">
                <a:ea typeface="+mn-lt"/>
                <a:cs typeface="+mn-lt"/>
              </a:rPr>
              <a:t>is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widely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recognized</a:t>
            </a:r>
            <a:r>
              <a:rPr lang="pl-PL" dirty="0">
                <a:ea typeface="+mn-lt"/>
                <a:cs typeface="+mn-lt"/>
              </a:rPr>
              <a:t> for </a:t>
            </a:r>
            <a:r>
              <a:rPr lang="pl-PL" dirty="0" err="1">
                <a:ea typeface="+mn-lt"/>
                <a:cs typeface="+mn-lt"/>
              </a:rPr>
              <a:t>its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speed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accuracy</a:t>
            </a:r>
            <a:r>
              <a:rPr lang="pl-PL" dirty="0">
                <a:ea typeface="+mn-lt"/>
                <a:cs typeface="+mn-lt"/>
              </a:rPr>
              <a:t>, and </a:t>
            </a:r>
            <a:r>
              <a:rPr lang="pl-PL" dirty="0" err="1">
                <a:ea typeface="+mn-lt"/>
                <a:cs typeface="+mn-lt"/>
              </a:rPr>
              <a:t>flexibility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making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it</a:t>
            </a:r>
            <a:r>
              <a:rPr lang="pl-PL" dirty="0">
                <a:ea typeface="+mn-lt"/>
                <a:cs typeface="+mn-lt"/>
              </a:rPr>
              <a:t> a </a:t>
            </a:r>
            <a:r>
              <a:rPr lang="pl-PL" dirty="0" err="1">
                <a:ea typeface="+mn-lt"/>
                <a:cs typeface="+mn-lt"/>
              </a:rPr>
              <a:t>perfect</a:t>
            </a:r>
            <a:r>
              <a:rPr lang="pl-PL" dirty="0">
                <a:ea typeface="+mn-lt"/>
                <a:cs typeface="+mn-lt"/>
              </a:rPr>
              <a:t> choice for </a:t>
            </a:r>
            <a:r>
              <a:rPr lang="pl-PL" dirty="0" err="1">
                <a:ea typeface="+mn-lt"/>
                <a:cs typeface="+mn-lt"/>
              </a:rPr>
              <a:t>our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project</a:t>
            </a:r>
            <a:r>
              <a:rPr lang="pl-PL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It </a:t>
            </a:r>
            <a:r>
              <a:rPr lang="pl-PL" dirty="0" err="1">
                <a:ea typeface="+mn-lt"/>
                <a:cs typeface="+mn-lt"/>
              </a:rPr>
              <a:t>allows</a:t>
            </a:r>
            <a:r>
              <a:rPr lang="pl-PL" dirty="0">
                <a:ea typeface="+mn-lt"/>
                <a:cs typeface="+mn-lt"/>
              </a:rPr>
              <a:t> for </a:t>
            </a:r>
            <a:r>
              <a:rPr lang="pl-PL" dirty="0" err="1">
                <a:ea typeface="+mn-lt"/>
                <a:cs typeface="+mn-lt"/>
              </a:rPr>
              <a:t>parallel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computations</a:t>
            </a:r>
            <a:r>
              <a:rPr lang="pl-PL" dirty="0">
                <a:ea typeface="+mn-lt"/>
                <a:cs typeface="+mn-lt"/>
              </a:rPr>
              <a:t> for fast </a:t>
            </a:r>
            <a:r>
              <a:rPr lang="pl-PL" dirty="0" err="1">
                <a:ea typeface="+mn-lt"/>
                <a:cs typeface="+mn-lt"/>
              </a:rPr>
              <a:t>training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is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robust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against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imbalanced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datasets</a:t>
            </a:r>
            <a:r>
              <a:rPr lang="pl-PL" dirty="0">
                <a:ea typeface="+mn-lt"/>
                <a:cs typeface="+mn-lt"/>
              </a:rPr>
              <a:t> and </a:t>
            </a:r>
            <a:r>
              <a:rPr lang="pl-PL" dirty="0" err="1">
                <a:ea typeface="+mn-lt"/>
                <a:cs typeface="+mn-lt"/>
              </a:rPr>
              <a:t>supports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hyperparameter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tuning</a:t>
            </a:r>
            <a:r>
              <a:rPr lang="pl-PL" dirty="0">
                <a:ea typeface="+mn-lt"/>
                <a:cs typeface="+mn-lt"/>
              </a:rPr>
              <a:t> for </a:t>
            </a:r>
            <a:r>
              <a:rPr lang="pl-PL" dirty="0" err="1">
                <a:ea typeface="+mn-lt"/>
                <a:cs typeface="+mn-lt"/>
              </a:rPr>
              <a:t>optimizing</a:t>
            </a:r>
            <a:r>
              <a:rPr lang="pl-PL" dirty="0">
                <a:ea typeface="+mn-lt"/>
                <a:cs typeface="+mn-lt"/>
              </a:rPr>
              <a:t> performance.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4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32576D-FE4B-778F-AC7C-1FAC5719D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0" dirty="0" err="1">
                <a:ea typeface="+mj-lt"/>
                <a:cs typeface="+mj-lt"/>
              </a:rPr>
              <a:t>Depreciation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Forecasting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031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E567E4-69E9-B075-E725-99F5A15F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A89C59-B85C-C690-A664-C3F20D55A7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Baselines</a:t>
            </a:r>
            <a:endParaRPr lang="pl-PL" dirty="0"/>
          </a:p>
          <a:p>
            <a:r>
              <a:rPr lang="pl-PL" dirty="0" err="1"/>
              <a:t>Grouping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by </a:t>
            </a:r>
            <a:r>
              <a:rPr lang="pl-PL" dirty="0" err="1"/>
              <a:t>chosen</a:t>
            </a:r>
            <a:r>
              <a:rPr lang="pl-PL" dirty="0"/>
              <a:t> </a:t>
            </a:r>
            <a:r>
              <a:rPr lang="pl-PL" dirty="0" err="1"/>
              <a:t>attribute</a:t>
            </a:r>
            <a:r>
              <a:rPr lang="pl-PL" dirty="0"/>
              <a:t> to </a:t>
            </a:r>
            <a:r>
              <a:rPr lang="pl-PL" dirty="0" err="1"/>
              <a:t>prepare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for </a:t>
            </a:r>
            <a:r>
              <a:rPr lang="pl-PL" dirty="0" err="1"/>
              <a:t>predicting</a:t>
            </a:r>
            <a:r>
              <a:rPr lang="pl-PL" dirty="0"/>
              <a:t> </a:t>
            </a:r>
            <a:r>
              <a:rPr lang="pl-PL" dirty="0" err="1"/>
              <a:t>depreciation</a:t>
            </a:r>
            <a:r>
              <a:rPr lang="pl-PL" dirty="0"/>
              <a:t>.</a:t>
            </a:r>
          </a:p>
          <a:p>
            <a:r>
              <a:rPr lang="pl-PL" dirty="0"/>
              <a:t>Using </a:t>
            </a:r>
            <a:r>
              <a:rPr lang="pl-PL" dirty="0" err="1"/>
              <a:t>regression</a:t>
            </a:r>
            <a:r>
              <a:rPr lang="pl-PL" dirty="0"/>
              <a:t> model to </a:t>
            </a:r>
            <a:r>
              <a:rPr lang="pl-PL" dirty="0" err="1"/>
              <a:t>predict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</a:t>
            </a:r>
            <a:r>
              <a:rPr lang="pl-PL" dirty="0" err="1"/>
              <a:t>depreciation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  and </a:t>
            </a:r>
            <a:r>
              <a:rPr lang="pl-PL" dirty="0" err="1"/>
              <a:t>value</a:t>
            </a:r>
            <a:r>
              <a:rPr lang="pl-PL" dirty="0"/>
              <a:t>.</a:t>
            </a:r>
          </a:p>
          <a:p>
            <a:r>
              <a:rPr lang="pl-PL" dirty="0"/>
              <a:t>Data </a:t>
            </a:r>
            <a:r>
              <a:rPr lang="pl-PL" dirty="0" err="1"/>
              <a:t>preprocessing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: </a:t>
            </a:r>
            <a:r>
              <a:rPr lang="pl-PL" dirty="0" err="1"/>
              <a:t>Feature</a:t>
            </a:r>
            <a:r>
              <a:rPr lang="pl-PL" dirty="0"/>
              <a:t> Engineering, </a:t>
            </a:r>
            <a:r>
              <a:rPr lang="pl-PL" dirty="0" err="1"/>
              <a:t>Outlier</a:t>
            </a:r>
            <a:r>
              <a:rPr lang="pl-PL" dirty="0"/>
              <a:t> </a:t>
            </a:r>
            <a:r>
              <a:rPr lang="pl-PL" dirty="0" err="1"/>
              <a:t>removal</a:t>
            </a:r>
            <a:r>
              <a:rPr lang="pl-PL" dirty="0"/>
              <a:t>, (</a:t>
            </a:r>
            <a:r>
              <a:rPr lang="pl-PL" dirty="0" err="1"/>
              <a:t>optionally</a:t>
            </a:r>
            <a:r>
              <a:rPr lang="pl-PL" dirty="0"/>
              <a:t> data </a:t>
            </a:r>
            <a:r>
              <a:rPr lang="pl-PL" dirty="0" err="1"/>
              <a:t>augmentation</a:t>
            </a:r>
            <a:r>
              <a:rPr lang="pl-PL" dirty="0"/>
              <a:t>).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06AF905-17CC-7FC9-B227-50D93FE01D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Advanced</a:t>
            </a:r>
          </a:p>
          <a:p>
            <a:r>
              <a:rPr lang="pl-PL" dirty="0" err="1"/>
              <a:t>Establishing</a:t>
            </a:r>
            <a:r>
              <a:rPr lang="pl-PL" dirty="0"/>
              <a:t> </a:t>
            </a:r>
            <a:r>
              <a:rPr lang="pl-PL" dirty="0" err="1"/>
              <a:t>empirically</a:t>
            </a:r>
            <a:r>
              <a:rPr lang="pl-PL" dirty="0"/>
              <a:t> 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dirty="0" err="1"/>
              <a:t>grouping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and 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 model </a:t>
            </a:r>
          </a:p>
          <a:p>
            <a:r>
              <a:rPr lang="pl-PL" dirty="0" err="1"/>
              <a:t>Optimazing</a:t>
            </a:r>
            <a:r>
              <a:rPr lang="pl-PL" dirty="0"/>
              <a:t> the </a:t>
            </a:r>
            <a:r>
              <a:rPr lang="pl-PL" dirty="0" err="1"/>
              <a:t>regression</a:t>
            </a:r>
            <a:r>
              <a:rPr lang="pl-PL" dirty="0"/>
              <a:t> model with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tuning</a:t>
            </a:r>
            <a:r>
              <a:rPr lang="pl-PL" dirty="0"/>
              <a:t>, </a:t>
            </a:r>
            <a:r>
              <a:rPr lang="pl-PL" dirty="0" err="1"/>
              <a:t>regularization</a:t>
            </a:r>
            <a:r>
              <a:rPr lang="pl-PL" dirty="0"/>
              <a:t>, LR </a:t>
            </a:r>
            <a:r>
              <a:rPr lang="pl-PL" dirty="0" err="1"/>
              <a:t>adjustment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66000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 2013–2022">
  <a:themeElements>
    <a:clrScheme name="Motyw pakietu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527</Words>
  <Application>Microsoft Macintosh PowerPoint</Application>
  <PresentationFormat>Panoramiczny</PresentationFormat>
  <Paragraphs>55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Motyw pakietu Office 2013–2022</vt:lpstr>
      <vt:lpstr>Car Price Evaluator Project Overview</vt:lpstr>
      <vt:lpstr>Dataset</vt:lpstr>
      <vt:lpstr>Motivation</vt:lpstr>
      <vt:lpstr>Goal</vt:lpstr>
      <vt:lpstr>Price Evaluation</vt:lpstr>
      <vt:lpstr>Methods</vt:lpstr>
      <vt:lpstr>Model</vt:lpstr>
      <vt:lpstr>Depreciation Forecasting</vt:lpstr>
      <vt:lpstr>Methods</vt:lpstr>
      <vt:lpstr>Model</vt:lpstr>
      <vt:lpstr>Evaluation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Bartosz Kruszewski</dc:creator>
  <cp:lastModifiedBy>Bartosz Kruszewski</cp:lastModifiedBy>
  <cp:revision>2</cp:revision>
  <dcterms:created xsi:type="dcterms:W3CDTF">2024-12-16T23:44:48Z</dcterms:created>
  <dcterms:modified xsi:type="dcterms:W3CDTF">2025-01-14T17:46:07Z</dcterms:modified>
</cp:coreProperties>
</file>