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72" r:id="rId5"/>
    <p:sldId id="305" r:id="rId6"/>
    <p:sldId id="291" r:id="rId7"/>
    <p:sldId id="314" r:id="rId8"/>
    <p:sldId id="315" r:id="rId9"/>
    <p:sldId id="316" r:id="rId10"/>
    <p:sldId id="317" r:id="rId11"/>
    <p:sldId id="326" r:id="rId12"/>
    <p:sldId id="327" r:id="rId13"/>
    <p:sldId id="328" r:id="rId14"/>
    <p:sldId id="329" r:id="rId15"/>
    <p:sldId id="320" r:id="rId16"/>
    <p:sldId id="322" r:id="rId17"/>
    <p:sldId id="324" r:id="rId18"/>
    <p:sldId id="325" r:id="rId19"/>
    <p:sldId id="27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Pessah" initials="AP" lastIdx="1" clrIdx="0">
    <p:extLst>
      <p:ext uri="{19B8F6BF-5375-455C-9EA6-DF929625EA0E}">
        <p15:presenceInfo xmlns:p15="http://schemas.microsoft.com/office/powerpoint/2012/main" userId="S-1-5-21-1086667237-1601991096-2076119496-27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4DC"/>
    <a:srgbClr val="0E4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754" autoAdjust="0"/>
  </p:normalViewPr>
  <p:slideViewPr>
    <p:cSldViewPr snapToGrid="0">
      <p:cViewPr varScale="1">
        <p:scale>
          <a:sx n="79" d="100"/>
          <a:sy n="79" d="100"/>
        </p:scale>
        <p:origin x="7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Galus" userId="3a654c83-94cb-4efd-ae62-79883fc220b1" providerId="ADAL" clId="{18618DAC-1A2D-419E-86FC-6994C80D3DF0}"/>
    <pc:docChg chg="modSld">
      <pc:chgData name="Jakub Galus" userId="3a654c83-94cb-4efd-ae62-79883fc220b1" providerId="ADAL" clId="{18618DAC-1A2D-419E-86FC-6994C80D3DF0}" dt="2018-01-30T12:56:06.252" v="49" actId="20577"/>
      <pc:docMkLst>
        <pc:docMk/>
      </pc:docMkLst>
      <pc:sldChg chg="modSp">
        <pc:chgData name="Jakub Galus" userId="3a654c83-94cb-4efd-ae62-79883fc220b1" providerId="ADAL" clId="{18618DAC-1A2D-419E-86FC-6994C80D3DF0}" dt="2018-01-30T12:56:06.252" v="49" actId="20577"/>
        <pc:sldMkLst>
          <pc:docMk/>
          <pc:sldMk cId="2697038170" sldId="272"/>
        </pc:sldMkLst>
        <pc:spChg chg="mod">
          <ac:chgData name="Jakub Galus" userId="3a654c83-94cb-4efd-ae62-79883fc220b1" providerId="ADAL" clId="{18618DAC-1A2D-419E-86FC-6994C80D3DF0}" dt="2018-01-30T12:56:06.252" v="49" actId="20577"/>
          <ac:spMkLst>
            <pc:docMk/>
            <pc:sldMk cId="2697038170" sldId="272"/>
            <ac:spMk id="3" creationId="{521A748C-249B-4A8A-83C5-AF4DA92513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63CA9-1461-4CFF-B0D0-2082EE695DF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4FB29-613C-47A0-8B5C-D8FA30359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45C33-6CCD-42CD-97AE-2652A48E37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audiocodes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blog.audiocode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audiocode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youtube.com/user/audioserge" TargetMode="External"/><Relationship Id="rId4" Type="http://schemas.openxmlformats.org/officeDocument/2006/relationships/hyperlink" Target="https://twitter.com/AudioCodes" TargetMode="External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8F3067-679B-49BB-A856-8C4868249854}"/>
              </a:ext>
            </a:extLst>
          </p:cNvPr>
          <p:cNvSpPr/>
          <p:nvPr userDrawn="1"/>
        </p:nvSpPr>
        <p:spPr>
          <a:xfrm>
            <a:off x="7250905" y="264319"/>
            <a:ext cx="1821657" cy="56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3319D9-B939-4A72-B326-1950A4395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C5173D-FA78-47B6-8607-AEA50BF1699D}"/>
              </a:ext>
            </a:extLst>
          </p:cNvPr>
          <p:cNvCxnSpPr/>
          <p:nvPr userDrawn="1"/>
        </p:nvCxnSpPr>
        <p:spPr>
          <a:xfrm>
            <a:off x="4458499" y="1988539"/>
            <a:ext cx="0" cy="1371600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4CB8C3-1D1E-43F1-9A49-83A5EC1184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9251" y="2133600"/>
            <a:ext cx="4194075" cy="439119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2200" kern="1200" dirty="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Subject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AE1356-7256-495C-B18E-047268BE2C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9250" y="2626928"/>
            <a:ext cx="4194075" cy="285605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400" kern="1200" dirty="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Presenter Name |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FF460F9-72C8-4C75-A644-61208DADA3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9251" y="2953222"/>
            <a:ext cx="4030662" cy="270888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05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1763E-6AD2-41F6-BF8C-083345BA81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-343"/>
          <a:stretch/>
        </p:blipFill>
        <p:spPr>
          <a:xfrm>
            <a:off x="670940" y="2286071"/>
            <a:ext cx="3655241" cy="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26266" y="668306"/>
            <a:ext cx="8668661" cy="4285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rtl="0"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rtl="0"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rtl="0"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rtl="0"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9051" y="46037"/>
            <a:ext cx="8153399" cy="392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558A6"/>
              </a:buClr>
              <a:buFont typeface="Calibri"/>
              <a:buNone/>
              <a:defRPr sz="2400" b="0" i="0" u="none" strike="noStrike" cap="none">
                <a:solidFill>
                  <a:srgbClr val="1558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8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DCF00D5-86A7-45E2-A03B-B722E2C3ECD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356291-A935-41DC-A7C8-D4A2620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67341"/>
            <a:ext cx="79819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412A9-D510-42C6-9FCA-6B4A925F2656}"/>
              </a:ext>
            </a:extLst>
          </p:cNvPr>
          <p:cNvCxnSpPr>
            <a:cxnSpLocks/>
          </p:cNvCxnSpPr>
          <p:nvPr userDrawn="1"/>
        </p:nvCxnSpPr>
        <p:spPr>
          <a:xfrm>
            <a:off x="7373144" y="234573"/>
            <a:ext cx="0" cy="475488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EF352D4-2FBD-4517-B0B4-118B6BAE6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464148" y="339926"/>
            <a:ext cx="1522690" cy="2406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BBFF9E-0DF4-4712-BB1F-E5FF2967AB0C}"/>
              </a:ext>
            </a:extLst>
          </p:cNvPr>
          <p:cNvCxnSpPr>
            <a:cxnSpLocks/>
          </p:cNvCxnSpPr>
          <p:nvPr userDrawn="1"/>
        </p:nvCxnSpPr>
        <p:spPr>
          <a:xfrm>
            <a:off x="247650" y="730250"/>
            <a:ext cx="68770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5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1" y="967430"/>
            <a:ext cx="426598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929" y="967430"/>
            <a:ext cx="426598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BB9AF8-0A7F-4F3D-A705-4940292C1D47}"/>
              </a:ext>
            </a:extLst>
          </p:cNvPr>
          <p:cNvCxnSpPr>
            <a:cxnSpLocks/>
          </p:cNvCxnSpPr>
          <p:nvPr userDrawn="1"/>
        </p:nvCxnSpPr>
        <p:spPr>
          <a:xfrm>
            <a:off x="7373144" y="234573"/>
            <a:ext cx="0" cy="475488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65AC518-42E2-42D0-A36D-28374F0D3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464148" y="339926"/>
            <a:ext cx="1522690" cy="2406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1F02AB-4709-4A7E-A313-97375FEE587F}"/>
              </a:ext>
            </a:extLst>
          </p:cNvPr>
          <p:cNvCxnSpPr>
            <a:cxnSpLocks/>
          </p:cNvCxnSpPr>
          <p:nvPr userDrawn="1"/>
        </p:nvCxnSpPr>
        <p:spPr>
          <a:xfrm>
            <a:off x="247650" y="730250"/>
            <a:ext cx="68770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B2120B-2E60-4418-9F23-333C21D5C780}"/>
              </a:ext>
            </a:extLst>
          </p:cNvPr>
          <p:cNvCxnSpPr>
            <a:cxnSpLocks/>
          </p:cNvCxnSpPr>
          <p:nvPr userDrawn="1"/>
        </p:nvCxnSpPr>
        <p:spPr>
          <a:xfrm>
            <a:off x="7373144" y="234573"/>
            <a:ext cx="0" cy="475488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7EA452-2D0D-43C1-B06B-D260B0584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464148" y="339926"/>
            <a:ext cx="1522690" cy="24066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E08E07-E79C-463E-BC30-D4E437C79537}"/>
              </a:ext>
            </a:extLst>
          </p:cNvPr>
          <p:cNvCxnSpPr>
            <a:cxnSpLocks/>
          </p:cNvCxnSpPr>
          <p:nvPr userDrawn="1"/>
        </p:nvCxnSpPr>
        <p:spPr>
          <a:xfrm>
            <a:off x="247650" y="730250"/>
            <a:ext cx="68770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EB176-1AFF-4380-BC51-D5011630D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FDEEE-FBC9-42FA-86BA-E837EA9885ED}"/>
              </a:ext>
            </a:extLst>
          </p:cNvPr>
          <p:cNvCxnSpPr/>
          <p:nvPr userDrawn="1"/>
        </p:nvCxnSpPr>
        <p:spPr>
          <a:xfrm>
            <a:off x="4528349" y="1956789"/>
            <a:ext cx="0" cy="1371600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52291DD-0E69-40A2-BBAF-8FBFC3C2D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0942" y="2133600"/>
            <a:ext cx="4030662" cy="439119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2200" kern="1200" dirty="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Topic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950E7DB-8BAD-42D8-97BE-08D3CAA41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0941" y="2626928"/>
            <a:ext cx="4030662" cy="373661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Section 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6E80F8-CEFA-4753-8377-7088F7E1A0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-343"/>
          <a:stretch/>
        </p:blipFill>
        <p:spPr>
          <a:xfrm>
            <a:off x="670940" y="2286071"/>
            <a:ext cx="3655241" cy="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F7616-F67F-485E-8B9E-2361D1A2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E1F38-1E59-405A-AB70-92D6B664035F}"/>
              </a:ext>
            </a:extLst>
          </p:cNvPr>
          <p:cNvCxnSpPr/>
          <p:nvPr userDrawn="1"/>
        </p:nvCxnSpPr>
        <p:spPr>
          <a:xfrm>
            <a:off x="4528349" y="1956789"/>
            <a:ext cx="0" cy="1371600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6273F7C-8A42-4636-9C40-912F051058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0942" y="2133600"/>
            <a:ext cx="4030662" cy="439119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2200" kern="1200" dirty="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Topic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C662EA4-8290-4D5B-A79B-BC9261FAE2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0941" y="2626928"/>
            <a:ext cx="4030662" cy="373661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Section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4CD1B-0541-48C9-BF7A-7AFD9D82D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-343"/>
          <a:stretch/>
        </p:blipFill>
        <p:spPr>
          <a:xfrm>
            <a:off x="670940" y="2286071"/>
            <a:ext cx="3655241" cy="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5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362A9-6406-45BB-B7FA-BB5596AF4D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D6668-EBC8-400D-BB29-3C556D496E50}"/>
              </a:ext>
            </a:extLst>
          </p:cNvPr>
          <p:cNvCxnSpPr/>
          <p:nvPr userDrawn="1"/>
        </p:nvCxnSpPr>
        <p:spPr>
          <a:xfrm>
            <a:off x="4528349" y="1956789"/>
            <a:ext cx="0" cy="1371600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64852BE-A123-47FA-B47C-84F302E8A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0942" y="2133600"/>
            <a:ext cx="4030662" cy="439119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2200" kern="1200" dirty="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Topic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484766E-2FB0-4B42-BFC1-4CCA1C99B9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0941" y="2626928"/>
            <a:ext cx="4030662" cy="373661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Section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A7611A-B242-4B3C-87D2-4C2F49CDD5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-343"/>
          <a:stretch/>
        </p:blipFill>
        <p:spPr>
          <a:xfrm>
            <a:off x="670940" y="2286071"/>
            <a:ext cx="3655241" cy="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AFAF6-87EE-4091-9BFC-B37E831275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D6668-EBC8-400D-BB29-3C556D496E50}"/>
              </a:ext>
            </a:extLst>
          </p:cNvPr>
          <p:cNvCxnSpPr/>
          <p:nvPr userDrawn="1"/>
        </p:nvCxnSpPr>
        <p:spPr>
          <a:xfrm>
            <a:off x="4528349" y="1956789"/>
            <a:ext cx="0" cy="1371600"/>
          </a:xfrm>
          <a:prstGeom prst="line">
            <a:avLst/>
          </a:prstGeom>
          <a:ln>
            <a:solidFill>
              <a:srgbClr val="30A4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64852BE-A123-47FA-B47C-84F302E8A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0942" y="2133600"/>
            <a:ext cx="4030662" cy="439119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2200" kern="1200" dirty="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Topic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484766E-2FB0-4B42-BFC1-4CCA1C99B9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0941" y="2626928"/>
            <a:ext cx="4030662" cy="373661"/>
          </a:xfr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buNone/>
              <a:defRPr lang="en-US" sz="1600" kern="1200" dirty="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5pPr marL="1371600" indent="0" algn="l">
              <a:buNone/>
              <a:defRPr/>
            </a:lvl5pPr>
          </a:lstStyle>
          <a:p>
            <a:pPr lvl="0"/>
            <a:r>
              <a:rPr lang="en-US" dirty="0"/>
              <a:t>Section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A7611A-B242-4B3C-87D2-4C2F49CDD5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-343"/>
          <a:stretch/>
        </p:blipFill>
        <p:spPr>
          <a:xfrm>
            <a:off x="670940" y="2286071"/>
            <a:ext cx="3655241" cy="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F256C-F398-47E4-9EC4-DF521E06B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82205B-C5B9-45E0-B694-A15F57857BE3}"/>
              </a:ext>
            </a:extLst>
          </p:cNvPr>
          <p:cNvGrpSpPr/>
          <p:nvPr userDrawn="1"/>
        </p:nvGrpSpPr>
        <p:grpSpPr>
          <a:xfrm>
            <a:off x="1170327" y="1645439"/>
            <a:ext cx="6418915" cy="1890120"/>
            <a:chOff x="991733" y="1552570"/>
            <a:chExt cx="6418915" cy="1890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AB46BA-A184-440F-B3DB-1D769B484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5784"/>
            <a:stretch/>
          </p:blipFill>
          <p:spPr>
            <a:xfrm>
              <a:off x="991733" y="1552570"/>
              <a:ext cx="2920662" cy="189012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0B3963-F440-46F6-8FC8-D8DF96E1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169574" y="1743075"/>
              <a:ext cx="0" cy="1699615"/>
            </a:xfrm>
            <a:prstGeom prst="line">
              <a:avLst/>
            </a:prstGeom>
            <a:ln>
              <a:solidFill>
                <a:srgbClr val="30A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9A7004-C79F-45D9-A682-BA785772745E}"/>
                </a:ext>
              </a:extLst>
            </p:cNvPr>
            <p:cNvSpPr txBox="1"/>
            <p:nvPr/>
          </p:nvSpPr>
          <p:spPr>
            <a:xfrm>
              <a:off x="4426754" y="2177383"/>
              <a:ext cx="29838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E468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Thank</a:t>
              </a:r>
              <a:r>
                <a:rPr lang="en-US" sz="4800" dirty="0">
                  <a:solidFill>
                    <a:srgbClr val="30A4D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You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0261E4-F708-4813-B666-3278FF7CD7AE}"/>
              </a:ext>
            </a:extLst>
          </p:cNvPr>
          <p:cNvSpPr txBox="1"/>
          <p:nvPr userDrawn="1"/>
        </p:nvSpPr>
        <p:spPr>
          <a:xfrm>
            <a:off x="3035030" y="4649820"/>
            <a:ext cx="109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0E468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 in the loop</a:t>
            </a:r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8957FA10-0820-4E49-91EE-CB8A2E7A46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22" y="4666948"/>
            <a:ext cx="249797" cy="244482"/>
          </a:xfrm>
          <a:prstGeom prst="rect">
            <a:avLst/>
          </a:prstGeom>
        </p:spPr>
      </p:pic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91DE39DD-2C3F-4F38-8D1F-81B1A887F2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86" y="4666948"/>
            <a:ext cx="249797" cy="244482"/>
          </a:xfrm>
          <a:prstGeom prst="rect">
            <a:avLst/>
          </a:prstGeom>
        </p:spPr>
      </p:pic>
      <p:pic>
        <p:nvPicPr>
          <p:cNvPr id="14" name="Picture 13">
            <a:hlinkClick r:id="rId8"/>
            <a:extLst>
              <a:ext uri="{FF2B5EF4-FFF2-40B4-BE49-F238E27FC236}">
                <a16:creationId xmlns:a16="http://schemas.microsoft.com/office/drawing/2014/main" id="{E9F5DA81-82F1-4BFB-BF5B-037154C2B48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47" y="4656305"/>
            <a:ext cx="249797" cy="244482"/>
          </a:xfrm>
          <a:prstGeom prst="rect">
            <a:avLst/>
          </a:prstGeom>
        </p:spPr>
      </p:pic>
      <p:pic>
        <p:nvPicPr>
          <p:cNvPr id="15" name="Picture 14">
            <a:hlinkClick r:id="rId10"/>
            <a:extLst>
              <a:ext uri="{FF2B5EF4-FFF2-40B4-BE49-F238E27FC236}">
                <a16:creationId xmlns:a16="http://schemas.microsoft.com/office/drawing/2014/main" id="{40FFA310-EEC6-43DF-A2BD-86B9E9D4609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93" y="4659389"/>
            <a:ext cx="249797" cy="244482"/>
          </a:xfrm>
          <a:prstGeom prst="rect">
            <a:avLst/>
          </a:prstGeom>
        </p:spPr>
      </p:pic>
      <p:pic>
        <p:nvPicPr>
          <p:cNvPr id="16" name="Picture 15">
            <a:hlinkClick r:id="rId12"/>
            <a:extLst>
              <a:ext uri="{FF2B5EF4-FFF2-40B4-BE49-F238E27FC236}">
                <a16:creationId xmlns:a16="http://schemas.microsoft.com/office/drawing/2014/main" id="{E8043BA9-52BA-475D-A922-9C4CD25813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39" y="4655328"/>
            <a:ext cx="249797" cy="2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1" y="234573"/>
            <a:ext cx="7010399" cy="443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9673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74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9" r:id="rId6"/>
    <p:sldLayoutId id="2147483670" r:id="rId7"/>
    <p:sldLayoutId id="2147483671" r:id="rId8"/>
    <p:sldLayoutId id="2147483668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rgbClr val="0E468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0A4D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E468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D5D11-1EA9-4BC5-BD9F-CD7B7CE53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Adding click to call widget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748C-249B-4A8A-83C5-AF4DA9251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To an existing web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C0C4-28D7-4C75-A03E-B7DFC0E4F3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2020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597959" y="3271082"/>
            <a:ext cx="4030662" cy="27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5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A4D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E468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SDK Version 1.14 and above.</a:t>
            </a:r>
          </a:p>
        </p:txBody>
      </p:sp>
    </p:spTree>
    <p:extLst>
      <p:ext uri="{BB962C8B-B14F-4D97-AF65-F5344CB8AC3E}">
        <p14:creationId xmlns:p14="http://schemas.microsoft.com/office/powerpoint/2010/main" val="269703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646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047" y="1357848"/>
            <a:ext cx="6304372" cy="2292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="../</a:t>
            </a:r>
            <a:r>
              <a:rPr lang="en-US" sz="1100" dirty="0" err="1"/>
              <a:t>conf</a:t>
            </a:r>
            <a:r>
              <a:rPr lang="en-US" sz="1100" dirty="0"/>
              <a:t>/config.js"&gt;&lt;/script&gt;</a:t>
            </a:r>
          </a:p>
          <a:p>
            <a:r>
              <a:rPr lang="en-US" sz="1100" b="1" dirty="0"/>
              <a:t>&lt;/head&gt;</a:t>
            </a:r>
          </a:p>
          <a:p>
            <a:r>
              <a:rPr lang="en-US" sz="1100" b="1" dirty="0"/>
              <a:t>&lt;body&gt;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&lt;div id="c2c_widget"&gt; 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&lt;/div&gt;</a:t>
            </a:r>
          </a:p>
          <a:p>
            <a:endParaRPr lang="en-US" sz="1100" b="1" dirty="0">
              <a:solidFill>
                <a:srgbClr val="00B050"/>
              </a:solidFill>
            </a:endParaRPr>
          </a:p>
          <a:p>
            <a:r>
              <a:rPr lang="en-US" sz="1100" dirty="0">
                <a:solidFill>
                  <a:srgbClr val="00B050"/>
                </a:solidFill>
              </a:rPr>
              <a:t>&lt;video id="c2c_local_video" style="display: none;" </a:t>
            </a:r>
            <a:r>
              <a:rPr lang="en-US" sz="1100" dirty="0" err="1">
                <a:solidFill>
                  <a:srgbClr val="00B050"/>
                </a:solidFill>
              </a:rPr>
              <a:t>playsinline</a:t>
            </a:r>
            <a:r>
              <a:rPr lang="en-US" sz="1100" dirty="0">
                <a:solidFill>
                  <a:srgbClr val="00B050"/>
                </a:solidFill>
              </a:rPr>
              <a:t>&gt;&lt;/video&gt;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&lt;video id="c2c_remote_video" style="display: none;" </a:t>
            </a:r>
            <a:r>
              <a:rPr lang="en-US" sz="1100" dirty="0" err="1">
                <a:solidFill>
                  <a:srgbClr val="00B050"/>
                </a:solidFill>
              </a:rPr>
              <a:t>autoplay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playsinline</a:t>
            </a:r>
            <a:r>
              <a:rPr lang="en-US" sz="1100" dirty="0">
                <a:solidFill>
                  <a:srgbClr val="00B050"/>
                </a:solidFill>
              </a:rPr>
              <a:t>&gt;&lt;/video&gt;</a:t>
            </a:r>
          </a:p>
          <a:p>
            <a:r>
              <a:rPr lang="en-US" sz="1100" b="1" dirty="0"/>
              <a:t>&lt;/body&gt;</a:t>
            </a:r>
          </a:p>
          <a:p>
            <a:r>
              <a:rPr lang="en-US" sz="11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904891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Add video controls (will be invisible </a:t>
            </a:r>
            <a:r>
              <a:rPr lang="en-US" sz="1600"/>
              <a:t>on audio </a:t>
            </a:r>
            <a:r>
              <a:rPr lang="en-US" sz="1600" dirty="0"/>
              <a:t>call configuration)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6365784" y="3816991"/>
            <a:ext cx="1570201" cy="788565"/>
          </a:xfrm>
          <a:prstGeom prst="wedgeEllipseCallout">
            <a:avLst>
              <a:gd name="adj1" fmla="val -260342"/>
              <a:gd name="adj2" fmla="val 72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Span used for phone API messages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6787703" y="1032517"/>
            <a:ext cx="1811013" cy="995109"/>
          </a:xfrm>
          <a:prstGeom prst="wedgeEllipseCallout">
            <a:avLst>
              <a:gd name="adj1" fmla="val -176561"/>
              <a:gd name="adj2" fmla="val 1261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 used here may be replaced by customer.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933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646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54" y="1410506"/>
            <a:ext cx="6304372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="../</a:t>
            </a:r>
            <a:r>
              <a:rPr lang="en-US" sz="1100" dirty="0" err="1"/>
              <a:t>conf</a:t>
            </a:r>
            <a:r>
              <a:rPr lang="en-US" sz="1100" dirty="0"/>
              <a:t>/config.js"&gt;&lt;/script&gt;</a:t>
            </a:r>
          </a:p>
          <a:p>
            <a:r>
              <a:rPr lang="en-US" sz="1100" b="1" dirty="0"/>
              <a:t>&lt;/head&gt;</a:t>
            </a:r>
          </a:p>
          <a:p>
            <a:r>
              <a:rPr lang="en-US" sz="1100" b="1" dirty="0"/>
              <a:t>&lt;body&gt;</a:t>
            </a:r>
          </a:p>
          <a:p>
            <a:endParaRPr lang="en-US" sz="1100" b="1" dirty="0"/>
          </a:p>
          <a:p>
            <a:r>
              <a:rPr lang="en-US" sz="1100" dirty="0">
                <a:solidFill>
                  <a:srgbClr val="00B050"/>
                </a:solidFill>
              </a:rPr>
              <a:t>&lt;div id="c2c_quality_info_div"&gt;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&lt;span id="c2c_connection_span"&gt;&lt;/span&gt;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&lt;span id="c2c_quality_span"&gt;&lt;/span&gt;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&lt;/div&gt;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&lt;div id="c2c_widget"&gt; 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&lt;/div&gt;</a:t>
            </a:r>
          </a:p>
          <a:p>
            <a:endParaRPr lang="en-US" sz="1100" b="1" dirty="0">
              <a:solidFill>
                <a:srgbClr val="00B050"/>
              </a:solidFill>
            </a:endParaRPr>
          </a:p>
          <a:p>
            <a:r>
              <a:rPr lang="en-US" sz="1100" b="1" dirty="0"/>
              <a:t>&lt;/body&gt;</a:t>
            </a:r>
          </a:p>
          <a:p>
            <a:r>
              <a:rPr lang="en-US" sz="11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904891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Add display for connection quality and audio quality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6365784" y="3816991"/>
            <a:ext cx="1570201" cy="788565"/>
          </a:xfrm>
          <a:prstGeom prst="wedgeEllipseCallout">
            <a:avLst>
              <a:gd name="adj1" fmla="val -260342"/>
              <a:gd name="adj2" fmla="val 72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Span used for phone API messages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6787703" y="1032517"/>
            <a:ext cx="1811013" cy="995109"/>
          </a:xfrm>
          <a:prstGeom prst="wedgeEllipseCallout">
            <a:avLst>
              <a:gd name="adj1" fmla="val -176561"/>
              <a:gd name="adj2" fmla="val 1261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 used here may be replaced by customer.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109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8614"/>
            <a:ext cx="7847946" cy="5057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Step 3: Edit the “config.js” file in the “</a:t>
            </a:r>
            <a:r>
              <a:rPr lang="en-US" b="1" dirty="0" err="1"/>
              <a:t>conf</a:t>
            </a:r>
            <a:r>
              <a:rPr lang="en-US" b="1" dirty="0"/>
              <a:t>” directory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616" y="2696588"/>
            <a:ext cx="613112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let c2c_serverConfig = {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domain: '</a:t>
            </a:r>
            <a:r>
              <a:rPr lang="en-US" sz="1200" dirty="0">
                <a:solidFill>
                  <a:srgbClr val="FF0000"/>
                </a:solidFill>
              </a:rPr>
              <a:t>example.com</a:t>
            </a:r>
            <a:r>
              <a:rPr lang="en-US" sz="1200" dirty="0">
                <a:solidFill>
                  <a:srgbClr val="00B050"/>
                </a:solidFill>
              </a:rPr>
              <a:t>',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addresses: ['</a:t>
            </a:r>
            <a:r>
              <a:rPr lang="en-US" sz="1200" dirty="0" err="1">
                <a:solidFill>
                  <a:srgbClr val="FF0000"/>
                </a:solidFill>
              </a:rPr>
              <a:t>wss</a:t>
            </a:r>
            <a:r>
              <a:rPr lang="en-US" sz="1200" dirty="0">
                <a:solidFill>
                  <a:srgbClr val="FF0000"/>
                </a:solidFill>
              </a:rPr>
              <a:t>://sbc.example.com</a:t>
            </a:r>
            <a:r>
              <a:rPr lang="en-US" sz="1200" dirty="0">
                <a:solidFill>
                  <a:srgbClr val="00B050"/>
                </a:solidFill>
              </a:rPr>
              <a:t>'],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iceServers</a:t>
            </a:r>
            <a:r>
              <a:rPr lang="en-US" sz="1200" dirty="0">
                <a:solidFill>
                  <a:srgbClr val="00B050"/>
                </a:solidFill>
              </a:rPr>
              <a:t>: [],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};</a:t>
            </a:r>
            <a:endParaRPr lang="en-US" sz="1200" b="1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3" y="1024343"/>
            <a:ext cx="8596091" cy="1255923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92500" lnSpcReduction="1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First part (server config) contains the backed servers configuration.</a:t>
            </a:r>
          </a:p>
          <a:p>
            <a:pPr marL="114300" indent="0">
              <a:buNone/>
            </a:pPr>
            <a:r>
              <a:rPr lang="en-US" sz="1600" dirty="0"/>
              <a:t>Please edit only the marked in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values keeping the file structure.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Domain: 		AudioCodes SBC domain name, used to build SIP headers From/To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addresses: 		AudioCodes SBC secure web socket address. (can be multiple)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iceServers</a:t>
            </a:r>
            <a:r>
              <a:rPr lang="en-US" sz="1400" dirty="0"/>
              <a:t>: 		addresses for STUN servers. (Optional, can be multiple)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iceTransportPolicyRelay</a:t>
            </a:r>
            <a:r>
              <a:rPr lang="en-US" sz="1400" dirty="0"/>
              <a:t>: 	Optional. Should be set always to false unless using </a:t>
            </a:r>
            <a:r>
              <a:rPr lang="en-US" sz="1400" b="1" dirty="0"/>
              <a:t>only</a:t>
            </a:r>
            <a:r>
              <a:rPr lang="en-US" sz="1400" dirty="0"/>
              <a:t> turn server and </a:t>
            </a:r>
            <a:r>
              <a:rPr lang="en-US" sz="1400" b="1" dirty="0"/>
              <a:t>relay is required</a:t>
            </a:r>
            <a:r>
              <a:rPr lang="en-US" sz="1400" dirty="0"/>
              <a:t>.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endParaRPr lang="en-US" sz="1600" dirty="0"/>
          </a:p>
          <a:p>
            <a:pPr marL="11430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39" y="2563324"/>
            <a:ext cx="1440713" cy="1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8614"/>
            <a:ext cx="7847946" cy="5057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Step 3: Edit the “config.js” file in the “</a:t>
            </a:r>
            <a:r>
              <a:rPr lang="en-US" b="1" dirty="0" err="1"/>
              <a:t>conf</a:t>
            </a:r>
            <a:r>
              <a:rPr lang="en-US" b="1" dirty="0"/>
              <a:t>” directory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717" y="3019842"/>
            <a:ext cx="5949198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let c2c_config = {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call: 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err="1">
                <a:solidFill>
                  <a:srgbClr val="FF0000"/>
                </a:solidFill>
              </a:rPr>
              <a:t>JohnDoe</a:t>
            </a:r>
            <a:r>
              <a:rPr lang="en-US" sz="1200" dirty="0">
                <a:solidFill>
                  <a:srgbClr val="00B050"/>
                </a:solidFill>
              </a:rPr>
              <a:t>',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caller: </a:t>
            </a:r>
            <a:r>
              <a:rPr lang="en-US" sz="1200" dirty="0">
                <a:solidFill>
                  <a:srgbClr val="FF0000"/>
                </a:solidFill>
              </a:rPr>
              <a:t>'Anonymous</a:t>
            </a:r>
            <a:r>
              <a:rPr lang="en-US" sz="1200" dirty="0">
                <a:solidFill>
                  <a:srgbClr val="00B050"/>
                </a:solidFill>
              </a:rPr>
              <a:t>',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callerDN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'Anonymous</a:t>
            </a:r>
            <a:r>
              <a:rPr lang="en-US" sz="1200" dirty="0">
                <a:solidFill>
                  <a:srgbClr val="00B050"/>
                </a:solidFill>
              </a:rPr>
              <a:t>',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type: '</a:t>
            </a:r>
            <a:r>
              <a:rPr lang="en-US" sz="1200" dirty="0">
                <a:solidFill>
                  <a:srgbClr val="FF0000"/>
                </a:solidFill>
              </a:rPr>
              <a:t>audio</a:t>
            </a:r>
            <a:r>
              <a:rPr lang="en-US" sz="1200" dirty="0">
                <a:solidFill>
                  <a:srgbClr val="00B050"/>
                </a:solidFill>
              </a:rPr>
              <a:t>',        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videoCheckboxDefault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videoSize</a:t>
            </a:r>
            <a:r>
              <a:rPr lang="en-US" sz="1200" dirty="0">
                <a:solidFill>
                  <a:srgbClr val="00B050"/>
                </a:solidFill>
              </a:rPr>
              <a:t>:  {</a:t>
            </a:r>
            <a:r>
              <a:rPr lang="en-US" sz="1200" dirty="0">
                <a:solidFill>
                  <a:srgbClr val="FF0000"/>
                </a:solidFill>
              </a:rPr>
              <a:t>width: ‘480px', height: ‘360px</a:t>
            </a:r>
            <a:r>
              <a:rPr lang="en-US" sz="1200" dirty="0">
                <a:solidFill>
                  <a:srgbClr val="00B050"/>
                </a:solidFill>
              </a:rPr>
              <a:t>’},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callAutoStart</a:t>
            </a:r>
            <a:r>
              <a:rPr lang="en-US" sz="1200" dirty="0">
                <a:solidFill>
                  <a:srgbClr val="00B050"/>
                </a:solidFill>
              </a:rPr>
              <a:t>: ‘</a:t>
            </a:r>
            <a:r>
              <a:rPr lang="en-US" sz="1200" dirty="0">
                <a:solidFill>
                  <a:srgbClr val="FF0000"/>
                </a:solidFill>
              </a:rPr>
              <a:t>no</a:t>
            </a:r>
            <a:r>
              <a:rPr lang="en-US" sz="1200" dirty="0">
                <a:solidFill>
                  <a:srgbClr val="00B050"/>
                </a:solidFill>
              </a:rPr>
              <a:t>’,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messageDisplayTime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restoreCallMaxDelay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20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77717" y="1024342"/>
            <a:ext cx="8687905" cy="1853733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92500" lnSpcReduction="2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Second part (call config) contains the call configuration.</a:t>
            </a:r>
          </a:p>
          <a:p>
            <a:pPr marL="114300" indent="0">
              <a:buNone/>
            </a:pPr>
            <a:r>
              <a:rPr lang="en-US" sz="1600" dirty="0"/>
              <a:t>Please edit only the marked in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values keeping the file structure.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call: 			Call destination (user or phone number)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caller: 	 	Caller user name (One word according SIP RFC 3261).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callerDN</a:t>
            </a:r>
            <a:r>
              <a:rPr lang="en-US" sz="1400" dirty="0"/>
              <a:t>: 	 	Caller display name (words sequence).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type:			Call type possible values: 'audio' or 'video‘ or ‘</a:t>
            </a:r>
            <a:r>
              <a:rPr lang="en-US" sz="1400" dirty="0" err="1"/>
              <a:t>user_control</a:t>
            </a:r>
            <a:r>
              <a:rPr lang="en-US" sz="1400" dirty="0"/>
              <a:t>’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videoCheckboxDefault</a:t>
            </a:r>
            <a:r>
              <a:rPr lang="en-US" sz="1400" dirty="0"/>
              <a:t>:       For type </a:t>
            </a:r>
            <a:r>
              <a:rPr lang="en-US" sz="1400" dirty="0" err="1"/>
              <a:t>user_control</a:t>
            </a:r>
            <a:r>
              <a:rPr lang="en-US" sz="1400" dirty="0"/>
              <a:t>. Default value of video check box.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videoSize</a:t>
            </a:r>
            <a:r>
              <a:rPr lang="en-US" sz="1400" dirty="0"/>
              <a:t>:		Window video size (for video call), may be left empty for defaults (default {width: '', height: ‘’})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callAutoStart</a:t>
            </a:r>
            <a:r>
              <a:rPr lang="en-US" sz="1400" dirty="0"/>
              <a:t>:                        ‘no’, ‘yes’, ‘yes force’. Start call automatically after page is loaded.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messageDisplayTime</a:t>
            </a:r>
            <a:r>
              <a:rPr lang="en-US" sz="1400" dirty="0"/>
              <a:t>: 	How long the messages will be displayed (seconds)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restoreCallMaxDelay</a:t>
            </a:r>
            <a:r>
              <a:rPr lang="en-US" sz="1400" dirty="0"/>
              <a:t>: 	time to reload a call after a page refresh (Seconds)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endParaRPr lang="en-US" sz="1600" dirty="0"/>
          </a:p>
          <a:p>
            <a:pPr marL="11430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39" y="2563324"/>
            <a:ext cx="1440713" cy="1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8614"/>
            <a:ext cx="7847946" cy="5057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Step 3: Edit the “config.js” file in the “</a:t>
            </a:r>
            <a:r>
              <a:rPr lang="en-US" b="1" dirty="0" err="1"/>
              <a:t>conf</a:t>
            </a:r>
            <a:r>
              <a:rPr lang="en-US" b="1" dirty="0"/>
              <a:t>” directory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308" y="2849875"/>
            <a:ext cx="5949198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let c2c_config = {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pingInteral</a:t>
            </a:r>
            <a:r>
              <a:rPr lang="en-US" sz="1200" dirty="0">
                <a:solidFill>
                  <a:srgbClr val="FF0000"/>
                </a:solidFill>
              </a:rPr>
              <a:t>: 15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pongTimeout</a:t>
            </a:r>
            <a:r>
              <a:rPr lang="en-US" sz="1200" dirty="0">
                <a:solidFill>
                  <a:srgbClr val="FF0000"/>
                </a:solidFill>
              </a:rPr>
              <a:t>: true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timerThrottlingBestEffort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keepAliveStats</a:t>
            </a:r>
            <a:r>
              <a:rPr lang="en-US" sz="1200" dirty="0">
                <a:solidFill>
                  <a:srgbClr val="FF0000"/>
                </a:solidFill>
              </a:rPr>
              <a:t>: 60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keepAliveDist</a:t>
            </a:r>
            <a:r>
              <a:rPr lang="en-US" sz="1200" dirty="0">
                <a:solidFill>
                  <a:srgbClr val="FF0000"/>
                </a:solidFill>
              </a:rPr>
              <a:t>: false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77717" y="1024343"/>
            <a:ext cx="8687905" cy="16745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Second part (call config) contains the call configuration.</a:t>
            </a:r>
          </a:p>
          <a:p>
            <a:pPr marL="114300" indent="0">
              <a:buNone/>
            </a:pPr>
            <a:r>
              <a:rPr lang="en-US" sz="1600" dirty="0"/>
              <a:t>Please edit only the marked in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values keeping the file structure.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pingInterval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: 		value (in seconds), defines the interval of sending CRLF for keepalive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pongTimeout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: 		value (true), close and reopen web socket when ping timeout detected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timerThrottlingBestEffort</a:t>
            </a:r>
            <a:r>
              <a:rPr lang="en-US" sz="1400" dirty="0"/>
              <a:t> value(true). 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keepAliveStats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: 	value (n times), every n amount of pongs print to log min and max delay statistics.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keepAliveDist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:		value (true / false) either to print to logs the above values. 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endParaRPr lang="en-US" sz="1600" dirty="0"/>
          </a:p>
          <a:p>
            <a:pPr marL="11430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39" y="2563324"/>
            <a:ext cx="1440713" cy="1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8614"/>
            <a:ext cx="7847946" cy="5057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Step 3: Edit the “config.js” file in the “</a:t>
            </a:r>
            <a:r>
              <a:rPr lang="en-US" b="1" dirty="0" err="1"/>
              <a:t>conf</a:t>
            </a:r>
            <a:r>
              <a:rPr lang="en-US" b="1" dirty="0"/>
              <a:t>” directory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717" y="2866189"/>
            <a:ext cx="594919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let c2c_config = {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testCallEnabled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testCallSBCScore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testCallUser</a:t>
            </a:r>
            <a:r>
              <a:rPr lang="en-US" sz="1200" dirty="0">
                <a:solidFill>
                  <a:srgbClr val="00B050"/>
                </a:solidFill>
              </a:rPr>
              <a:t>: ‘</a:t>
            </a:r>
            <a:r>
              <a:rPr lang="en-US" sz="1200" dirty="0">
                <a:solidFill>
                  <a:srgbClr val="FF0000"/>
                </a:solidFill>
              </a:rPr>
              <a:t>5555</a:t>
            </a:r>
            <a:r>
              <a:rPr lang="en-US" sz="1200" dirty="0">
                <a:solidFill>
                  <a:srgbClr val="00B050"/>
                </a:solidFill>
              </a:rPr>
              <a:t>’,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testCallAutoStart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testCallUseMicrophone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testCallVolume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0.0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testCallMinDuration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10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testCallMaxDuration</a:t>
            </a:r>
            <a:r>
              <a:rPr lang="en-US" sz="1200" dirty="0">
                <a:solidFill>
                  <a:srgbClr val="00B050"/>
                </a:solidFill>
              </a:rPr>
              <a:t>: </a:t>
            </a:r>
            <a:r>
              <a:rPr lang="en-US" sz="1200" dirty="0">
                <a:solidFill>
                  <a:srgbClr val="FF0000"/>
                </a:solidFill>
              </a:rPr>
              <a:t>20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testCallQualityText</a:t>
            </a:r>
            <a:r>
              <a:rPr lang="en-US" sz="1200" dirty="0">
                <a:solidFill>
                  <a:srgbClr val="00B050"/>
                </a:solidFill>
              </a:rPr>
              <a:t>: {…},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77717" y="902059"/>
            <a:ext cx="8687905" cy="196412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85000" lnSpcReduction="2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dirty="0"/>
              <a:t>Third part (call config) contains the test call configuration.</a:t>
            </a:r>
          </a:p>
          <a:p>
            <a:pPr marL="114300" indent="0">
              <a:buNone/>
            </a:pPr>
            <a:r>
              <a:rPr lang="en-US" sz="1600" dirty="0"/>
              <a:t>Please edit only the marked in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values keeping the file structure.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testCallEnabled</a:t>
            </a:r>
            <a:r>
              <a:rPr lang="en-US" sz="1400" dirty="0"/>
              <a:t>: 		If test call enabled (show test call GUI)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testCallSBCScore</a:t>
            </a:r>
            <a:r>
              <a:rPr lang="en-US" sz="1400" dirty="0"/>
              <a:t>:		use SBC call quality score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testCallUser</a:t>
            </a:r>
            <a:r>
              <a:rPr lang="en-US" sz="1400" dirty="0"/>
              <a:t>: 		Call to this user for test call (It's a special test call user in SBC that auto answer and play sound prompt)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testCallAutoStart</a:t>
            </a:r>
            <a:r>
              <a:rPr lang="en-US" sz="1400" dirty="0"/>
              <a:t>: 	If auto play policy enables it, test call starts automatically after page loading.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testCallUseMicrophone</a:t>
            </a:r>
            <a:r>
              <a:rPr lang="en-US" sz="1400" dirty="0"/>
              <a:t>:        Instead playing recorded sound, use microphone to test call. May used to bypass auto play policy.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testCallVolume</a:t>
            </a:r>
            <a:r>
              <a:rPr lang="en-US" sz="1400" dirty="0"/>
              <a:t>": 		Set 1.0 to hear (100% volume) or mute(0.0) – Volume of audio prompt received from SBC.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testCallMinDuration</a:t>
            </a:r>
            <a:r>
              <a:rPr lang="en-US" sz="1400" dirty="0"/>
              <a:t>": 	remote-inbound-</a:t>
            </a:r>
            <a:r>
              <a:rPr lang="en-US" sz="1400" dirty="0" err="1"/>
              <a:t>rtp</a:t>
            </a:r>
            <a:r>
              <a:rPr lang="en-US" sz="1400" dirty="0"/>
              <a:t> info statistics is provided only after 5..10 seconds delay (Chrome) or 11..16 seconds (Firefox), Due to that the min duration indicates the minimum time to wait for this info.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testCallMaxDuration</a:t>
            </a:r>
            <a:r>
              <a:rPr lang="en-US" sz="1400" dirty="0"/>
              <a:t>: 	Call will terminated after max duration in any case even if the info was not received.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testCallQualityText</a:t>
            </a:r>
            <a:r>
              <a:rPr lang="en-US" sz="1400" dirty="0"/>
              <a:t>:	Mapping SBC quality score color to text messages.	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endParaRPr lang="en-US" sz="1600" dirty="0"/>
          </a:p>
          <a:p>
            <a:pPr marL="11430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39" y="2563324"/>
            <a:ext cx="1440713" cy="144071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2E2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testCallEnabled: true, testCallUser: '5555', testCallAutoStart: true, testCallVolume: 0.0, testCallMinDuration: 10, testCallMaxDuration: 20,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DC6F3-1C54-4B2A-B89B-70EADF2CEA31}"/>
              </a:ext>
            </a:extLst>
          </p:cNvPr>
          <p:cNvSpPr txBox="1">
            <a:spLocks/>
          </p:cNvSpPr>
          <p:nvPr/>
        </p:nvSpPr>
        <p:spPr>
          <a:xfrm>
            <a:off x="151002" y="206848"/>
            <a:ext cx="6937046" cy="332960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rgbClr val="0E468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defTabSz="514350">
              <a:defRPr/>
            </a:pPr>
            <a:r>
              <a:rPr lang="en-US" sz="2100" dirty="0"/>
              <a:t>Click-To-Call widget Highlights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436492-C8AB-42A1-AC5A-595EE0B17FA6}"/>
              </a:ext>
            </a:extLst>
          </p:cNvPr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E080125-03CF-4CDA-B8BF-312E911CB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96BFD1-2E79-47F1-BB08-1A65363227F3}"/>
              </a:ext>
            </a:extLst>
          </p:cNvPr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54D241D-25F7-4FB7-9D9E-F7C86B763597}"/>
              </a:ext>
            </a:extLst>
          </p:cNvPr>
          <p:cNvSpPr txBox="1"/>
          <p:nvPr/>
        </p:nvSpPr>
        <p:spPr>
          <a:xfrm>
            <a:off x="258298" y="936943"/>
            <a:ext cx="514287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Easily add a click-to-call button to a web site using few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require web development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Button design and text can be customized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following slides we will describe the steps to add this widget to any HTML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Please follow the instructions and when done refresh the HTML page to get the changes.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08" y="164311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1080700"/>
            <a:ext cx="4309875" cy="1254876"/>
          </a:xfrm>
        </p:spPr>
        <p:txBody>
          <a:bodyPr/>
          <a:lstStyle/>
          <a:p>
            <a:r>
              <a:rPr lang="en-US" dirty="0"/>
              <a:t>Unzip the widget zip file to a temporary directory.</a:t>
            </a:r>
          </a:p>
          <a:p>
            <a:r>
              <a:rPr lang="en-US" dirty="0"/>
              <a:t>The following folders will be extracted: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2335576"/>
            <a:ext cx="6041180" cy="181758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dirty="0"/>
              <a:t>'</a:t>
            </a:r>
            <a:r>
              <a:rPr lang="en-US" sz="1400" dirty="0" err="1"/>
              <a:t>conf</a:t>
            </a:r>
            <a:r>
              <a:rPr lang="en-US" sz="1400" dirty="0"/>
              <a:t>' (Containing configuration file).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css</a:t>
            </a:r>
            <a:r>
              <a:rPr lang="en-US" sz="1400" dirty="0"/>
              <a:t>' (Containing demo style file).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js</a:t>
            </a:r>
            <a:r>
              <a:rPr lang="en-US" sz="1400" dirty="0"/>
              <a:t>' (Containing the SDK JS, audio player and widget script code). </a:t>
            </a:r>
          </a:p>
          <a:p>
            <a:r>
              <a:rPr lang="en-US" sz="1400" dirty="0"/>
              <a:t>'html' (usage example). </a:t>
            </a:r>
          </a:p>
          <a:p>
            <a:r>
              <a:rPr lang="en-US" sz="1400" dirty="0"/>
              <a:t>'docs' (help document).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1654" y="517994"/>
            <a:ext cx="4309875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b="1" dirty="0"/>
              <a:t>Step 1: File and folders </a:t>
            </a:r>
          </a:p>
          <a:p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272671" y="22831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08126"/>
            <a:ext cx="1524143" cy="24089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>
            <a:off x="99180" y="473005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1734249"/>
            <a:ext cx="1733638" cy="1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1080700"/>
            <a:ext cx="4972544" cy="376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the bellow folders to your web server: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1456500"/>
            <a:ext cx="6041180" cy="1115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dirty="0"/>
              <a:t>'</a:t>
            </a:r>
            <a:r>
              <a:rPr lang="en-US" sz="1400" dirty="0" err="1"/>
              <a:t>conf</a:t>
            </a:r>
            <a:r>
              <a:rPr lang="en-US" sz="1400" dirty="0"/>
              <a:t>' (Containing configuration file).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css</a:t>
            </a:r>
            <a:r>
              <a:rPr lang="en-US" sz="1400" dirty="0"/>
              <a:t>' (Containing demo style file).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js</a:t>
            </a:r>
            <a:r>
              <a:rPr lang="en-US" sz="1400" dirty="0"/>
              <a:t>' (Containing the SDK JS, audio player, and widget script code)</a:t>
            </a:r>
          </a:p>
          <a:p>
            <a:r>
              <a:rPr lang="en-US" sz="1400" dirty="0"/>
              <a:t>‘sounds’(Containing sound that played during test call)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81654" y="3404212"/>
            <a:ext cx="6041180" cy="74291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dirty="0"/>
              <a:t>'html' (usage example). </a:t>
            </a:r>
          </a:p>
          <a:p>
            <a:r>
              <a:rPr lang="en-US" sz="1400" dirty="0"/>
              <a:t>'docs' (help document).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4054" y="3028849"/>
            <a:ext cx="4972544" cy="37623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92500" lnSpcReduction="2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bellow folders may be skipped</a:t>
            </a:r>
          </a:p>
          <a:p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81654" y="517994"/>
            <a:ext cx="4309875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b="1" dirty="0"/>
              <a:t>Step 1: File and folders</a:t>
            </a:r>
          </a:p>
          <a:p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40" y="1734249"/>
            <a:ext cx="1733638" cy="1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54" y="1892356"/>
            <a:ext cx="416145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&lt;script </a:t>
            </a:r>
            <a:r>
              <a:rPr lang="en-US" sz="1200" dirty="0" err="1">
                <a:solidFill>
                  <a:srgbClr val="00B050"/>
                </a:solidFill>
              </a:rPr>
              <a:t>src</a:t>
            </a:r>
            <a:r>
              <a:rPr lang="en-US" sz="1200" dirty="0">
                <a:solidFill>
                  <a:srgbClr val="00B050"/>
                </a:solidFill>
              </a:rPr>
              <a:t>="../</a:t>
            </a:r>
            <a:r>
              <a:rPr lang="en-US" sz="1200" dirty="0" err="1">
                <a:solidFill>
                  <a:srgbClr val="00B050"/>
                </a:solidFill>
              </a:rPr>
              <a:t>js</a:t>
            </a:r>
            <a:r>
              <a:rPr lang="en-US" sz="1200" dirty="0">
                <a:solidFill>
                  <a:srgbClr val="00B050"/>
                </a:solidFill>
              </a:rPr>
              <a:t>/ac_webrtc.min.js"&gt;&lt;/script&gt;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&lt;script </a:t>
            </a:r>
            <a:r>
              <a:rPr lang="en-US" sz="1200" dirty="0" err="1">
                <a:solidFill>
                  <a:srgbClr val="00B050"/>
                </a:solidFill>
              </a:rPr>
              <a:t>src</a:t>
            </a:r>
            <a:r>
              <a:rPr lang="en-US" sz="1200" dirty="0">
                <a:solidFill>
                  <a:srgbClr val="00B050"/>
                </a:solidFill>
              </a:rPr>
              <a:t>="../</a:t>
            </a:r>
            <a:r>
              <a:rPr lang="en-US" sz="1200" dirty="0" err="1">
                <a:solidFill>
                  <a:srgbClr val="00B050"/>
                </a:solidFill>
              </a:rPr>
              <a:t>js</a:t>
            </a:r>
            <a:r>
              <a:rPr lang="en-US" sz="1200" dirty="0">
                <a:solidFill>
                  <a:srgbClr val="00B050"/>
                </a:solidFill>
              </a:rPr>
              <a:t>/audio_player.js"&gt;&lt;/script&gt;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&lt;script </a:t>
            </a:r>
            <a:r>
              <a:rPr lang="en-US" sz="1200" dirty="0" err="1">
                <a:solidFill>
                  <a:srgbClr val="00B050"/>
                </a:solidFill>
              </a:rPr>
              <a:t>src</a:t>
            </a:r>
            <a:r>
              <a:rPr lang="en-US" sz="1200" dirty="0">
                <a:solidFill>
                  <a:srgbClr val="00B050"/>
                </a:solidFill>
              </a:rPr>
              <a:t>="../</a:t>
            </a:r>
            <a:r>
              <a:rPr lang="en-US" sz="1200" dirty="0" err="1">
                <a:solidFill>
                  <a:srgbClr val="00B050"/>
                </a:solidFill>
              </a:rPr>
              <a:t>js</a:t>
            </a:r>
            <a:r>
              <a:rPr lang="en-US" sz="1200" dirty="0">
                <a:solidFill>
                  <a:srgbClr val="00B050"/>
                </a:solidFill>
              </a:rPr>
              <a:t>/c2c.js"&gt;&lt;/script&gt;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&lt;script </a:t>
            </a:r>
            <a:r>
              <a:rPr lang="en-US" sz="1200" dirty="0" err="1">
                <a:solidFill>
                  <a:srgbClr val="00B050"/>
                </a:solidFill>
              </a:rPr>
              <a:t>src</a:t>
            </a:r>
            <a:r>
              <a:rPr lang="en-US" sz="1200" dirty="0">
                <a:solidFill>
                  <a:srgbClr val="00B050"/>
                </a:solidFill>
              </a:rPr>
              <a:t>="../</a:t>
            </a:r>
            <a:r>
              <a:rPr lang="en-US" sz="1200" dirty="0" err="1">
                <a:solidFill>
                  <a:srgbClr val="00B050"/>
                </a:solidFill>
              </a:rPr>
              <a:t>conf</a:t>
            </a:r>
            <a:r>
              <a:rPr lang="en-US" sz="1200" dirty="0">
                <a:solidFill>
                  <a:srgbClr val="00B050"/>
                </a:solidFill>
              </a:rPr>
              <a:t>/config.js"&gt;&lt;/script&gt;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1386627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Add to the HTML HEAD references to </a:t>
            </a:r>
            <a:r>
              <a:rPr lang="en-US" dirty="0" err="1"/>
              <a:t>js</a:t>
            </a:r>
            <a:r>
              <a:rPr lang="en-US" dirty="0"/>
              <a:t> modules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  <p:sp>
        <p:nvSpPr>
          <p:cNvPr id="7" name="Speech Bubble: Oval 6"/>
          <p:cNvSpPr/>
          <p:nvPr/>
        </p:nvSpPr>
        <p:spPr>
          <a:xfrm>
            <a:off x="5960125" y="922860"/>
            <a:ext cx="2101695" cy="1610615"/>
          </a:xfrm>
          <a:prstGeom prst="wedgeEllipseCallout">
            <a:avLst>
              <a:gd name="adj1" fmla="val -140204"/>
              <a:gd name="adj2" fmla="val 4047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JS file path is relative and should be adjusted to the specific deployment.</a:t>
            </a:r>
          </a:p>
        </p:txBody>
      </p:sp>
    </p:spTree>
    <p:extLst>
      <p:ext uri="{BB962C8B-B14F-4D97-AF65-F5344CB8AC3E}">
        <p14:creationId xmlns:p14="http://schemas.microsoft.com/office/powerpoint/2010/main" val="25043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54" y="1892356"/>
            <a:ext cx="416145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&lt;link </a:t>
            </a:r>
            <a:r>
              <a:rPr lang="en-US" sz="1200" dirty="0" err="1">
                <a:solidFill>
                  <a:srgbClr val="00B050"/>
                </a:solidFill>
              </a:rPr>
              <a:t>rel</a:t>
            </a:r>
            <a:r>
              <a:rPr lang="en-US" sz="1200" dirty="0">
                <a:solidFill>
                  <a:srgbClr val="00B050"/>
                </a:solidFill>
              </a:rPr>
              <a:t>="stylesheet" </a:t>
            </a:r>
            <a:r>
              <a:rPr lang="en-US" sz="1200" dirty="0" err="1">
                <a:solidFill>
                  <a:srgbClr val="00B050"/>
                </a:solidFill>
              </a:rPr>
              <a:t>href</a:t>
            </a:r>
            <a:r>
              <a:rPr lang="en-US" sz="1200" dirty="0">
                <a:solidFill>
                  <a:srgbClr val="00B050"/>
                </a:solidFill>
              </a:rPr>
              <a:t>="../</a:t>
            </a:r>
            <a:r>
              <a:rPr lang="en-US" sz="1200" dirty="0" err="1">
                <a:solidFill>
                  <a:srgbClr val="00B050"/>
                </a:solidFill>
              </a:rPr>
              <a:t>css</a:t>
            </a:r>
            <a:r>
              <a:rPr lang="en-US" sz="1200" dirty="0">
                <a:solidFill>
                  <a:srgbClr val="00B050"/>
                </a:solidFill>
              </a:rPr>
              <a:t>/c2c.css"&gt;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/ac_webrtc.min.js"&gt;&lt;/script&gt;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/audio_player.js"&gt;&lt;/script&gt;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/c2c.js"&gt;&lt;/script&gt;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conf</a:t>
            </a:r>
            <a:r>
              <a:rPr lang="en-US" sz="1200" dirty="0"/>
              <a:t>/config.js"&gt;&lt;/script&gt;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1386007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Add to the HTML HEAD link to 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654" y="51861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54" y="1892356"/>
            <a:ext cx="41614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&lt;html&gt;</a:t>
            </a:r>
          </a:p>
          <a:p>
            <a:r>
              <a:rPr lang="en-US" sz="1200" b="1" dirty="0"/>
              <a:t>&lt;head&gt;</a:t>
            </a:r>
          </a:p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="stylesheet" </a:t>
            </a:r>
            <a:r>
              <a:rPr lang="en-US" sz="1200" dirty="0" err="1"/>
              <a:t>href</a:t>
            </a:r>
            <a:r>
              <a:rPr lang="en-US" sz="1200" dirty="0"/>
              <a:t>="../</a:t>
            </a:r>
            <a:r>
              <a:rPr lang="en-US" sz="1200" dirty="0" err="1"/>
              <a:t>css</a:t>
            </a:r>
            <a:r>
              <a:rPr lang="en-US" sz="1200" dirty="0"/>
              <a:t>/c2c.css"&gt;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&lt;link </a:t>
            </a:r>
            <a:r>
              <a:rPr lang="en-US" sz="1200" dirty="0" err="1">
                <a:solidFill>
                  <a:srgbClr val="00B050"/>
                </a:solidFill>
              </a:rPr>
              <a:t>rel</a:t>
            </a:r>
            <a:r>
              <a:rPr lang="en-US" sz="1200" dirty="0">
                <a:solidFill>
                  <a:srgbClr val="00B050"/>
                </a:solidFill>
              </a:rPr>
              <a:t>="icon" </a:t>
            </a:r>
            <a:r>
              <a:rPr lang="en-US" sz="1200" dirty="0" err="1">
                <a:solidFill>
                  <a:srgbClr val="00B050"/>
                </a:solidFill>
              </a:rPr>
              <a:t>href</a:t>
            </a:r>
            <a:r>
              <a:rPr lang="en-US" sz="1200" dirty="0">
                <a:solidFill>
                  <a:srgbClr val="00B050"/>
                </a:solidFill>
              </a:rPr>
              <a:t>="favicon.png"&gt;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/ac_webrtc.min.js"&gt;&lt;/script&gt;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/audio_player.js"&gt;&lt;/script&gt;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js</a:t>
            </a:r>
            <a:r>
              <a:rPr lang="en-US" sz="1200" dirty="0"/>
              <a:t>/c2c.js"&gt;&lt;/script&gt;    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conf</a:t>
            </a:r>
            <a:r>
              <a:rPr lang="en-US" sz="1200" dirty="0"/>
              <a:t>/config.js"&gt;&lt;/script&gt;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1386007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Add to the HTML HEAD link for the browser tab image icon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646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047" y="1357848"/>
            <a:ext cx="6304372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="../</a:t>
            </a:r>
            <a:r>
              <a:rPr lang="en-US" sz="1200" dirty="0" err="1"/>
              <a:t>conf</a:t>
            </a:r>
            <a:r>
              <a:rPr lang="en-US" sz="1200" dirty="0"/>
              <a:t>/config.js"&gt;&lt;/script&gt;</a:t>
            </a:r>
          </a:p>
          <a:p>
            <a:r>
              <a:rPr lang="en-US" sz="1200" b="1" dirty="0"/>
              <a:t>&lt;/head&gt;</a:t>
            </a:r>
          </a:p>
          <a:p>
            <a:r>
              <a:rPr lang="en-US" sz="1200" b="1" dirty="0"/>
              <a:t>&lt;body&gt;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&lt;div id="c2c_widget"&gt;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…     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&lt;button id="c2c_call_button" title="Click to call us on the phone"&gt;            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</a:t>
            </a:r>
            <a:r>
              <a:rPr lang="en-US" sz="1200" dirty="0" err="1">
                <a:solidFill>
                  <a:srgbClr val="00B050"/>
                </a:solidFill>
              </a:rPr>
              <a:t>svg</a:t>
            </a:r>
            <a:r>
              <a:rPr lang="en-US" sz="1200" dirty="0">
                <a:solidFill>
                  <a:srgbClr val="00B050"/>
                </a:solidFill>
              </a:rPr>
              <a:t> id="c2c_svg_icon" fill="#006DF0" </a:t>
            </a:r>
            <a:r>
              <a:rPr lang="en-US" sz="1200" dirty="0" err="1">
                <a:solidFill>
                  <a:srgbClr val="00B050"/>
                </a:solidFill>
              </a:rPr>
              <a:t>viewBox</a:t>
            </a:r>
            <a:r>
              <a:rPr lang="en-US" sz="1200" dirty="0">
                <a:solidFill>
                  <a:srgbClr val="00B050"/>
                </a:solidFill>
              </a:rPr>
              <a:t>="0 0 512 512"&gt;                 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&lt;path d="M493.4 24.6l-104-24c-11.3-2.6-22.9 3.3-27.5 13.9l-48 112c-4.2 9.8-1.4 21.3 6.9 28l60.6 49.6c-36 76.7-98.9 140.5-177.2 177.2l-49.6-60.6c-6.8-8.3-18.2-11.1-28-6.9l-112 48C3.9 366.5-2 378.1.6 389.4l24 104C27.1 504.2 36.7 512 48 512c256.1 0 464-207.5 464-464 0-11.2-7.7-20.9-18.6-23.4z"/&gt;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&lt;/</a:t>
            </a:r>
            <a:r>
              <a:rPr lang="en-US" sz="1200" dirty="0" err="1">
                <a:solidFill>
                  <a:srgbClr val="00B050"/>
                </a:solidFill>
              </a:rPr>
              <a:t>svg</a:t>
            </a:r>
            <a:r>
              <a:rPr lang="en-US" sz="1200" dirty="0">
                <a:solidFill>
                  <a:srgbClr val="00B050"/>
                </a:solidFill>
              </a:rPr>
              <a:t>&gt;     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&lt;span&gt;Call&lt;/span&gt;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&lt;/button&gt;       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da-DK" sz="1200" dirty="0">
                <a:solidFill>
                  <a:srgbClr val="00B050"/>
                </a:solidFill>
              </a:rPr>
              <a:t>&lt;div id="c2c_message"&gt;&lt;/div&gt;</a:t>
            </a:r>
          </a:p>
          <a:p>
            <a:r>
              <a:rPr lang="da-DK" sz="1200" dirty="0">
                <a:solidFill>
                  <a:srgbClr val="00B050"/>
                </a:solidFill>
              </a:rPr>
              <a:t>...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&lt;/div&gt;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b="1" dirty="0"/>
              <a:t>&lt;/body&gt;</a:t>
            </a:r>
          </a:p>
          <a:p>
            <a:r>
              <a:rPr lang="en-US" sz="12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904891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62500" lnSpcReduction="2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Add the widget (C2C_widget) to your html page and add to it 2 buttons:</a:t>
            </a:r>
          </a:p>
          <a:p>
            <a:pPr marL="114300" indent="0">
              <a:buNone/>
            </a:pPr>
            <a:r>
              <a:rPr lang="en-US" dirty="0"/>
              <a:t>Test Call button: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6365784" y="3816991"/>
            <a:ext cx="1570201" cy="788565"/>
          </a:xfrm>
          <a:prstGeom prst="wedgeEllipseCallout">
            <a:avLst>
              <a:gd name="adj1" fmla="val -260342"/>
              <a:gd name="adj2" fmla="val 72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Span used for phone API messages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6787703" y="1032517"/>
            <a:ext cx="1811013" cy="995109"/>
          </a:xfrm>
          <a:prstGeom prst="wedgeEllipseCallout">
            <a:avLst>
              <a:gd name="adj1" fmla="val -176561"/>
              <a:gd name="adj2" fmla="val 1261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 used here may be replaced by customer.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7957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2" y="2303247"/>
            <a:ext cx="1528101" cy="15281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5646" y="517994"/>
            <a:ext cx="4309875" cy="5057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2: Modify your HTML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654" y="125683"/>
            <a:ext cx="8153399" cy="392311"/>
          </a:xfrm>
        </p:spPr>
        <p:txBody>
          <a:bodyPr/>
          <a:lstStyle/>
          <a:p>
            <a:r>
              <a:rPr lang="en-US" dirty="0"/>
              <a:t>Click to Call Web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047" y="1357848"/>
            <a:ext cx="6304372" cy="3647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="../</a:t>
            </a:r>
            <a:r>
              <a:rPr lang="en-US" sz="1100" dirty="0" err="1"/>
              <a:t>conf</a:t>
            </a:r>
            <a:r>
              <a:rPr lang="en-US" sz="1100" dirty="0"/>
              <a:t>/config.js"&gt;&lt;/script&gt;</a:t>
            </a:r>
          </a:p>
          <a:p>
            <a:r>
              <a:rPr lang="en-US" sz="1100" b="1" dirty="0"/>
              <a:t>&lt;/head&gt;</a:t>
            </a:r>
          </a:p>
          <a:p>
            <a:r>
              <a:rPr lang="en-US" sz="1100" b="1" dirty="0"/>
              <a:t>&lt;body&gt;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&lt;div id="c2c_widget"&gt; 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…       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&lt;button id="c2c_test_btn" title="Click to test connection quality"&gt;  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</a:t>
            </a:r>
            <a:r>
              <a:rPr lang="en-US" sz="1100" dirty="0" err="1">
                <a:solidFill>
                  <a:srgbClr val="00B050"/>
                </a:solidFill>
              </a:rPr>
              <a:t>svg</a:t>
            </a:r>
            <a:r>
              <a:rPr lang="en-US" sz="1100" dirty="0">
                <a:solidFill>
                  <a:srgbClr val="00B050"/>
                </a:solidFill>
              </a:rPr>
              <a:t> id="c2c_test_svg"&gt;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&lt;g fill="none" fill-rule="</a:t>
            </a:r>
            <a:r>
              <a:rPr lang="en-US" sz="1100" dirty="0" err="1">
                <a:solidFill>
                  <a:srgbClr val="00B050"/>
                </a:solidFill>
              </a:rPr>
              <a:t>evenodd</a:t>
            </a:r>
            <a:r>
              <a:rPr lang="en-US" sz="1100" dirty="0">
                <a:solidFill>
                  <a:srgbClr val="00B050"/>
                </a:solidFill>
              </a:rPr>
              <a:t>"&gt;       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&lt;path d="M-1-1h24v24H-1z" /&gt;           &lt;path d="M21.61 17.99l-9.08-9.08c.93-2.34.45-5.1-1.44-7-2.3-2.3-5.88-2.51-8.43-.65L6.5 5.11 5.08 6.52 1.25 2.69C-.61 5.23-.4 8.82 1.9 11.11c1.86 1.86 4.57 2.35 6.89 1.48l9.11 9.11c.39.39 1.02.39 1.41 0l2.3-2.3c.4-.38.4-1.01 0-1.41zm-3 1.6l-9.46-9.46c-.61.45-1.29.72-2 .82-1.36.2-2.79-.21-3.83-1.25C2.37 8.76 1.93 7.5 2 6.26l3.09 3.09 4.24-4.24-3.09-3.09c1.24-.07 2.49.37 3.44 1.31a4.469 4.469 0 011.24 3.96 4.35 4.35 0 01-.88 1.96l9.45 9.45-.88.89z" fill="#1D1D1D" /&gt;    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&lt;/g&gt;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&lt;/</a:t>
            </a:r>
            <a:r>
              <a:rPr lang="en-US" sz="1100" dirty="0" err="1">
                <a:solidFill>
                  <a:srgbClr val="00B050"/>
                </a:solidFill>
              </a:rPr>
              <a:t>svg</a:t>
            </a:r>
            <a:r>
              <a:rPr lang="en-US" sz="1100" dirty="0">
                <a:solidFill>
                  <a:srgbClr val="00B050"/>
                </a:solidFill>
              </a:rPr>
              <a:t>&gt; 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&lt;span&gt;Test line&lt;/span&gt;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&lt;/button&gt;      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&lt;span&gt;&lt;/span&gt;</a:t>
            </a:r>
            <a:r>
              <a:rPr lang="da-DK" sz="1100" dirty="0">
                <a:solidFill>
                  <a:srgbClr val="00B050"/>
                </a:solidFill>
              </a:rPr>
              <a:t>...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b="1" dirty="0">
                <a:solidFill>
                  <a:srgbClr val="00B050"/>
                </a:solidFill>
              </a:rPr>
              <a:t>&lt;/div&gt;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b="1" dirty="0"/>
              <a:t>&lt;/body&gt;</a:t>
            </a:r>
          </a:p>
          <a:p>
            <a:r>
              <a:rPr lang="en-US" sz="1100" b="1" dirty="0"/>
              <a:t>&lt;/html&gt;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81654" y="904891"/>
            <a:ext cx="6008129" cy="50572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 fontScale="62500" lnSpcReduction="20000"/>
          </a:bodyPr>
          <a:lstStyle>
            <a:lvl1pPr marL="257175" marR="0" lvl="0" indent="-142875" algn="l" defTabSz="685800" rtl="0" eaLnBrk="1" latinLnBrk="0" hangingPunct="1">
              <a:lnSpc>
                <a:spcPct val="90000"/>
              </a:lnSpc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sz="18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13335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002060"/>
              </a:buClr>
              <a:buSzPct val="85000"/>
              <a:buFont typeface="Noto Sans Symbols"/>
              <a:buChar char="▪"/>
              <a:defRPr sz="1500" b="0" i="0" u="none" strike="noStrike" kern="1200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98583" algn="l" defTabSz="685800" rtl="0" eaLnBrk="1" latinLnBrk="0" hangingPunct="1">
              <a:lnSpc>
                <a:spcPct val="90000"/>
              </a:lnSpc>
              <a:spcBef>
                <a:spcPts val="270"/>
              </a:spcBef>
              <a:buClr>
                <a:srgbClr val="7F7F7F"/>
              </a:buClr>
              <a:buSzPct val="85000"/>
              <a:buFont typeface="Noto Sans Symbols"/>
              <a:buChar char="▪"/>
              <a:defRPr sz="1350" b="0" i="0" u="none" strike="noStrike" kern="1200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95250" algn="l" defTabSz="685800" rtl="0" eaLnBrk="1" latinLnBrk="0" hangingPunct="1">
              <a:lnSpc>
                <a:spcPct val="90000"/>
              </a:lnSpc>
              <a:spcBef>
                <a:spcPts val="240"/>
              </a:spcBef>
              <a:buClr>
                <a:srgbClr val="002060"/>
              </a:buClr>
              <a:buSzPct val="100000"/>
              <a:buFont typeface="Arial"/>
              <a:buChar char="–"/>
              <a:defRPr sz="120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04775" algn="l" defTabSz="685800" rtl="0" eaLnBrk="1" latinLnBrk="0" hangingPunct="1">
              <a:lnSpc>
                <a:spcPct val="90000"/>
              </a:lnSpc>
              <a:spcBef>
                <a:spcPts val="210"/>
              </a:spcBef>
              <a:buClr>
                <a:srgbClr val="002060"/>
              </a:buClr>
              <a:buSzPct val="100000"/>
              <a:buFont typeface="Arial"/>
              <a:buChar char="»"/>
              <a:defRPr sz="1050" b="0" i="0" u="none" strike="noStrike" kern="12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defTabSz="6858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Add the widget (C2C_widget) to your html page and add to it 2 buttons:</a:t>
            </a:r>
          </a:p>
          <a:p>
            <a:pPr marL="114300" indent="0">
              <a:buNone/>
            </a:pPr>
            <a:r>
              <a:rPr lang="en-US" dirty="0"/>
              <a:t>Test Call button: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6365784" y="3816991"/>
            <a:ext cx="1570201" cy="788565"/>
          </a:xfrm>
          <a:prstGeom prst="wedgeEllipseCallout">
            <a:avLst>
              <a:gd name="adj1" fmla="val -260342"/>
              <a:gd name="adj2" fmla="val 72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Span used for phone API messages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6787703" y="1032517"/>
            <a:ext cx="1811013" cy="995109"/>
          </a:xfrm>
          <a:prstGeom prst="wedgeEllipseCallout">
            <a:avLst>
              <a:gd name="adj1" fmla="val -176561"/>
              <a:gd name="adj2" fmla="val 1261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 used here may be replaced by customer.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272671" y="39609"/>
            <a:ext cx="0" cy="411480"/>
          </a:xfrm>
          <a:prstGeom prst="line">
            <a:avLst/>
          </a:prstGeom>
          <a:noFill/>
          <a:ln w="6350" cap="flat" cmpd="sng" algn="ctr">
            <a:solidFill>
              <a:srgbClr val="30A4DC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38" r="1208" b="3110"/>
          <a:stretch/>
        </p:blipFill>
        <p:spPr>
          <a:xfrm>
            <a:off x="7372382" y="124904"/>
            <a:ext cx="1524143" cy="24089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>
            <a:off x="99180" y="489783"/>
            <a:ext cx="6995160" cy="0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264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dioCodes Official PowerPoint Template .potx [Read-Only]" id="{74720856-FB94-4104-B08B-5A8728EE80AD}" vid="{D0799717-1E6B-4E6F-A92E-13BFD86B5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0C1B60B851040805CF3B9625D8BD1" ma:contentTypeVersion="2" ma:contentTypeDescription="Create a new document." ma:contentTypeScope="" ma:versionID="ab434097384fe7349f54650b233c8bc3">
  <xsd:schema xmlns:xsd="http://www.w3.org/2001/XMLSchema" xmlns:xs="http://www.w3.org/2001/XMLSchema" xmlns:p="http://schemas.microsoft.com/office/2006/metadata/properties" xmlns:ns2="26a39597-3372-45a9-8a7c-07351152cd07" targetNamespace="http://schemas.microsoft.com/office/2006/metadata/properties" ma:root="true" ma:fieldsID="b4bfc142213f1479486deb71a465f9bb" ns2:_="">
    <xsd:import namespace="26a39597-3372-45a9-8a7c-07351152cd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39597-3372-45a9-8a7c-07351152c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6150CF-AB20-4C57-9A9F-DAC0BBA62E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3BA951-C68A-4878-8658-476118B4CA45}">
  <ds:schemaRefs>
    <ds:schemaRef ds:uri="http://schemas.microsoft.com/office/2006/documentManagement/types"/>
    <ds:schemaRef ds:uri="26a39597-3372-45a9-8a7c-07351152cd07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A71D84-E641-4BE3-8C08-8504BC5029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39597-3372-45a9-8a7c-07351152c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AudioCodes Official PowerPoint Template </Template>
  <TotalTime>11001</TotalTime>
  <Words>2098</Words>
  <Application>Microsoft Office PowerPoint</Application>
  <PresentationFormat>On-screen Show (16:9)</PresentationFormat>
  <Paragraphs>262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Noto Sans Symbols</vt:lpstr>
      <vt:lpstr>Segoe UI</vt:lpstr>
      <vt:lpstr>Wingdings</vt:lpstr>
      <vt:lpstr>Office Theme</vt:lpstr>
      <vt:lpstr>PowerPoint Presentation</vt:lpstr>
      <vt:lpstr>PowerPoint Presentation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Click to Call Web Widget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Pessah</dc:creator>
  <cp:keywords>WebRTC ClickToCall</cp:keywords>
  <cp:lastModifiedBy>Igor Kolosov</cp:lastModifiedBy>
  <cp:revision>110</cp:revision>
  <dcterms:created xsi:type="dcterms:W3CDTF">2018-01-21T12:27:23Z</dcterms:created>
  <dcterms:modified xsi:type="dcterms:W3CDTF">2022-06-16T13:18:07Z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0x010100E680C1B60B851040805CF3B9625D8BD1</vt:lpwstr>
  </property>
  <property fmtid="{D5CDD505-2E9C-101B-9397-08002B2CF9AE}" pid="3" name="_dlc_DocIdItemGuid">
    <vt:lpwstr>326f401e-78e7-4979-ab0e-bc87a7200ee6</vt:lpwstr>
  </property>
</Properties>
</file>