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0" r:id="rId4"/>
    <p:sldId id="257" r:id="rId5"/>
    <p:sldId id="258" r:id="rId6"/>
    <p:sldId id="260" r:id="rId7"/>
    <p:sldId id="263" r:id="rId8"/>
    <p:sldId id="261" r:id="rId9"/>
    <p:sldId id="262" r:id="rId10"/>
    <p:sldId id="265" r:id="rId11"/>
    <p:sldId id="266" r:id="rId12"/>
    <p:sldId id="269" r:id="rId13"/>
    <p:sldId id="264" r:id="rId14"/>
    <p:sldId id="268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/>
            <a:t>Kod źródłowy</a:t>
          </a:r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/>
            <a:t>Analiza poprawności</a:t>
          </a:r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Interpretator</a:t>
          </a:r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/>
            <a:t>Wynik/</a:t>
          </a:r>
        </a:p>
        <a:p>
          <a:r>
            <a:rPr lang="pl-PL" dirty="0"/>
            <a:t>/wyjście</a:t>
          </a:r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C864B134-B732-4832-ADA6-C8706F6EE3B9}" type="presOf" srcId="{9CE8EF37-A8C5-445B-94D6-74A93BB3A3E6}" destId="{29B29195-4472-41B7-AF86-3109E2939F09}" srcOrd="0" destOrd="0" presId="urn:microsoft.com/office/officeart/2005/8/layout/chevron1"/>
    <dgm:cxn modelId="{8C006817-1E99-4A4F-AC1C-46BC844BC5F0}" type="presOf" srcId="{B624ED73-9A14-4A23-BFA5-E38F62819990}" destId="{FCE7DB08-3153-4300-B756-D50E25E33E8F}" srcOrd="0" destOrd="0" presId="urn:microsoft.com/office/officeart/2005/8/layout/chevron1"/>
    <dgm:cxn modelId="{BABE3135-C1BC-48C5-A81F-7C08FC5AA0A4}" type="presOf" srcId="{014DB052-0CD7-4ACC-99A7-32867EE2DB0A}" destId="{E8DFC9A1-8D9C-495E-9C67-804687CAE2DC}" srcOrd="0" destOrd="0" presId="urn:microsoft.com/office/officeart/2005/8/layout/chevron1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F6DEE647-9D6A-4632-965F-61B0312A503E}" type="presOf" srcId="{F6DA96EC-21FE-424C-8761-1D2D42BED6C9}" destId="{BEE92DA5-2C24-4828-ABB9-84F96A778C79}" srcOrd="0" destOrd="0" presId="urn:microsoft.com/office/officeart/2005/8/layout/chevron1"/>
    <dgm:cxn modelId="{668A17F7-E7BB-4746-B4BF-5F7961C1160C}" type="presOf" srcId="{6C7B6352-BB2B-4B95-97BB-0DAA2DCC566C}" destId="{F407B3BB-6B05-4A5C-8FBE-94F1D4BCB772}" srcOrd="0" destOrd="0" presId="urn:microsoft.com/office/officeart/2005/8/layout/chevron1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B864AB3A-A02A-45F8-958F-C982CE37A4D9}" type="presParOf" srcId="{F407B3BB-6B05-4A5C-8FBE-94F1D4BCB772}" destId="{29B29195-4472-41B7-AF86-3109E2939F09}" srcOrd="0" destOrd="0" presId="urn:microsoft.com/office/officeart/2005/8/layout/chevron1"/>
    <dgm:cxn modelId="{FBA90C1F-B764-4B29-ABAA-CBBD65882525}" type="presParOf" srcId="{F407B3BB-6B05-4A5C-8FBE-94F1D4BCB772}" destId="{DB3E7541-2488-4344-9110-C134D9ECC33D}" srcOrd="1" destOrd="0" presId="urn:microsoft.com/office/officeart/2005/8/layout/chevron1"/>
    <dgm:cxn modelId="{12910998-D7AB-4D11-9045-D5C6351028A6}" type="presParOf" srcId="{F407B3BB-6B05-4A5C-8FBE-94F1D4BCB772}" destId="{E8DFC9A1-8D9C-495E-9C67-804687CAE2DC}" srcOrd="2" destOrd="0" presId="urn:microsoft.com/office/officeart/2005/8/layout/chevron1"/>
    <dgm:cxn modelId="{0BD42593-A510-40BF-BC83-1A6F21600B26}" type="presParOf" srcId="{F407B3BB-6B05-4A5C-8FBE-94F1D4BCB772}" destId="{0B1888F0-4E96-496F-AB65-5242FE3E8723}" srcOrd="3" destOrd="0" presId="urn:microsoft.com/office/officeart/2005/8/layout/chevron1"/>
    <dgm:cxn modelId="{22DA087A-D77F-43F2-A206-07E6703BF6A7}" type="presParOf" srcId="{F407B3BB-6B05-4A5C-8FBE-94F1D4BCB772}" destId="{FCE7DB08-3153-4300-B756-D50E25E33E8F}" srcOrd="4" destOrd="0" presId="urn:microsoft.com/office/officeart/2005/8/layout/chevron1"/>
    <dgm:cxn modelId="{EA70B8E9-DA23-46E3-95D8-6DCFF8232D11}" type="presParOf" srcId="{F407B3BB-6B05-4A5C-8FBE-94F1D4BCB772}" destId="{1ADBA215-A5A1-4FA0-B9B0-4F285B389851}" srcOrd="5" destOrd="0" presId="urn:microsoft.com/office/officeart/2005/8/layout/chevron1"/>
    <dgm:cxn modelId="{82814581-AABF-41AC-B732-72C9C8347D08}" type="presParOf" srcId="{F407B3BB-6B05-4A5C-8FBE-94F1D4BCB772}" destId="{BEE92DA5-2C24-4828-ABB9-84F96A778C7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E8EF37-A8C5-445B-94D6-74A93BB3A3E6}">
      <dgm:prSet phldrT="[Tekst]" custT="1"/>
      <dgm:spPr/>
      <dgm:t>
        <a:bodyPr/>
        <a:lstStyle/>
        <a:p>
          <a:r>
            <a:rPr lang="pl-PL" sz="2400" dirty="0"/>
            <a:t>Kod</a:t>
          </a:r>
        </a:p>
        <a:p>
          <a:r>
            <a:rPr lang="pl-PL" sz="2400" dirty="0"/>
            <a:t>źródłowy</a:t>
          </a:r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/>
            <a:t>Analiza popr.</a:t>
          </a:r>
        </a:p>
        <a:p>
          <a:r>
            <a:rPr lang="pl-PL" dirty="0"/>
            <a:t>/Kompilator</a:t>
          </a:r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Kod obiektowy</a:t>
          </a:r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/>
            <a:t>Interpretator</a:t>
          </a:r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7E4F028B-0F1C-4A5E-A8AC-D4D59C3639EE}">
      <dgm:prSet phldrT="[Tekst]"/>
      <dgm:spPr/>
      <dgm:t>
        <a:bodyPr/>
        <a:lstStyle/>
        <a:p>
          <a:r>
            <a:rPr lang="pl-PL" dirty="0"/>
            <a:t>Wynik/</a:t>
          </a:r>
        </a:p>
        <a:p>
          <a:r>
            <a:rPr lang="pl-PL" dirty="0"/>
            <a:t>/wyjście</a:t>
          </a:r>
        </a:p>
      </dgm:t>
    </dgm:pt>
    <dgm:pt modelId="{A3DC6660-2AB3-4E96-804A-AC5F91CAEAD9}" type="parTrans" cxnId="{6DB5EEF9-DE19-484D-96B7-C3DE6210B066}">
      <dgm:prSet/>
      <dgm:spPr/>
      <dgm:t>
        <a:bodyPr/>
        <a:lstStyle/>
        <a:p>
          <a:endParaRPr lang="pl-PL"/>
        </a:p>
      </dgm:t>
    </dgm:pt>
    <dgm:pt modelId="{E4D5053C-CF24-4C26-BB46-6F0AE16884C1}" type="sibTrans" cxnId="{6DB5EEF9-DE19-484D-96B7-C3DE6210B066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C9191BF-63BF-4B84-BA37-31A3A365C9A5}" type="pres">
      <dgm:prSet presAssocID="{930F9790-CEB9-46AE-8D0E-FF22C87C7F5E}" presName="parTxOnlySpace" presStyleCnt="0"/>
      <dgm:spPr/>
    </dgm:pt>
    <dgm:pt modelId="{26FA1C7A-6358-429A-8D2B-9907FE9175BC}" type="pres">
      <dgm:prSet presAssocID="{7E4F028B-0F1C-4A5E-A8AC-D4D59C3639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1EFD654-CFD0-49C2-8CB9-E072D50763EA}" type="presOf" srcId="{6C7B6352-BB2B-4B95-97BB-0DAA2DCC566C}" destId="{F407B3BB-6B05-4A5C-8FBE-94F1D4BCB772}" srcOrd="0" destOrd="0" presId="urn:microsoft.com/office/officeart/2005/8/layout/chevron1"/>
    <dgm:cxn modelId="{6DB5EEF9-DE19-484D-96B7-C3DE6210B066}" srcId="{6C7B6352-BB2B-4B95-97BB-0DAA2DCC566C}" destId="{7E4F028B-0F1C-4A5E-A8AC-D4D59C3639EE}" srcOrd="4" destOrd="0" parTransId="{A3DC6660-2AB3-4E96-804A-AC5F91CAEAD9}" sibTransId="{E4D5053C-CF24-4C26-BB46-6F0AE16884C1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56A87994-D0B0-4A18-824C-C433586CC4BD}" type="presOf" srcId="{7E4F028B-0F1C-4A5E-A8AC-D4D59C3639EE}" destId="{26FA1C7A-6358-429A-8D2B-9907FE9175BC}" srcOrd="0" destOrd="0" presId="urn:microsoft.com/office/officeart/2005/8/layout/chevron1"/>
    <dgm:cxn modelId="{A728D145-08DE-41B3-8D33-70E9DF231780}" type="presOf" srcId="{B624ED73-9A14-4A23-BFA5-E38F62819990}" destId="{FCE7DB08-3153-4300-B756-D50E25E33E8F}" srcOrd="0" destOrd="0" presId="urn:microsoft.com/office/officeart/2005/8/layout/chevron1"/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B6EFC46A-083D-4B29-850F-A556DE925ED1}" type="presOf" srcId="{F6DA96EC-21FE-424C-8761-1D2D42BED6C9}" destId="{BEE92DA5-2C24-4828-ABB9-84F96A778C79}" srcOrd="0" destOrd="0" presId="urn:microsoft.com/office/officeart/2005/8/layout/chevron1"/>
    <dgm:cxn modelId="{8A03C309-C017-47FA-A26D-29BC139A8B3B}" type="presOf" srcId="{9CE8EF37-A8C5-445B-94D6-74A93BB3A3E6}" destId="{29B29195-4472-41B7-AF86-3109E2939F09}" srcOrd="0" destOrd="0" presId="urn:microsoft.com/office/officeart/2005/8/layout/chevron1"/>
    <dgm:cxn modelId="{3D6B3298-ADF1-4F88-99B5-5E407A08DD6C}" type="presOf" srcId="{014DB052-0CD7-4ACC-99A7-32867EE2DB0A}" destId="{E8DFC9A1-8D9C-495E-9C67-804687CAE2DC}" srcOrd="0" destOrd="0" presId="urn:microsoft.com/office/officeart/2005/8/layout/chevron1"/>
    <dgm:cxn modelId="{0F4DF548-EA95-47C2-A35C-0198614D54A2}" type="presParOf" srcId="{F407B3BB-6B05-4A5C-8FBE-94F1D4BCB772}" destId="{29B29195-4472-41B7-AF86-3109E2939F09}" srcOrd="0" destOrd="0" presId="urn:microsoft.com/office/officeart/2005/8/layout/chevron1"/>
    <dgm:cxn modelId="{CD705751-ED51-4A9E-B0AF-A97198AABDFA}" type="presParOf" srcId="{F407B3BB-6B05-4A5C-8FBE-94F1D4BCB772}" destId="{DB3E7541-2488-4344-9110-C134D9ECC33D}" srcOrd="1" destOrd="0" presId="urn:microsoft.com/office/officeart/2005/8/layout/chevron1"/>
    <dgm:cxn modelId="{C6D85E81-BA24-4336-9BCA-B6A5870CD0F8}" type="presParOf" srcId="{F407B3BB-6B05-4A5C-8FBE-94F1D4BCB772}" destId="{E8DFC9A1-8D9C-495E-9C67-804687CAE2DC}" srcOrd="2" destOrd="0" presId="urn:microsoft.com/office/officeart/2005/8/layout/chevron1"/>
    <dgm:cxn modelId="{D86F0FAA-4A98-4797-BDAA-D45B771A6C79}" type="presParOf" srcId="{F407B3BB-6B05-4A5C-8FBE-94F1D4BCB772}" destId="{0B1888F0-4E96-496F-AB65-5242FE3E8723}" srcOrd="3" destOrd="0" presId="urn:microsoft.com/office/officeart/2005/8/layout/chevron1"/>
    <dgm:cxn modelId="{66B7C7D4-58D4-44E4-9C04-3EBCC0F8C080}" type="presParOf" srcId="{F407B3BB-6B05-4A5C-8FBE-94F1D4BCB772}" destId="{FCE7DB08-3153-4300-B756-D50E25E33E8F}" srcOrd="4" destOrd="0" presId="urn:microsoft.com/office/officeart/2005/8/layout/chevron1"/>
    <dgm:cxn modelId="{8816E599-22D2-4F01-9361-1B47F0125FB8}" type="presParOf" srcId="{F407B3BB-6B05-4A5C-8FBE-94F1D4BCB772}" destId="{1ADBA215-A5A1-4FA0-B9B0-4F285B389851}" srcOrd="5" destOrd="0" presId="urn:microsoft.com/office/officeart/2005/8/layout/chevron1"/>
    <dgm:cxn modelId="{6338F792-46DE-41EB-B544-8EA866A61EA9}" type="presParOf" srcId="{F407B3BB-6B05-4A5C-8FBE-94F1D4BCB772}" destId="{BEE92DA5-2C24-4828-ABB9-84F96A778C79}" srcOrd="6" destOrd="0" presId="urn:microsoft.com/office/officeart/2005/8/layout/chevron1"/>
    <dgm:cxn modelId="{B92332BD-EF36-4F36-97C0-76E1194DAF3A}" type="presParOf" srcId="{F407B3BB-6B05-4A5C-8FBE-94F1D4BCB772}" destId="{CC9191BF-63BF-4B84-BA37-31A3A365C9A5}" srcOrd="7" destOrd="0" presId="urn:microsoft.com/office/officeart/2005/8/layout/chevron1"/>
    <dgm:cxn modelId="{A66D1DED-2428-4330-A38C-9601EB07629B}" type="presParOf" srcId="{F407B3BB-6B05-4A5C-8FBE-94F1D4BCB772}" destId="{26FA1C7A-6358-429A-8D2B-9907FE9175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4877" y="0"/>
          <a:ext cx="2839417" cy="1082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Kod źródłowy</a:t>
          </a:r>
        </a:p>
      </dsp:txBody>
      <dsp:txXfrm>
        <a:off x="546043" y="0"/>
        <a:ext cx="1757085" cy="1082332"/>
      </dsp:txXfrm>
    </dsp:sp>
    <dsp:sp modelId="{E8DFC9A1-8D9C-495E-9C67-804687CAE2DC}">
      <dsp:nvSpPr>
        <dsp:cNvPr id="0" name=""/>
        <dsp:cNvSpPr/>
      </dsp:nvSpPr>
      <dsp:spPr>
        <a:xfrm>
          <a:off x="2560353" y="0"/>
          <a:ext cx="2839417" cy="1082332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 poprawności</a:t>
          </a:r>
        </a:p>
      </dsp:txBody>
      <dsp:txXfrm>
        <a:off x="3101519" y="0"/>
        <a:ext cx="1757085" cy="1082332"/>
      </dsp:txXfrm>
    </dsp:sp>
    <dsp:sp modelId="{FCE7DB08-3153-4300-B756-D50E25E33E8F}">
      <dsp:nvSpPr>
        <dsp:cNvPr id="0" name=""/>
        <dsp:cNvSpPr/>
      </dsp:nvSpPr>
      <dsp:spPr>
        <a:xfrm>
          <a:off x="5115829" y="0"/>
          <a:ext cx="2839417" cy="1082332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Interpretator</a:t>
          </a:r>
        </a:p>
      </dsp:txBody>
      <dsp:txXfrm>
        <a:off x="5656995" y="0"/>
        <a:ext cx="1757085" cy="1082332"/>
      </dsp:txXfrm>
    </dsp:sp>
    <dsp:sp modelId="{BEE92DA5-2C24-4828-ABB9-84F96A778C79}">
      <dsp:nvSpPr>
        <dsp:cNvPr id="0" name=""/>
        <dsp:cNvSpPr/>
      </dsp:nvSpPr>
      <dsp:spPr>
        <a:xfrm>
          <a:off x="7671304" y="0"/>
          <a:ext cx="2839417" cy="108233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Wynik/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/wyjście</a:t>
          </a:r>
        </a:p>
      </dsp:txBody>
      <dsp:txXfrm>
        <a:off x="8212470" y="0"/>
        <a:ext cx="1757085" cy="108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2567" y="84189"/>
          <a:ext cx="2284883" cy="9139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Kod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źródłowy</a:t>
          </a:r>
        </a:p>
      </dsp:txBody>
      <dsp:txXfrm>
        <a:off x="459544" y="84189"/>
        <a:ext cx="1370930" cy="913953"/>
      </dsp:txXfrm>
    </dsp:sp>
    <dsp:sp modelId="{E8DFC9A1-8D9C-495E-9C67-804687CAE2DC}">
      <dsp:nvSpPr>
        <dsp:cNvPr id="0" name=""/>
        <dsp:cNvSpPr/>
      </dsp:nvSpPr>
      <dsp:spPr>
        <a:xfrm>
          <a:off x="2058962" y="84189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Analiza popr.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/Kompilator</a:t>
          </a:r>
        </a:p>
      </dsp:txBody>
      <dsp:txXfrm>
        <a:off x="2515939" y="84189"/>
        <a:ext cx="1370930" cy="913953"/>
      </dsp:txXfrm>
    </dsp:sp>
    <dsp:sp modelId="{FCE7DB08-3153-4300-B756-D50E25E33E8F}">
      <dsp:nvSpPr>
        <dsp:cNvPr id="0" name=""/>
        <dsp:cNvSpPr/>
      </dsp:nvSpPr>
      <dsp:spPr>
        <a:xfrm>
          <a:off x="4115358" y="84189"/>
          <a:ext cx="2284883" cy="9139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Kod obiektowy</a:t>
          </a:r>
        </a:p>
      </dsp:txBody>
      <dsp:txXfrm>
        <a:off x="4572335" y="84189"/>
        <a:ext cx="1370930" cy="913953"/>
      </dsp:txXfrm>
    </dsp:sp>
    <dsp:sp modelId="{BEE92DA5-2C24-4828-ABB9-84F96A778C79}">
      <dsp:nvSpPr>
        <dsp:cNvPr id="0" name=""/>
        <dsp:cNvSpPr/>
      </dsp:nvSpPr>
      <dsp:spPr>
        <a:xfrm>
          <a:off x="6171753" y="84189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Interpretator</a:t>
          </a:r>
        </a:p>
      </dsp:txBody>
      <dsp:txXfrm>
        <a:off x="6628730" y="84189"/>
        <a:ext cx="1370930" cy="913953"/>
      </dsp:txXfrm>
    </dsp:sp>
    <dsp:sp modelId="{26FA1C7A-6358-429A-8D2B-9907FE9175BC}">
      <dsp:nvSpPr>
        <dsp:cNvPr id="0" name=""/>
        <dsp:cNvSpPr/>
      </dsp:nvSpPr>
      <dsp:spPr>
        <a:xfrm>
          <a:off x="8228148" y="84189"/>
          <a:ext cx="2284883" cy="9139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Wynik/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/wyjście</a:t>
          </a:r>
        </a:p>
      </dsp:txBody>
      <dsp:txXfrm>
        <a:off x="8685125" y="84189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649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17.11.2016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5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8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1372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1211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7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43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58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17.11.2016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6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83361C-6FDA-41A8-8959-3370FBB484F2}" type="datetimeFigureOut">
              <a:rPr lang="pl-PL" smtClean="0"/>
              <a:t>17.11.2016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4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akcji</a:t>
            </a: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Podstawy programowania biznesowego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  <a:p>
            <a:endParaRPr lang="pl-PL" dirty="0"/>
          </a:p>
        </p:txBody>
      </p:sp>
      <p:pic>
        <p:nvPicPr>
          <p:cNvPr id="1026" name="Picture 2" descr="http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1" y="156315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1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zdarzenia programujemy?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Funkcje – bloki kodu do wielokrotnego użycia!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i="1" dirty="0"/>
              <a:t>def </a:t>
            </a:r>
            <a:r>
              <a:rPr lang="pl-PL" i="1" dirty="0" err="1"/>
              <a:t>mojaFunkcjaKwadratowa</a:t>
            </a:r>
            <a:r>
              <a:rPr lang="pl-PL" i="1" dirty="0"/>
              <a:t>(x):</a:t>
            </a:r>
          </a:p>
          <a:p>
            <a:pPr marL="0" indent="0">
              <a:buNone/>
            </a:pPr>
            <a:r>
              <a:rPr lang="pl-PL" i="1" dirty="0"/>
              <a:t>	return x*x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err="1"/>
              <a:t>mojaFunkcjaKwadratowa</a:t>
            </a:r>
            <a:r>
              <a:rPr lang="pl-PL" i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3816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Wejście / wyjście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Zapytaj użytkownika o dane?</a:t>
            </a:r>
          </a:p>
          <a:p>
            <a:pPr marL="0" indent="0">
              <a:buNone/>
            </a:pPr>
            <a:r>
              <a:rPr lang="pl-PL" i="1" dirty="0"/>
              <a:t>x = </a:t>
            </a:r>
            <a:r>
              <a:rPr lang="pl-PL" i="1" dirty="0" err="1"/>
              <a:t>input</a:t>
            </a:r>
            <a:r>
              <a:rPr lang="pl-PL" i="1" dirty="0"/>
              <a:t>('Podaj x: ')</a:t>
            </a:r>
          </a:p>
          <a:p>
            <a:pPr marL="0" indent="0">
              <a:buNone/>
            </a:pPr>
            <a:endParaRPr lang="pl-PL" i="1" dirty="0"/>
          </a:p>
          <a:p>
            <a:r>
              <a:rPr lang="pl-PL" dirty="0"/>
              <a:t>Wyświetl x</a:t>
            </a:r>
          </a:p>
          <a:p>
            <a:pPr marL="0" indent="0">
              <a:buNone/>
            </a:pPr>
            <a:r>
              <a:rPr lang="pl-PL" i="1" dirty="0" err="1"/>
              <a:t>print</a:t>
            </a:r>
            <a:r>
              <a:rPr lang="pl-PL" i="1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45555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potrzebujemy dodatkowych funkcji?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Korzystaj z bibliotek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/>
              <a:t>np. żeby korzystać z funkcji tekstowych:</a:t>
            </a:r>
          </a:p>
          <a:p>
            <a:pPr marL="0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sz="2400" b="1" i="1" dirty="0"/>
              <a:t>import string</a:t>
            </a:r>
          </a:p>
          <a:p>
            <a:pPr marL="938757" lvl="2" indent="0">
              <a:buNone/>
            </a:pPr>
            <a:r>
              <a:rPr lang="pl-PL" sz="2400" b="1" i="1" dirty="0" err="1"/>
              <a:t>print</a:t>
            </a:r>
            <a:r>
              <a:rPr lang="pl-PL" sz="2400" b="1" i="1" dirty="0"/>
              <a:t>(</a:t>
            </a:r>
            <a:r>
              <a:rPr lang="pl-PL" sz="2400" b="1" i="1" dirty="0" err="1"/>
              <a:t>string.ascii_letters</a:t>
            </a:r>
            <a:r>
              <a:rPr lang="pl-PL" sz="2400" b="1" i="1" dirty="0"/>
              <a:t>)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b="1" dirty="0"/>
              <a:t>Istnieje wiele bibliotek </a:t>
            </a:r>
            <a:r>
              <a:rPr lang="pl-PL" b="1" dirty="0">
                <a:sym typeface="Wingdings" panose="05000000000000000000" pitchFamily="2" charset="2"/>
              </a:rPr>
              <a:t> https://wiki.python.org/moin/UsefulModules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2236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Formy nazewnictwa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camelCase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Zmienne: 	</a:t>
            </a:r>
            <a:r>
              <a:rPr lang="pl-PL" dirty="0" err="1"/>
              <a:t>myVariable</a:t>
            </a:r>
            <a:r>
              <a:rPr lang="pl-PL" dirty="0"/>
              <a:t>, </a:t>
            </a:r>
            <a:r>
              <a:rPr lang="pl-PL" dirty="0" err="1"/>
              <a:t>iWouldLikeToCallItSomehow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Klasy:		</a:t>
            </a:r>
            <a:r>
              <a:rPr lang="pl-PL" dirty="0" err="1"/>
              <a:t>MyClass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Podkreślenia: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Zmienne:	</a:t>
            </a:r>
            <a:r>
              <a:rPr lang="pl-PL" dirty="0" err="1"/>
              <a:t>my_variable</a:t>
            </a:r>
            <a:r>
              <a:rPr lang="pl-PL" dirty="0"/>
              <a:t>, </a:t>
            </a:r>
            <a:r>
              <a:rPr lang="pl-PL" dirty="0" err="1"/>
              <a:t>i_would_like_to_call_it_somehow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Klasy:		</a:t>
            </a:r>
            <a:r>
              <a:rPr lang="pl-PL" dirty="0" err="1"/>
              <a:t>My_class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07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Spróbuj!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l-PL" dirty="0"/>
              <a:t>Napisz program, który prosi o Twoje imię, a </a:t>
            </a:r>
            <a:r>
              <a:rPr lang="pl-PL" dirty="0" err="1"/>
              <a:t>póżniej</a:t>
            </a:r>
            <a:r>
              <a:rPr lang="pl-PL" dirty="0"/>
              <a:t> wyświetla je w powitaniu (`Dzień dobry Marcin!`).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Poszukaj funkcji w dokumentacji </a:t>
            </a:r>
            <a:r>
              <a:rPr lang="pl-PL" dirty="0" err="1"/>
              <a:t>Python’a</a:t>
            </a:r>
            <a:r>
              <a:rPr lang="pl-PL" dirty="0"/>
              <a:t>, która pozwoli Ci zmienić litery w Twoim imieniu na DUŻE LITERY. Wyświetl wynik!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 Spróbuj wyświetlić go 10 razy.</a:t>
            </a:r>
          </a:p>
          <a:p>
            <a:pPr marL="0" indent="0">
              <a:buNone/>
            </a:pP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554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Algorytm: przepis na program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obliczyć pierwiastek z x?</a:t>
            </a:r>
          </a:p>
          <a:p>
            <a:pPr marL="514350" indent="-514350">
              <a:buAutoNum type="arabicPeriod"/>
            </a:pPr>
            <a:r>
              <a:rPr lang="pl-PL" dirty="0"/>
              <a:t>Zgadnij pierwszą liczbę: y&lt;x</a:t>
            </a:r>
          </a:p>
          <a:p>
            <a:pPr marL="514350" indent="-514350">
              <a:buAutoNum type="arabicPeriod"/>
            </a:pPr>
            <a:r>
              <a:rPr lang="pl-PL" dirty="0"/>
              <a:t>Jeżeli y*y równa się lub jest wystarczająco bliskie x: Sukces!</a:t>
            </a:r>
          </a:p>
          <a:p>
            <a:pPr marL="514350" indent="-514350">
              <a:buAutoNum type="arabicPeriod"/>
            </a:pPr>
            <a:r>
              <a:rPr lang="pl-PL" dirty="0"/>
              <a:t>Jeżeli nie: nowa liczba wyjściowa: </a:t>
            </a:r>
            <a:br>
              <a:rPr lang="pl-PL" dirty="0"/>
            </a:br>
            <a:r>
              <a:rPr lang="pl-PL" dirty="0" err="1"/>
              <a:t>y</a:t>
            </a:r>
            <a:r>
              <a:rPr lang="pl-PL" baseline="-25000" dirty="0" err="1"/>
              <a:t>nowe</a:t>
            </a:r>
            <a:r>
              <a:rPr lang="pl-PL" dirty="0"/>
              <a:t> = (</a:t>
            </a:r>
            <a:r>
              <a:rPr lang="pl-PL" dirty="0" err="1"/>
              <a:t>y</a:t>
            </a:r>
            <a:r>
              <a:rPr lang="pl-PL" baseline="-25000" dirty="0" err="1"/>
              <a:t>stare</a:t>
            </a:r>
            <a:r>
              <a:rPr lang="pl-PL" dirty="0"/>
              <a:t> + x/</a:t>
            </a:r>
            <a:r>
              <a:rPr lang="pl-PL" dirty="0" err="1"/>
              <a:t>y</a:t>
            </a:r>
            <a:r>
              <a:rPr lang="pl-PL" baseline="-25000" dirty="0" err="1"/>
              <a:t>stare</a:t>
            </a:r>
            <a:r>
              <a:rPr lang="pl-PL" dirty="0"/>
              <a:t>)/2</a:t>
            </a:r>
          </a:p>
          <a:p>
            <a:pPr marL="514350" indent="-514350">
              <a:buAutoNum type="arabicPeriod"/>
            </a:pPr>
            <a:r>
              <a:rPr lang="pl-PL" dirty="0"/>
              <a:t>Sprawdź nową liczbę – przejdź do punktu 2.</a:t>
            </a:r>
          </a:p>
        </p:txBody>
      </p:sp>
    </p:spTree>
    <p:extLst>
      <p:ext uri="{BB962C8B-B14F-4D97-AF65-F5344CB8AC3E}">
        <p14:creationId xmlns:p14="http://schemas.microsoft.com/office/powerpoint/2010/main" val="13395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UML</a:t>
            </a:r>
            <a:endParaRPr lang="en-GB" dirty="0"/>
          </a:p>
        </p:txBody>
      </p:sp>
      <p:sp>
        <p:nvSpPr>
          <p:cNvPr id="4" name="Owal 3"/>
          <p:cNvSpPr/>
          <p:nvPr/>
        </p:nvSpPr>
        <p:spPr>
          <a:xfrm>
            <a:off x="951807" y="2743198"/>
            <a:ext cx="382384" cy="3823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rostokąt: zaokrąglone rogi 4"/>
          <p:cNvSpPr/>
          <p:nvPr/>
        </p:nvSpPr>
        <p:spPr>
          <a:xfrm>
            <a:off x="2148718" y="2651757"/>
            <a:ext cx="1903615" cy="55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Wybierz liczbę y&lt;x</a:t>
            </a:r>
            <a:endParaRPr lang="en-GB" dirty="0"/>
          </a:p>
        </p:txBody>
      </p:sp>
      <p:sp>
        <p:nvSpPr>
          <p:cNvPr id="6" name="Romb 5"/>
          <p:cNvSpPr/>
          <p:nvPr/>
        </p:nvSpPr>
        <p:spPr>
          <a:xfrm>
            <a:off x="7086600" y="2310936"/>
            <a:ext cx="1246909" cy="12469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y*y = x?</a:t>
            </a:r>
            <a:endParaRPr lang="en-GB" dirty="0"/>
          </a:p>
        </p:txBody>
      </p:sp>
      <p:grpSp>
        <p:nvGrpSpPr>
          <p:cNvPr id="21" name="Grupa 20"/>
          <p:cNvGrpSpPr/>
          <p:nvPr/>
        </p:nvGrpSpPr>
        <p:grpSpPr>
          <a:xfrm>
            <a:off x="10257906" y="2651758"/>
            <a:ext cx="565265" cy="565265"/>
            <a:chOff x="10257906" y="2647601"/>
            <a:chExt cx="565265" cy="565265"/>
          </a:xfrm>
        </p:grpSpPr>
        <p:sp>
          <p:nvSpPr>
            <p:cNvPr id="7" name="Okrąg: pusty 6"/>
            <p:cNvSpPr/>
            <p:nvPr/>
          </p:nvSpPr>
          <p:spPr>
            <a:xfrm>
              <a:off x="10257906" y="2647601"/>
              <a:ext cx="565265" cy="565265"/>
            </a:xfrm>
            <a:prstGeom prst="donut">
              <a:avLst>
                <a:gd name="adj" fmla="val 14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Owal 7"/>
            <p:cNvSpPr/>
            <p:nvPr/>
          </p:nvSpPr>
          <p:spPr>
            <a:xfrm>
              <a:off x="10349346" y="2739041"/>
              <a:ext cx="382384" cy="3823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Łącznik: łamany 10"/>
          <p:cNvCxnSpPr/>
          <p:nvPr/>
        </p:nvCxnSpPr>
        <p:spPr>
          <a:xfrm>
            <a:off x="8333509" y="2930233"/>
            <a:ext cx="1924397" cy="8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9127315" y="2604252"/>
            <a:ext cx="53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TAK</a:t>
            </a:r>
            <a:endParaRPr lang="en-GB" dirty="0"/>
          </a:p>
        </p:txBody>
      </p:sp>
      <p:cxnSp>
        <p:nvCxnSpPr>
          <p:cNvPr id="15" name="Łącznik prosty ze strzałką 14"/>
          <p:cNvCxnSpPr>
            <a:endCxn id="5" idx="1"/>
          </p:cNvCxnSpPr>
          <p:nvPr/>
        </p:nvCxnSpPr>
        <p:spPr>
          <a:xfrm flipV="1">
            <a:off x="1334191" y="2930233"/>
            <a:ext cx="814527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5" idx="3"/>
          </p:cNvCxnSpPr>
          <p:nvPr/>
        </p:nvCxnSpPr>
        <p:spPr>
          <a:xfrm>
            <a:off x="4052333" y="2930233"/>
            <a:ext cx="3034267" cy="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/>
          <p:cNvSpPr/>
          <p:nvPr/>
        </p:nvSpPr>
        <p:spPr>
          <a:xfrm>
            <a:off x="4397433" y="4467443"/>
            <a:ext cx="2504901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Oblicz nowe y</a:t>
            </a:r>
          </a:p>
          <a:p>
            <a:pPr algn="ctr"/>
            <a:r>
              <a:rPr lang="pl-PL" dirty="0" err="1"/>
              <a:t>y</a:t>
            </a:r>
            <a:r>
              <a:rPr lang="pl-PL" baseline="-25000" dirty="0" err="1"/>
              <a:t>nowe</a:t>
            </a:r>
            <a:r>
              <a:rPr lang="pl-PL" dirty="0"/>
              <a:t> = (</a:t>
            </a:r>
            <a:r>
              <a:rPr lang="pl-PL" dirty="0" err="1"/>
              <a:t>y</a:t>
            </a:r>
            <a:r>
              <a:rPr lang="pl-PL" baseline="-25000" dirty="0" err="1"/>
              <a:t>stare</a:t>
            </a:r>
            <a:r>
              <a:rPr lang="pl-PL" dirty="0"/>
              <a:t> + x/</a:t>
            </a:r>
            <a:r>
              <a:rPr lang="pl-PL" dirty="0" err="1"/>
              <a:t>y</a:t>
            </a:r>
            <a:r>
              <a:rPr lang="pl-PL" baseline="-25000" dirty="0" err="1"/>
              <a:t>stare</a:t>
            </a:r>
            <a:r>
              <a:rPr lang="pl-PL" dirty="0"/>
              <a:t>)/2</a:t>
            </a:r>
            <a:endParaRPr lang="en-GB" dirty="0"/>
          </a:p>
        </p:txBody>
      </p:sp>
      <p:cxnSp>
        <p:nvCxnSpPr>
          <p:cNvPr id="31" name="Łącznik: łamany 30"/>
          <p:cNvCxnSpPr>
            <a:stCxn id="6" idx="2"/>
            <a:endCxn id="24" idx="3"/>
          </p:cNvCxnSpPr>
          <p:nvPr/>
        </p:nvCxnSpPr>
        <p:spPr>
          <a:xfrm rot="5400000">
            <a:off x="6695533" y="3764647"/>
            <a:ext cx="1221325" cy="807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4" idx="0"/>
          </p:cNvCxnSpPr>
          <p:nvPr/>
        </p:nvCxnSpPr>
        <p:spPr>
          <a:xfrm flipH="1" flipV="1">
            <a:off x="5649883" y="2930233"/>
            <a:ext cx="1" cy="1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7801496" y="41685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7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Syntaks i semantyka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Jakie szeregi znaków i symboli tworzą właściwie zbudowany wyraz? (zebra vs. z3b4a)</a:t>
            </a:r>
          </a:p>
          <a:p>
            <a:r>
              <a:rPr lang="pl-PL" dirty="0"/>
              <a:t>Jakie zdania mają sens? (Zebra żółty wczoraj.)</a:t>
            </a:r>
          </a:p>
          <a:p>
            <a:r>
              <a:rPr lang="pl-PL" dirty="0"/>
              <a:t>Jakie jest znaczenie stworzonego zdania?</a:t>
            </a:r>
          </a:p>
          <a:p>
            <a:endParaRPr lang="pl-PL" dirty="0"/>
          </a:p>
          <a:p>
            <a:pPr marL="1475190" lvl="3" indent="0">
              <a:buNone/>
            </a:pPr>
            <a:r>
              <a:rPr lang="pl-PL" sz="2800" dirty="0"/>
              <a:t>PHP	$x = 4;</a:t>
            </a:r>
          </a:p>
          <a:p>
            <a:pPr marL="1475190" lvl="3" indent="0">
              <a:buNone/>
            </a:pPr>
            <a:r>
              <a:rPr lang="pl-PL" sz="2800" dirty="0"/>
              <a:t>Java:	</a:t>
            </a:r>
            <a:r>
              <a:rPr lang="pl-PL" sz="2800" dirty="0" err="1"/>
              <a:t>int</a:t>
            </a:r>
            <a:r>
              <a:rPr lang="pl-PL" sz="2800" dirty="0"/>
              <a:t> x = 0;</a:t>
            </a:r>
          </a:p>
          <a:p>
            <a:pPr marL="1475190" lvl="3" indent="0">
              <a:buNone/>
            </a:pPr>
            <a:r>
              <a:rPr lang="pl-PL" sz="2800" dirty="0" err="1"/>
              <a:t>Python</a:t>
            </a:r>
            <a:r>
              <a:rPr lang="pl-PL" sz="2800" dirty="0"/>
              <a:t>:	x = 4</a:t>
            </a:r>
          </a:p>
        </p:txBody>
      </p:sp>
    </p:spTree>
    <p:extLst>
      <p:ext uri="{BB962C8B-B14F-4D97-AF65-F5344CB8AC3E}">
        <p14:creationId xmlns:p14="http://schemas.microsoft.com/office/powerpoint/2010/main" val="187474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Języki kompilowane vs. Języki interpretowane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91349"/>
              </p:ext>
            </p:extLst>
          </p:nvPr>
        </p:nvGraphicFramePr>
        <p:xfrm>
          <a:off x="895865" y="2583506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38200" y="2092411"/>
            <a:ext cx="303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Interpretowane (linia po linii)</a:t>
            </a:r>
          </a:p>
        </p:txBody>
      </p:sp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5721"/>
              </p:ext>
            </p:extLst>
          </p:nvPr>
        </p:nvGraphicFramePr>
        <p:xfrm>
          <a:off x="838200" y="5042501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780535" y="4551406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Kompilowane (jako całość)</a:t>
            </a:r>
          </a:p>
        </p:txBody>
      </p:sp>
    </p:spTree>
    <p:extLst>
      <p:ext uri="{BB962C8B-B14F-4D97-AF65-F5344CB8AC3E}">
        <p14:creationId xmlns:p14="http://schemas.microsoft.com/office/powerpoint/2010/main" val="389162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b="1" dirty="0"/>
              <a:t>Numery</a:t>
            </a:r>
            <a:r>
              <a:rPr lang="pl-PL" sz="2400" dirty="0"/>
              <a:t>:				3	3.5	1.6e4</a:t>
            </a:r>
          </a:p>
          <a:p>
            <a:pPr marL="0" indent="0">
              <a:buNone/>
            </a:pPr>
            <a:r>
              <a:rPr lang="pl-PL" sz="2400" i="1" dirty="0"/>
              <a:t>	</a:t>
            </a:r>
            <a:r>
              <a:rPr lang="pl-PL" sz="2400" i="1" dirty="0" err="1"/>
              <a:t>Integer</a:t>
            </a:r>
            <a:r>
              <a:rPr lang="pl-PL" sz="2400" i="1" dirty="0"/>
              <a:t>, </a:t>
            </a:r>
            <a:r>
              <a:rPr lang="pl-PL" sz="2400" i="1" dirty="0" err="1"/>
              <a:t>Float</a:t>
            </a:r>
            <a:r>
              <a:rPr lang="pl-PL" sz="2400" i="1" dirty="0"/>
              <a:t>, </a:t>
            </a:r>
            <a:r>
              <a:rPr lang="pl-PL" sz="2400" i="1" dirty="0" err="1"/>
              <a:t>Double</a:t>
            </a:r>
            <a:r>
              <a:rPr lang="pl-PL" sz="2400" i="1" dirty="0"/>
              <a:t>…</a:t>
            </a:r>
          </a:p>
          <a:p>
            <a:pPr marL="0" indent="0">
              <a:buNone/>
            </a:pPr>
            <a:endParaRPr lang="pl-PL" sz="2400" i="1" dirty="0"/>
          </a:p>
          <a:p>
            <a:r>
              <a:rPr lang="pl-PL" sz="2400" b="1" dirty="0"/>
              <a:t>Łańcuchy znaków</a:t>
            </a:r>
            <a:r>
              <a:rPr lang="pl-PL" sz="2400" dirty="0"/>
              <a:t>:		 ’Hello World’</a:t>
            </a:r>
          </a:p>
          <a:p>
            <a:pPr marL="0" indent="0">
              <a:buNone/>
            </a:pPr>
            <a:r>
              <a:rPr lang="pl-PL" sz="2400" i="1" dirty="0"/>
              <a:t>	String</a:t>
            </a:r>
          </a:p>
          <a:p>
            <a:pPr marL="0" indent="0">
              <a:buNone/>
            </a:pPr>
            <a:endParaRPr lang="pl-PL" sz="2400" i="1" dirty="0"/>
          </a:p>
          <a:p>
            <a:r>
              <a:rPr lang="pl-PL" sz="2400" b="1" dirty="0"/>
              <a:t>Logiczne</a:t>
            </a:r>
            <a:r>
              <a:rPr lang="pl-PL" sz="2400" dirty="0"/>
              <a:t>:			</a:t>
            </a:r>
            <a:r>
              <a:rPr lang="pl-PL" sz="2400" dirty="0" err="1"/>
              <a:t>true</a:t>
            </a:r>
            <a:r>
              <a:rPr lang="pl-PL" sz="2400" dirty="0"/>
              <a:t> 		</a:t>
            </a:r>
            <a:r>
              <a:rPr lang="pl-PL" sz="2400" dirty="0" err="1"/>
              <a:t>false</a:t>
            </a:r>
            <a:endParaRPr lang="pl-PL" sz="2400" dirty="0"/>
          </a:p>
          <a:p>
            <a:pPr marL="0" indent="0">
              <a:buNone/>
            </a:pPr>
            <a:r>
              <a:rPr lang="pl-PL" sz="2400" i="1" dirty="0"/>
              <a:t>	</a:t>
            </a:r>
            <a:r>
              <a:rPr lang="pl-PL" sz="2400" i="1" dirty="0" err="1"/>
              <a:t>Boolean</a:t>
            </a:r>
            <a:endParaRPr lang="pl-PL" sz="2400" i="1" dirty="0"/>
          </a:p>
          <a:p>
            <a:pPr marL="0" indent="0">
              <a:buNone/>
            </a:pPr>
            <a:endParaRPr lang="pl-PL" sz="2400" i="1" dirty="0"/>
          </a:p>
          <a:p>
            <a:r>
              <a:rPr lang="pl-PL" sz="2400" b="1" dirty="0" err="1"/>
              <a:t>Specialne</a:t>
            </a:r>
            <a:r>
              <a:rPr lang="pl-PL" sz="2400" dirty="0"/>
              <a:t>:			</a:t>
            </a:r>
            <a:r>
              <a:rPr lang="pl-PL" sz="2400" dirty="0" err="1"/>
              <a:t>none</a:t>
            </a:r>
            <a:r>
              <a:rPr lang="pl-PL" sz="2400" dirty="0"/>
              <a:t> 		nil		</a:t>
            </a:r>
            <a:r>
              <a:rPr lang="pl-PL" sz="2400" dirty="0" err="1"/>
              <a:t>void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9716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zdarzenia programujemy?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Przypisanie:</a:t>
            </a:r>
          </a:p>
          <a:p>
            <a:pPr marL="938757" lvl="2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i="1" dirty="0"/>
              <a:t>x = 25</a:t>
            </a:r>
          </a:p>
          <a:p>
            <a:pPr marL="938757" lvl="2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i="1" dirty="0"/>
              <a:t>y = </a:t>
            </a:r>
            <a:r>
              <a:rPr lang="pl-PL" i="1" dirty="0" err="1"/>
              <a:t>true</a:t>
            </a:r>
            <a:endParaRPr lang="pl-PL" i="1" dirty="0"/>
          </a:p>
          <a:p>
            <a:pPr marL="938757" lvl="2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i="1" dirty="0"/>
              <a:t>z = „Hello”</a:t>
            </a:r>
          </a:p>
          <a:p>
            <a:pPr marL="938757" lvl="2" indent="0">
              <a:buNone/>
            </a:pPr>
            <a:endParaRPr lang="pl-PL" i="1" dirty="0"/>
          </a:p>
          <a:p>
            <a:pPr marL="938757" lvl="2" indent="0">
              <a:buNone/>
            </a:pPr>
            <a:r>
              <a:rPr lang="pl-PL" i="1" dirty="0" err="1"/>
              <a:t>mojaZmienna</a:t>
            </a:r>
            <a:r>
              <a:rPr lang="pl-PL" i="1" dirty="0"/>
              <a:t> = x*x</a:t>
            </a:r>
          </a:p>
        </p:txBody>
      </p:sp>
    </p:spTree>
    <p:extLst>
      <p:ext uri="{BB962C8B-B14F-4D97-AF65-F5344CB8AC3E}">
        <p14:creationId xmlns:p14="http://schemas.microsoft.com/office/powerpoint/2010/main" val="101510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zdarzenia programujemy?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Warunki:</a:t>
            </a:r>
          </a:p>
          <a:p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</a:t>
            </a:r>
            <a:r>
              <a:rPr lang="pl-PL" dirty="0"/>
              <a:t>		</a:t>
            </a:r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elseif</a:t>
            </a:r>
            <a:r>
              <a:rPr lang="pl-PL" dirty="0"/>
              <a:t> – </a:t>
            </a:r>
            <a:r>
              <a:rPr lang="pl-PL" dirty="0" err="1"/>
              <a:t>else</a:t>
            </a:r>
            <a:endParaRPr lang="pl-PL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err="1"/>
              <a:t>if</a:t>
            </a:r>
            <a:r>
              <a:rPr lang="pl-PL" i="1" dirty="0"/>
              <a:t> </a:t>
            </a:r>
            <a:r>
              <a:rPr lang="pl-PL" i="1" dirty="0" err="1"/>
              <a:t>balance</a:t>
            </a:r>
            <a:r>
              <a:rPr lang="pl-PL" i="1" dirty="0"/>
              <a:t>&lt;0: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(”Nie masz kasy!”)</a:t>
            </a:r>
          </a:p>
          <a:p>
            <a:pPr marL="0" indent="0">
              <a:buNone/>
            </a:pPr>
            <a:r>
              <a:rPr lang="pl-PL" i="1" dirty="0" err="1"/>
              <a:t>else</a:t>
            </a:r>
            <a:r>
              <a:rPr lang="pl-PL" i="1" dirty="0"/>
              <a:t>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(”Wciąż możesz szaleć! Masz ” + </a:t>
            </a:r>
            <a:r>
              <a:rPr lang="pl-PL" i="1" dirty="0" err="1"/>
              <a:t>str</a:t>
            </a:r>
            <a:r>
              <a:rPr lang="pl-PL" i="1" dirty="0"/>
              <a:t>(</a:t>
            </a:r>
            <a:r>
              <a:rPr lang="pl-PL" i="1" dirty="0" err="1"/>
              <a:t>balance</a:t>
            </a:r>
            <a:r>
              <a:rPr lang="pl-PL" i="1" dirty="0"/>
              <a:t>))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2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zdarzenia programujemy?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Pętle:</a:t>
            </a:r>
          </a:p>
          <a:p>
            <a:r>
              <a:rPr lang="pl-PL" dirty="0"/>
              <a:t>for</a:t>
            </a:r>
          </a:p>
          <a:p>
            <a:pPr marL="0" indent="0">
              <a:buNone/>
            </a:pPr>
            <a:r>
              <a:rPr lang="pl-PL" i="1" dirty="0"/>
              <a:t>for i in </a:t>
            </a:r>
            <a:r>
              <a:rPr lang="pl-PL" i="1" dirty="0" err="1"/>
              <a:t>range</a:t>
            </a:r>
            <a:r>
              <a:rPr lang="pl-PL" i="1" dirty="0"/>
              <a:t>(1,10):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(i)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while</a:t>
            </a:r>
            <a:endParaRPr lang="pl-PL" dirty="0"/>
          </a:p>
          <a:p>
            <a:pPr marL="0" indent="0">
              <a:buNone/>
            </a:pPr>
            <a:r>
              <a:rPr lang="pl-PL" i="1" dirty="0" err="1"/>
              <a:t>while</a:t>
            </a:r>
            <a:r>
              <a:rPr lang="pl-PL" i="1" dirty="0"/>
              <a:t> i&lt;10: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(i)</a:t>
            </a:r>
          </a:p>
          <a:p>
            <a:pPr marL="0" indent="0">
              <a:buNone/>
            </a:pPr>
            <a:r>
              <a:rPr lang="pl-PL" i="1" dirty="0"/>
              <a:t>  i = i + 1</a:t>
            </a:r>
          </a:p>
        </p:txBody>
      </p:sp>
    </p:spTree>
    <p:extLst>
      <p:ext uri="{BB962C8B-B14F-4D97-AF65-F5344CB8AC3E}">
        <p14:creationId xmlns:p14="http://schemas.microsoft.com/office/powerpoint/2010/main" val="1133071428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(1-2). IT-Solvable Problems in Economics &amp; Business. Introduction to GitHub and Python</Template>
  <TotalTime>413</TotalTime>
  <Words>330</Words>
  <Application>Microsoft Office PowerPoint</Application>
  <PresentationFormat>Panoramiczny</PresentationFormat>
  <Paragraphs>118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szablonWEUG_jasny_eng</vt:lpstr>
      <vt:lpstr>Python w akcji</vt:lpstr>
      <vt:lpstr>Algorytm: przepis na program</vt:lpstr>
      <vt:lpstr>UML</vt:lpstr>
      <vt:lpstr>Syntaks i semantyka</vt:lpstr>
      <vt:lpstr>Języki kompilowane vs. Języki interpretowane</vt:lpstr>
      <vt:lpstr>Typy danych</vt:lpstr>
      <vt:lpstr>Jakie zdarzenia programujemy?</vt:lpstr>
      <vt:lpstr>Jakie zdarzenia programujemy?</vt:lpstr>
      <vt:lpstr>Jakie zdarzenia programujemy?</vt:lpstr>
      <vt:lpstr>Jakie zdarzenia programujemy?</vt:lpstr>
      <vt:lpstr>Wejście / wyjście</vt:lpstr>
      <vt:lpstr>Czy potrzebujemy dodatkowych funkcji?</vt:lpstr>
      <vt:lpstr>Formy nazewnictwa</vt:lpstr>
      <vt:lpstr>Spróbuj!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17</cp:revision>
  <dcterms:created xsi:type="dcterms:W3CDTF">2015-04-01T09:03:10Z</dcterms:created>
  <dcterms:modified xsi:type="dcterms:W3CDTF">2016-11-17T10:59:41Z</dcterms:modified>
</cp:coreProperties>
</file>