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9" r:id="rId3"/>
    <p:sldId id="258" r:id="rId4"/>
    <p:sldId id="256" r:id="rId5"/>
    <p:sldId id="271" r:id="rId6"/>
    <p:sldId id="268" r:id="rId7"/>
    <p:sldId id="260" r:id="rId8"/>
    <p:sldId id="269" r:id="rId9"/>
    <p:sldId id="261" r:id="rId10"/>
    <p:sldId id="262" r:id="rId11"/>
    <p:sldId id="266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0597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1F3-C57B-4A85-99BD-EB474E1E552E}" type="datetimeFigureOut">
              <a:rPr lang="pl-PL" smtClean="0"/>
              <a:t>14.12.2016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8-2000-41ED-B919-FB91990333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3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306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9200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343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81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73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56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129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1F3-C57B-4A85-99BD-EB474E1E552E}" type="datetimeFigureOut">
              <a:rPr lang="pl-PL" smtClean="0"/>
              <a:t>14.12.2016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8-2000-41ED-B919-FB91990333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08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98961F3-C57B-4A85-99BD-EB474E1E552E}" type="datetimeFigureOut">
              <a:rPr lang="pl-PL" smtClean="0"/>
              <a:t>14.12.2016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87EF88-2000-41ED-B919-FB91990333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32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Pobieranie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: </a:t>
            </a:r>
            <a:br>
              <a:rPr lang="pl-PL" dirty="0"/>
            </a:br>
            <a:r>
              <a:rPr lang="en-GB" dirty="0" err="1"/>
              <a:t>pytania</a:t>
            </a:r>
            <a:r>
              <a:rPr lang="en-GB" dirty="0"/>
              <a:t> w j</a:t>
            </a:r>
            <a:r>
              <a:rPr lang="pl-PL" dirty="0" err="1"/>
              <a:t>ęzyku</a:t>
            </a:r>
            <a:r>
              <a:rPr lang="pl-PL" dirty="0"/>
              <a:t> </a:t>
            </a:r>
            <a:r>
              <a:rPr lang="en-US" dirty="0"/>
              <a:t>SQL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Podstawy programowania biznesowego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dr</a:t>
            </a:r>
            <a:r>
              <a:rPr lang="en-GB" dirty="0"/>
              <a:t> </a:t>
            </a:r>
            <a:r>
              <a:rPr lang="pl-PL" dirty="0"/>
              <a:t>Marcin Skurczyński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674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Podstawowa składnia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22133" y="3107270"/>
            <a:ext cx="6460067" cy="761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4400" dirty="0"/>
              <a:t>SELECT … FROM …</a:t>
            </a:r>
          </a:p>
        </p:txBody>
      </p:sp>
      <p:sp>
        <p:nvSpPr>
          <p:cNvPr id="4" name="Objaśnienie prostokątne 3"/>
          <p:cNvSpPr/>
          <p:nvPr/>
        </p:nvSpPr>
        <p:spPr>
          <a:xfrm>
            <a:off x="3759200" y="2125132"/>
            <a:ext cx="2861733" cy="810421"/>
          </a:xfrm>
          <a:prstGeom prst="wedgeRectCallout">
            <a:avLst>
              <a:gd name="adj1" fmla="val -21129"/>
              <a:gd name="adj2" fmla="val 73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1. Powiedz co chcesz zrobić: DELETE, UPDATE, INSERT</a:t>
            </a:r>
          </a:p>
        </p:txBody>
      </p:sp>
      <p:sp>
        <p:nvSpPr>
          <p:cNvPr id="5" name="Objaśnienie prostokątne 4"/>
          <p:cNvSpPr/>
          <p:nvPr/>
        </p:nvSpPr>
        <p:spPr>
          <a:xfrm>
            <a:off x="7027333" y="2125132"/>
            <a:ext cx="2861733" cy="810421"/>
          </a:xfrm>
          <a:prstGeom prst="wedgeRectCallout">
            <a:avLst>
              <a:gd name="adj1" fmla="val -21129"/>
              <a:gd name="adj2" fmla="val 7399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2. Napisz w jakiej tabeli są dane.</a:t>
            </a:r>
          </a:p>
        </p:txBody>
      </p:sp>
      <p:sp>
        <p:nvSpPr>
          <p:cNvPr id="6" name="Objaśnienie prostokątne 5"/>
          <p:cNvSpPr/>
          <p:nvPr/>
        </p:nvSpPr>
        <p:spPr>
          <a:xfrm>
            <a:off x="7941733" y="4131731"/>
            <a:ext cx="2861733" cy="810421"/>
          </a:xfrm>
          <a:prstGeom prst="wedgeRectCallout">
            <a:avLst>
              <a:gd name="adj1" fmla="val -22016"/>
              <a:gd name="adj2" fmla="val -8376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Tu wpisz nazwę tabeli</a:t>
            </a:r>
          </a:p>
        </p:txBody>
      </p:sp>
      <p:sp>
        <p:nvSpPr>
          <p:cNvPr id="7" name="Objaśnienie prostokątne 6"/>
          <p:cNvSpPr/>
          <p:nvPr/>
        </p:nvSpPr>
        <p:spPr>
          <a:xfrm>
            <a:off x="4165600" y="4131732"/>
            <a:ext cx="2861733" cy="810421"/>
          </a:xfrm>
          <a:prstGeom prst="wedgeRectCallout">
            <a:avLst>
              <a:gd name="adj1" fmla="val 21475"/>
              <a:gd name="adj2" fmla="val -83761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Wypisz interesujące Cię pola lub </a:t>
            </a:r>
            <a:r>
              <a:rPr lang="pl-PL" dirty="0"/>
              <a:t>’</a:t>
            </a:r>
            <a:r>
              <a:rPr lang="pl-PL" dirty="0"/>
              <a:t>*’</a:t>
            </a:r>
          </a:p>
        </p:txBody>
      </p:sp>
    </p:spTree>
    <p:extLst>
      <p:ext uri="{BB962C8B-B14F-4D97-AF65-F5344CB8AC3E}">
        <p14:creationId xmlns:p14="http://schemas.microsoft.com/office/powerpoint/2010/main" val="396764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Spróbuj: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8833" y="1583270"/>
            <a:ext cx="7154333" cy="787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4000" dirty="0"/>
              <a:t>http://www.w3schools.com/sql/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17917" t="35926" r="15521" b="35000"/>
          <a:stretch/>
        </p:blipFill>
        <p:spPr>
          <a:xfrm>
            <a:off x="1676400" y="2781300"/>
            <a:ext cx="9906000" cy="24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Filtrowanie odpowiedzi: komenda WHERE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SELECT … FROM … WHERE [tu filtr logiczny]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np.:</a:t>
            </a:r>
          </a:p>
          <a:p>
            <a:pPr marL="0" indent="0">
              <a:buNone/>
            </a:pPr>
            <a:r>
              <a:rPr lang="pl-PL" dirty="0"/>
              <a:t>… </a:t>
            </a:r>
            <a:r>
              <a:rPr lang="pl-PL" dirty="0" err="1"/>
              <a:t>NameColumn</a:t>
            </a:r>
            <a:r>
              <a:rPr lang="pl-PL" dirty="0"/>
              <a:t> = `Marcin`</a:t>
            </a:r>
          </a:p>
          <a:p>
            <a:pPr marL="0" indent="0">
              <a:buNone/>
            </a:pPr>
            <a:r>
              <a:rPr lang="pl-PL" dirty="0"/>
              <a:t>… </a:t>
            </a:r>
            <a:r>
              <a:rPr lang="pl-PL" dirty="0" err="1"/>
              <a:t>NameColumn</a:t>
            </a:r>
            <a:r>
              <a:rPr lang="pl-PL" dirty="0"/>
              <a:t> LIKE `%M%’</a:t>
            </a:r>
          </a:p>
          <a:p>
            <a:pPr marL="0" indent="0">
              <a:buNone/>
            </a:pPr>
            <a:r>
              <a:rPr lang="pl-PL" dirty="0"/>
              <a:t>… </a:t>
            </a:r>
            <a:r>
              <a:rPr lang="pl-PL" dirty="0" err="1"/>
              <a:t>IdNo</a:t>
            </a:r>
            <a:r>
              <a:rPr lang="pl-PL" dirty="0"/>
              <a:t> &gt; 200</a:t>
            </a:r>
          </a:p>
        </p:txBody>
      </p:sp>
    </p:spTree>
    <p:extLst>
      <p:ext uri="{BB962C8B-B14F-4D97-AF65-F5344CB8AC3E}">
        <p14:creationId xmlns:p14="http://schemas.microsoft.com/office/powerpoint/2010/main" val="373196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Grupowanie odpowiedzi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Przykładowa tabela:</a:t>
            </a:r>
          </a:p>
          <a:p>
            <a:pPr marL="0" indent="0">
              <a:buNone/>
            </a:pPr>
            <a:r>
              <a:rPr lang="pl-PL" dirty="0"/>
              <a:t>  Col0: </a:t>
            </a:r>
            <a:r>
              <a:rPr lang="pl-PL" dirty="0" err="1"/>
              <a:t>sale_id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Col1: </a:t>
            </a:r>
            <a:r>
              <a:rPr lang="pl-PL" dirty="0" err="1"/>
              <a:t>salesman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Col2: </a:t>
            </a:r>
            <a:r>
              <a:rPr lang="pl-PL" dirty="0" err="1"/>
              <a:t>sales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Col3: </a:t>
            </a:r>
            <a:r>
              <a:rPr lang="pl-PL" dirty="0" err="1"/>
              <a:t>sales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SELECT </a:t>
            </a:r>
            <a:r>
              <a:rPr lang="pl-PL" dirty="0" err="1"/>
              <a:t>salesman</a:t>
            </a:r>
            <a:r>
              <a:rPr lang="pl-PL" dirty="0"/>
              <a:t>, SUM(</a:t>
            </a:r>
            <a:r>
              <a:rPr lang="pl-PL" dirty="0" err="1"/>
              <a:t>sales</a:t>
            </a:r>
            <a:r>
              <a:rPr lang="pl-PL" dirty="0"/>
              <a:t>), COUNT(</a:t>
            </a:r>
            <a:r>
              <a:rPr lang="pl-PL" dirty="0" err="1"/>
              <a:t>sales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FROM </a:t>
            </a:r>
            <a:r>
              <a:rPr lang="pl-PL" dirty="0" err="1"/>
              <a:t>SalesTable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GROUP BY </a:t>
            </a:r>
            <a:r>
              <a:rPr lang="pl-PL" dirty="0" err="1"/>
              <a:t>salesman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412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Łączenie wielu tabel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A.ContactName</a:t>
            </a:r>
            <a:r>
              <a:rPr lang="en-US" dirty="0"/>
              <a:t>, B.* </a:t>
            </a:r>
          </a:p>
          <a:p>
            <a:pPr marL="0" indent="0">
              <a:buNone/>
            </a:pPr>
            <a:r>
              <a:rPr lang="en-US" dirty="0"/>
              <a:t>FROM Customers A, Orders B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A.CustomerID</a:t>
            </a:r>
            <a:r>
              <a:rPr lang="en-US" dirty="0"/>
              <a:t> = </a:t>
            </a:r>
            <a:r>
              <a:rPr lang="en-US" dirty="0" err="1"/>
              <a:t>B.CustomerID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A.ContactName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079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Zadania: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Pokaż wszystkie elementy wybranej tabeli</a:t>
            </a:r>
          </a:p>
          <a:p>
            <a:pPr marL="514350" indent="-514350">
              <a:buAutoNum type="arabicPeriod"/>
            </a:pPr>
            <a:r>
              <a:rPr lang="pl-PL" dirty="0"/>
              <a:t>Pokaż klientów mieszkających w Niemczech</a:t>
            </a:r>
          </a:p>
          <a:p>
            <a:pPr marL="514350" indent="-514350">
              <a:buAutoNum type="arabicPeriod"/>
            </a:pPr>
            <a:r>
              <a:rPr lang="pl-PL" dirty="0"/>
              <a:t>Pokaż zamówienia zawierające więcej niż 10 produktów</a:t>
            </a:r>
          </a:p>
          <a:p>
            <a:pPr marL="514350" indent="-514350">
              <a:buAutoNum type="arabicPeriod"/>
            </a:pPr>
            <a:r>
              <a:rPr lang="pl-PL" dirty="0"/>
              <a:t>Połącz tabele </a:t>
            </a:r>
            <a:r>
              <a:rPr lang="pl-PL" dirty="0" err="1"/>
              <a:t>customers</a:t>
            </a:r>
            <a:r>
              <a:rPr lang="pl-PL" dirty="0"/>
              <a:t> i </a:t>
            </a:r>
            <a:r>
              <a:rPr lang="pl-PL" dirty="0" err="1"/>
              <a:t>orders</a:t>
            </a:r>
            <a:r>
              <a:rPr lang="pl-PL" dirty="0"/>
              <a:t>. Wyświetl dane dot. Ilości dla każdego klienta.</a:t>
            </a:r>
          </a:p>
          <a:p>
            <a:pPr marL="514350" indent="-514350">
              <a:buAutoNum type="arabicPeriod"/>
            </a:pPr>
            <a:r>
              <a:rPr lang="pl-PL" dirty="0"/>
              <a:t>Pogrupuj zamówienia wg kraju. Ile produktów (</a:t>
            </a:r>
            <a:r>
              <a:rPr lang="pl-PL" dirty="0" err="1"/>
              <a:t>quantity</a:t>
            </a:r>
            <a:r>
              <a:rPr lang="pl-PL" dirty="0"/>
              <a:t>) trafiło do </a:t>
            </a:r>
            <a:r>
              <a:rPr lang="pl-PL" err="1"/>
              <a:t>Niemiec</a:t>
            </a:r>
            <a:r>
              <a:rPr lang="pl-PL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29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aokrąglony 4"/>
          <p:cNvSpPr/>
          <p:nvPr/>
        </p:nvSpPr>
        <p:spPr>
          <a:xfrm>
            <a:off x="4004733" y="1600200"/>
            <a:ext cx="3403600" cy="40301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l-PL" dirty="0">
                <a:solidFill>
                  <a:sysClr val="windowText" lastClr="000000"/>
                </a:solidFill>
              </a:rPr>
              <a:t>Sprzęt (hardware)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programy wykorzystują dane?</a:t>
            </a:r>
          </a:p>
        </p:txBody>
      </p:sp>
      <p:sp>
        <p:nvSpPr>
          <p:cNvPr id="4" name="Prostokąt zaokrąglony 3"/>
          <p:cNvSpPr/>
          <p:nvPr/>
        </p:nvSpPr>
        <p:spPr>
          <a:xfrm>
            <a:off x="4351866" y="1890858"/>
            <a:ext cx="270933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Oprogramowanie</a:t>
            </a:r>
          </a:p>
          <a:p>
            <a:pPr algn="ctr"/>
            <a:r>
              <a:rPr lang="pl-PL" dirty="0"/>
              <a:t>(software)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1331453" y="2168862"/>
            <a:ext cx="2863780" cy="66319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Dane z wejścia (np. klawiatury)</a:t>
            </a:r>
          </a:p>
        </p:txBody>
      </p:sp>
      <p:sp>
        <p:nvSpPr>
          <p:cNvPr id="7" name="Strzałka w prawo 6"/>
          <p:cNvSpPr/>
          <p:nvPr/>
        </p:nvSpPr>
        <p:spPr>
          <a:xfrm>
            <a:off x="7285565" y="2168861"/>
            <a:ext cx="2863780" cy="66319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Reakcja oprogramowania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4351866" y="3651925"/>
            <a:ext cx="2709333" cy="39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Dane</a:t>
            </a:r>
          </a:p>
        </p:txBody>
      </p:sp>
      <p:sp>
        <p:nvSpPr>
          <p:cNvPr id="9" name="Strzałka w górę 8"/>
          <p:cNvSpPr/>
          <p:nvPr/>
        </p:nvSpPr>
        <p:spPr>
          <a:xfrm>
            <a:off x="5329346" y="3175000"/>
            <a:ext cx="321548" cy="41198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górę 9"/>
          <p:cNvSpPr/>
          <p:nvPr/>
        </p:nvSpPr>
        <p:spPr>
          <a:xfrm flipV="1">
            <a:off x="5787896" y="3174999"/>
            <a:ext cx="321548" cy="41198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5540363" y="4149243"/>
            <a:ext cx="1520836" cy="9151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HDD</a:t>
            </a:r>
          </a:p>
          <a:p>
            <a:pPr algn="ctr"/>
            <a:r>
              <a:rPr lang="pl-PL" dirty="0"/>
              <a:t>On-Line</a:t>
            </a:r>
          </a:p>
          <a:p>
            <a:pPr algn="ctr"/>
            <a:r>
              <a:rPr lang="pl-PL" dirty="0"/>
              <a:t>…</a:t>
            </a:r>
          </a:p>
        </p:txBody>
      </p:sp>
      <p:sp>
        <p:nvSpPr>
          <p:cNvPr id="12" name="Strzałka wygięta w górę 11"/>
          <p:cNvSpPr/>
          <p:nvPr/>
        </p:nvSpPr>
        <p:spPr>
          <a:xfrm>
            <a:off x="3135086" y="4149243"/>
            <a:ext cx="1909187" cy="9151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1263721" y="4793353"/>
            <a:ext cx="18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Dane użytkownika</a:t>
            </a:r>
          </a:p>
        </p:txBody>
      </p:sp>
    </p:spTree>
    <p:extLst>
      <p:ext uri="{BB962C8B-B14F-4D97-AF65-F5344CB8AC3E}">
        <p14:creationId xmlns:p14="http://schemas.microsoft.com/office/powerpoint/2010/main" val="15537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przechowywane są dane?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pamięci (np. RAM)</a:t>
            </a:r>
          </a:p>
          <a:p>
            <a:endParaRPr lang="pl-PL" dirty="0"/>
          </a:p>
          <a:p>
            <a:r>
              <a:rPr lang="pl-PL" dirty="0"/>
              <a:t>W plikach </a:t>
            </a:r>
            <a:br>
              <a:rPr lang="pl-PL" dirty="0"/>
            </a:br>
            <a:r>
              <a:rPr lang="pl-PL" dirty="0"/>
              <a:t>(HDD, SSD, FTP…)</a:t>
            </a:r>
          </a:p>
          <a:p>
            <a:endParaRPr lang="pl-PL" dirty="0"/>
          </a:p>
          <a:p>
            <a:r>
              <a:rPr lang="pl-PL" dirty="0"/>
              <a:t>W bazach danych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r="49793" b="31631"/>
          <a:stretch/>
        </p:blipFill>
        <p:spPr>
          <a:xfrm>
            <a:off x="6001099" y="1417639"/>
            <a:ext cx="5373634" cy="41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7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baza danych?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16839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„A</a:t>
            </a:r>
            <a:r>
              <a:rPr lang="en-US" dirty="0"/>
              <a:t> collection of pieces of information that is organized and used on a computer</a:t>
            </a:r>
            <a:r>
              <a:rPr lang="pl-PL" dirty="0"/>
              <a:t>.”</a:t>
            </a:r>
          </a:p>
        </p:txBody>
      </p:sp>
      <p:sp>
        <p:nvSpPr>
          <p:cNvPr id="2" name="Prostokąt 1"/>
          <p:cNvSpPr/>
          <p:nvPr/>
        </p:nvSpPr>
        <p:spPr>
          <a:xfrm>
            <a:off x="8062334" y="2399269"/>
            <a:ext cx="352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http://www.merriam-webster.com/</a:t>
            </a:r>
          </a:p>
        </p:txBody>
      </p:sp>
      <p:sp>
        <p:nvSpPr>
          <p:cNvPr id="3" name="Prostokąt 2"/>
          <p:cNvSpPr/>
          <p:nvPr/>
        </p:nvSpPr>
        <p:spPr>
          <a:xfrm>
            <a:off x="609600" y="3209836"/>
            <a:ext cx="1097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>
                <a:latin typeface="Arial" pitchFamily="34" charset="0"/>
                <a:cs typeface="Arial" pitchFamily="34" charset="0"/>
              </a:rPr>
              <a:t>„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 database is a collection of information that is organized so that it can easily be accessed, managed, and updated. In one view, databases can be classified according to types of content: bibliographic, full-text, numeric, and images.</a:t>
            </a:r>
            <a:r>
              <a:rPr lang="pl-PL" sz="3200" dirty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6" name="Prostokąt 5"/>
          <p:cNvSpPr/>
          <p:nvPr/>
        </p:nvSpPr>
        <p:spPr>
          <a:xfrm>
            <a:off x="7759943" y="5271939"/>
            <a:ext cx="382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http://searchsqlserver.techtarget.com/</a:t>
            </a:r>
          </a:p>
        </p:txBody>
      </p:sp>
    </p:spTree>
    <p:extLst>
      <p:ext uri="{BB962C8B-B14F-4D97-AF65-F5344CB8AC3E}">
        <p14:creationId xmlns:p14="http://schemas.microsoft.com/office/powerpoint/2010/main" val="3832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systemów baz danych</a:t>
            </a:r>
          </a:p>
        </p:txBody>
      </p:sp>
      <p:pic>
        <p:nvPicPr>
          <p:cNvPr id="2050" name="Picture 2" descr="http://www.homecomputerlab.com/wp-content/media/mysql_cheatsheet/mysql-500x3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417639"/>
            <a:ext cx="2511425" cy="154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iliconangle.com/files/2014/08/oracl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14176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objcsharp.files.wordpress.com/2013/10/sqlserver.png?w=510&amp;h=3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21" y="1417639"/>
            <a:ext cx="3264279" cy="20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ages.techhive.com/images/idge/imported/article/nww/2011/06/mongodb-100275964-or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4088"/>
            <a:ext cx="30956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ericsaupe.com/wp-content/uploads/2014/07/install-postgresql-934-on-ma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760" y="3366205"/>
            <a:ext cx="2159000" cy="23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upload.wikimedia.org/wikipedia/commons/thumb/3/38/SQLite370.svg/2000px-SQLite370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440562"/>
            <a:ext cx="2715483" cy="12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8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baza jest zorganizowana?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96" y="1239693"/>
            <a:ext cx="6484408" cy="4523461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7818312" y="5763154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http://docs.oracle.com/</a:t>
            </a:r>
          </a:p>
        </p:txBody>
      </p:sp>
    </p:spTree>
    <p:extLst>
      <p:ext uri="{BB962C8B-B14F-4D97-AF65-F5344CB8AC3E}">
        <p14:creationId xmlns:p14="http://schemas.microsoft.com/office/powerpoint/2010/main" val="13738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Tabele i typy danych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56" y="1286316"/>
            <a:ext cx="7507288" cy="4518642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7747658" y="5804958"/>
            <a:ext cx="210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dirty="0"/>
              <a:t>http://www.ece.cmu.edu/</a:t>
            </a:r>
          </a:p>
        </p:txBody>
      </p:sp>
    </p:spTree>
    <p:extLst>
      <p:ext uri="{BB962C8B-B14F-4D97-AF65-F5344CB8AC3E}">
        <p14:creationId xmlns:p14="http://schemas.microsoft.com/office/powerpoint/2010/main" val="169983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danych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222817"/>
            <a:ext cx="5399896" cy="456625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93" y="1222817"/>
            <a:ext cx="4891607" cy="4557313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8870544" y="5789071"/>
            <a:ext cx="29113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http://www.bazy-danych.net/typy-danych.html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7009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pytania można zadawać?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Ilu naszych klientów mieszka w Meksyku?</a:t>
            </a:r>
          </a:p>
          <a:p>
            <a:r>
              <a:rPr lang="pl-PL" dirty="0"/>
              <a:t>Jaki jest średni wiek naszych pracowników?</a:t>
            </a:r>
          </a:p>
          <a:p>
            <a:r>
              <a:rPr lang="pl-PL" dirty="0"/>
              <a:t>Ile zamówień mieliśmy w 1997?</a:t>
            </a:r>
          </a:p>
          <a:p>
            <a:r>
              <a:rPr lang="pl-PL" dirty="0"/>
              <a:t>Jacy nasi dostawcy pochodzą z Niemiec?</a:t>
            </a:r>
          </a:p>
          <a:p>
            <a:r>
              <a:rPr lang="pl-PL" dirty="0"/>
              <a:t>Który z klientów złożył najwięcej zamówień?</a:t>
            </a:r>
          </a:p>
          <a:p>
            <a:r>
              <a:rPr lang="pl-PL" dirty="0"/>
              <a:t>Kiedy złożono ostatnie zamówienie?</a:t>
            </a:r>
          </a:p>
        </p:txBody>
      </p:sp>
    </p:spTree>
    <p:extLst>
      <p:ext uri="{BB962C8B-B14F-4D97-AF65-F5344CB8AC3E}">
        <p14:creationId xmlns:p14="http://schemas.microsoft.com/office/powerpoint/2010/main" val="2714321813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(9-10) tkinter and OOL</Template>
  <TotalTime>449</TotalTime>
  <Words>423</Words>
  <Application>Microsoft Office PowerPoint</Application>
  <PresentationFormat>Panoramiczny</PresentationFormat>
  <Paragraphs>75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Arial</vt:lpstr>
      <vt:lpstr>Calibri</vt:lpstr>
      <vt:lpstr>szablonWEUG_jasny_eng</vt:lpstr>
      <vt:lpstr>Pobieranie danych:  pytania w języku SQL</vt:lpstr>
      <vt:lpstr>Jak programy wykorzystują dane?</vt:lpstr>
      <vt:lpstr>Jak przechowywane są dane?</vt:lpstr>
      <vt:lpstr>Czym jest baza danych?</vt:lpstr>
      <vt:lpstr>Przykłady systemów baz danych</vt:lpstr>
      <vt:lpstr>Jak baza jest zorganizowana?</vt:lpstr>
      <vt:lpstr>Tabele i typy danych</vt:lpstr>
      <vt:lpstr>Typy danych</vt:lpstr>
      <vt:lpstr>Jakie pytania można zadawać?</vt:lpstr>
      <vt:lpstr>Podstawowa składnia</vt:lpstr>
      <vt:lpstr>Spróbuj:</vt:lpstr>
      <vt:lpstr>Filtrowanie odpowiedzi: komenda WHERE</vt:lpstr>
      <vt:lpstr>Grupowanie odpowiedzi</vt:lpstr>
      <vt:lpstr>Łączenie wielu tabel</vt:lpstr>
      <vt:lpstr>Zadania: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databases:  SQL querries</dc:title>
  <dc:creator>Marcin Skurczynski</dc:creator>
  <cp:lastModifiedBy>Marcin Skurczynski</cp:lastModifiedBy>
  <cp:revision>17</cp:revision>
  <dcterms:created xsi:type="dcterms:W3CDTF">2015-05-19T19:49:45Z</dcterms:created>
  <dcterms:modified xsi:type="dcterms:W3CDTF">2016-12-14T21:06:07Z</dcterms:modified>
</cp:coreProperties>
</file>