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9" r:id="rId11"/>
    <p:sldId id="270" r:id="rId12"/>
    <p:sldId id="271" r:id="rId13"/>
    <p:sldId id="272" r:id="rId14"/>
    <p:sldId id="265" r:id="rId15"/>
    <p:sldId id="266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78409-D7C8-4EFB-BC9E-450404CF05FA}" type="doc">
      <dgm:prSet loTypeId="urn:microsoft.com/office/officeart/2005/8/layout/process1" loCatId="process" qsTypeId="urn:microsoft.com/office/officeart/2005/8/quickstyle/simple1" qsCatId="simple" csTypeId="urn:microsoft.com/office/officeart/2005/8/colors/accent1_5" csCatId="accent1" phldr="1"/>
      <dgm:spPr/>
    </dgm:pt>
    <dgm:pt modelId="{4FBF5A22-783E-4FD2-8934-2118595335E7}">
      <dgm:prSet phldrT="[Tekst]"/>
      <dgm:spPr/>
      <dgm:t>
        <a:bodyPr/>
        <a:lstStyle/>
        <a:p>
          <a:r>
            <a:rPr lang="pl-PL" dirty="0"/>
            <a:t>Potrzeba</a:t>
          </a:r>
        </a:p>
      </dgm:t>
    </dgm:pt>
    <dgm:pt modelId="{94C2F2C1-EFE8-4D55-9F2C-C0944B6D228B}" type="parTrans" cxnId="{7D0A91B6-B5C0-43DF-9589-681BE0C06292}">
      <dgm:prSet/>
      <dgm:spPr/>
      <dgm:t>
        <a:bodyPr/>
        <a:lstStyle/>
        <a:p>
          <a:endParaRPr lang="pl-PL"/>
        </a:p>
      </dgm:t>
    </dgm:pt>
    <dgm:pt modelId="{6AFBB316-C849-4092-AB57-72C7182FF74E}" type="sibTrans" cxnId="{7D0A91B6-B5C0-43DF-9589-681BE0C06292}">
      <dgm:prSet/>
      <dgm:spPr/>
      <dgm:t>
        <a:bodyPr/>
        <a:lstStyle/>
        <a:p>
          <a:endParaRPr lang="pl-PL"/>
        </a:p>
      </dgm:t>
    </dgm:pt>
    <dgm:pt modelId="{BCBC6A5F-59C0-41CD-8F4A-BEBED076363E}">
      <dgm:prSet phldrT="[Tekst]"/>
      <dgm:spPr/>
      <dgm:t>
        <a:bodyPr/>
        <a:lstStyle/>
        <a:p>
          <a:r>
            <a:rPr lang="pl-PL" dirty="0"/>
            <a:t>Problem</a:t>
          </a:r>
        </a:p>
        <a:p>
          <a:r>
            <a:rPr lang="pl-PL" dirty="0"/>
            <a:t>biznesowy</a:t>
          </a:r>
        </a:p>
      </dgm:t>
    </dgm:pt>
    <dgm:pt modelId="{FFB31D6C-E4F3-4099-AF86-796E5CD6B1E4}" type="parTrans" cxnId="{D3DFC5A3-F291-4A6D-A34B-2C4FEEA5296A}">
      <dgm:prSet/>
      <dgm:spPr/>
      <dgm:t>
        <a:bodyPr/>
        <a:lstStyle/>
        <a:p>
          <a:endParaRPr lang="pl-PL"/>
        </a:p>
      </dgm:t>
    </dgm:pt>
    <dgm:pt modelId="{51FD6378-A620-451D-B595-B62FD0679C7A}" type="sibTrans" cxnId="{D3DFC5A3-F291-4A6D-A34B-2C4FEEA5296A}">
      <dgm:prSet/>
      <dgm:spPr/>
      <dgm:t>
        <a:bodyPr/>
        <a:lstStyle/>
        <a:p>
          <a:endParaRPr lang="pl-PL"/>
        </a:p>
      </dgm:t>
    </dgm:pt>
    <dgm:pt modelId="{C9940B2D-6A3B-44F3-A911-42FFDFE5237D}">
      <dgm:prSet phldrT="[Tekst]"/>
      <dgm:spPr/>
      <dgm:t>
        <a:bodyPr/>
        <a:lstStyle/>
        <a:p>
          <a:r>
            <a:rPr lang="pl-PL" dirty="0"/>
            <a:t>Rozwiązanie</a:t>
          </a:r>
        </a:p>
      </dgm:t>
    </dgm:pt>
    <dgm:pt modelId="{F25568F6-303D-49E7-BA5C-0CE0BDFFBA13}" type="parTrans" cxnId="{8674E083-33FA-4C0D-AA11-EFC050D6E2F7}">
      <dgm:prSet/>
      <dgm:spPr/>
      <dgm:t>
        <a:bodyPr/>
        <a:lstStyle/>
        <a:p>
          <a:endParaRPr lang="pl-PL"/>
        </a:p>
      </dgm:t>
    </dgm:pt>
    <dgm:pt modelId="{0A412ADE-658A-4139-8B9C-BF31EFC6B32C}" type="sibTrans" cxnId="{8674E083-33FA-4C0D-AA11-EFC050D6E2F7}">
      <dgm:prSet/>
      <dgm:spPr/>
      <dgm:t>
        <a:bodyPr/>
        <a:lstStyle/>
        <a:p>
          <a:endParaRPr lang="pl-PL"/>
        </a:p>
      </dgm:t>
    </dgm:pt>
    <dgm:pt modelId="{8F4A7689-2BA2-4A59-99F1-954B82BE0C90}" type="pres">
      <dgm:prSet presAssocID="{58178409-D7C8-4EFB-BC9E-450404CF05FA}" presName="Name0" presStyleCnt="0">
        <dgm:presLayoutVars>
          <dgm:dir/>
          <dgm:resizeHandles val="exact"/>
        </dgm:presLayoutVars>
      </dgm:prSet>
      <dgm:spPr/>
    </dgm:pt>
    <dgm:pt modelId="{E74DE7B8-655A-4100-B4DA-1EFB82D22A04}" type="pres">
      <dgm:prSet presAssocID="{4FBF5A22-783E-4FD2-8934-2118595335E7}" presName="node" presStyleLbl="node1" presStyleIdx="0" presStyleCnt="3">
        <dgm:presLayoutVars>
          <dgm:bulletEnabled val="1"/>
        </dgm:presLayoutVars>
      </dgm:prSet>
      <dgm:spPr/>
    </dgm:pt>
    <dgm:pt modelId="{33DBD252-E6DC-46BA-999C-1B7D90E1E2B4}" type="pres">
      <dgm:prSet presAssocID="{6AFBB316-C849-4092-AB57-72C7182FF74E}" presName="sibTrans" presStyleLbl="sibTrans2D1" presStyleIdx="0" presStyleCnt="2"/>
      <dgm:spPr/>
    </dgm:pt>
    <dgm:pt modelId="{E7714B44-034C-4BEE-AE72-7AE5FF1E27CB}" type="pres">
      <dgm:prSet presAssocID="{6AFBB316-C849-4092-AB57-72C7182FF74E}" presName="connectorText" presStyleLbl="sibTrans2D1" presStyleIdx="0" presStyleCnt="2"/>
      <dgm:spPr/>
    </dgm:pt>
    <dgm:pt modelId="{BD445AE1-5E47-4ABD-BD33-559E27B61F70}" type="pres">
      <dgm:prSet presAssocID="{BCBC6A5F-59C0-41CD-8F4A-BEBED076363E}" presName="node" presStyleLbl="node1" presStyleIdx="1" presStyleCnt="3">
        <dgm:presLayoutVars>
          <dgm:bulletEnabled val="1"/>
        </dgm:presLayoutVars>
      </dgm:prSet>
      <dgm:spPr/>
    </dgm:pt>
    <dgm:pt modelId="{F14CE36C-F850-4570-9D90-DC263BF122BE}" type="pres">
      <dgm:prSet presAssocID="{51FD6378-A620-451D-B595-B62FD0679C7A}" presName="sibTrans" presStyleLbl="sibTrans2D1" presStyleIdx="1" presStyleCnt="2"/>
      <dgm:spPr/>
    </dgm:pt>
    <dgm:pt modelId="{4512F39C-387C-4C29-B347-60D04C85F25C}" type="pres">
      <dgm:prSet presAssocID="{51FD6378-A620-451D-B595-B62FD0679C7A}" presName="connectorText" presStyleLbl="sibTrans2D1" presStyleIdx="1" presStyleCnt="2"/>
      <dgm:spPr/>
    </dgm:pt>
    <dgm:pt modelId="{E5C413B0-48EC-4AA1-816E-58F713084DE3}" type="pres">
      <dgm:prSet presAssocID="{C9940B2D-6A3B-44F3-A911-42FFDFE5237D}" presName="node" presStyleLbl="node1" presStyleIdx="2" presStyleCnt="3">
        <dgm:presLayoutVars>
          <dgm:bulletEnabled val="1"/>
        </dgm:presLayoutVars>
      </dgm:prSet>
      <dgm:spPr/>
    </dgm:pt>
  </dgm:ptLst>
  <dgm:cxnLst>
    <dgm:cxn modelId="{C9943D62-8F84-430F-B056-88030EB77B3C}" type="presOf" srcId="{6AFBB316-C849-4092-AB57-72C7182FF74E}" destId="{33DBD252-E6DC-46BA-999C-1B7D90E1E2B4}" srcOrd="0" destOrd="0" presId="urn:microsoft.com/office/officeart/2005/8/layout/process1"/>
    <dgm:cxn modelId="{7D0A91B6-B5C0-43DF-9589-681BE0C06292}" srcId="{58178409-D7C8-4EFB-BC9E-450404CF05FA}" destId="{4FBF5A22-783E-4FD2-8934-2118595335E7}" srcOrd="0" destOrd="0" parTransId="{94C2F2C1-EFE8-4D55-9F2C-C0944B6D228B}" sibTransId="{6AFBB316-C849-4092-AB57-72C7182FF74E}"/>
    <dgm:cxn modelId="{EE30852E-148A-4224-A386-741ECF72DC01}" type="presOf" srcId="{4FBF5A22-783E-4FD2-8934-2118595335E7}" destId="{E74DE7B8-655A-4100-B4DA-1EFB82D22A04}" srcOrd="0" destOrd="0" presId="urn:microsoft.com/office/officeart/2005/8/layout/process1"/>
    <dgm:cxn modelId="{8674E083-33FA-4C0D-AA11-EFC050D6E2F7}" srcId="{58178409-D7C8-4EFB-BC9E-450404CF05FA}" destId="{C9940B2D-6A3B-44F3-A911-42FFDFE5237D}" srcOrd="2" destOrd="0" parTransId="{F25568F6-303D-49E7-BA5C-0CE0BDFFBA13}" sibTransId="{0A412ADE-658A-4139-8B9C-BF31EFC6B32C}"/>
    <dgm:cxn modelId="{7F1755DB-1422-4DDC-8A2F-A03994AA0F75}" type="presOf" srcId="{6AFBB316-C849-4092-AB57-72C7182FF74E}" destId="{E7714B44-034C-4BEE-AE72-7AE5FF1E27CB}" srcOrd="1" destOrd="0" presId="urn:microsoft.com/office/officeart/2005/8/layout/process1"/>
    <dgm:cxn modelId="{0CC9F8F8-69EC-4EAD-BFC0-1826E03842F3}" type="presOf" srcId="{51FD6378-A620-451D-B595-B62FD0679C7A}" destId="{F14CE36C-F850-4570-9D90-DC263BF122BE}" srcOrd="0" destOrd="0" presId="urn:microsoft.com/office/officeart/2005/8/layout/process1"/>
    <dgm:cxn modelId="{D3DFC5A3-F291-4A6D-A34B-2C4FEEA5296A}" srcId="{58178409-D7C8-4EFB-BC9E-450404CF05FA}" destId="{BCBC6A5F-59C0-41CD-8F4A-BEBED076363E}" srcOrd="1" destOrd="0" parTransId="{FFB31D6C-E4F3-4099-AF86-796E5CD6B1E4}" sibTransId="{51FD6378-A620-451D-B595-B62FD0679C7A}"/>
    <dgm:cxn modelId="{A53B6938-2C88-4D46-9208-476BDE0965EB}" type="presOf" srcId="{51FD6378-A620-451D-B595-B62FD0679C7A}" destId="{4512F39C-387C-4C29-B347-60D04C85F25C}" srcOrd="1" destOrd="0" presId="urn:microsoft.com/office/officeart/2005/8/layout/process1"/>
    <dgm:cxn modelId="{86A53C42-A450-4EED-A5CE-3488C0A939A2}" type="presOf" srcId="{BCBC6A5F-59C0-41CD-8F4A-BEBED076363E}" destId="{BD445AE1-5E47-4ABD-BD33-559E27B61F70}" srcOrd="0" destOrd="0" presId="urn:microsoft.com/office/officeart/2005/8/layout/process1"/>
    <dgm:cxn modelId="{B274FB09-6919-42A5-847B-304372476C43}" type="presOf" srcId="{C9940B2D-6A3B-44F3-A911-42FFDFE5237D}" destId="{E5C413B0-48EC-4AA1-816E-58F713084DE3}" srcOrd="0" destOrd="0" presId="urn:microsoft.com/office/officeart/2005/8/layout/process1"/>
    <dgm:cxn modelId="{2D676AD5-B2D1-4DED-B38F-F4C35E834968}" type="presOf" srcId="{58178409-D7C8-4EFB-BC9E-450404CF05FA}" destId="{8F4A7689-2BA2-4A59-99F1-954B82BE0C90}" srcOrd="0" destOrd="0" presId="urn:microsoft.com/office/officeart/2005/8/layout/process1"/>
    <dgm:cxn modelId="{C393B9A0-CEDE-467A-97D9-5A39570BDA31}" type="presParOf" srcId="{8F4A7689-2BA2-4A59-99F1-954B82BE0C90}" destId="{E74DE7B8-655A-4100-B4DA-1EFB82D22A04}" srcOrd="0" destOrd="0" presId="urn:microsoft.com/office/officeart/2005/8/layout/process1"/>
    <dgm:cxn modelId="{0573569F-E5B2-4768-882F-40C1F03CF92A}" type="presParOf" srcId="{8F4A7689-2BA2-4A59-99F1-954B82BE0C90}" destId="{33DBD252-E6DC-46BA-999C-1B7D90E1E2B4}" srcOrd="1" destOrd="0" presId="urn:microsoft.com/office/officeart/2005/8/layout/process1"/>
    <dgm:cxn modelId="{E6A16A7B-59CC-4F7A-906E-708A93CA3480}" type="presParOf" srcId="{33DBD252-E6DC-46BA-999C-1B7D90E1E2B4}" destId="{E7714B44-034C-4BEE-AE72-7AE5FF1E27CB}" srcOrd="0" destOrd="0" presId="urn:microsoft.com/office/officeart/2005/8/layout/process1"/>
    <dgm:cxn modelId="{4244FD57-4440-4ABB-A757-AD2483F43A6E}" type="presParOf" srcId="{8F4A7689-2BA2-4A59-99F1-954B82BE0C90}" destId="{BD445AE1-5E47-4ABD-BD33-559E27B61F70}" srcOrd="2" destOrd="0" presId="urn:microsoft.com/office/officeart/2005/8/layout/process1"/>
    <dgm:cxn modelId="{F4DF40F2-21F5-4378-8063-E220FCCA9BE2}" type="presParOf" srcId="{8F4A7689-2BA2-4A59-99F1-954B82BE0C90}" destId="{F14CE36C-F850-4570-9D90-DC263BF122BE}" srcOrd="3" destOrd="0" presId="urn:microsoft.com/office/officeart/2005/8/layout/process1"/>
    <dgm:cxn modelId="{1B26548A-0874-4AFC-B185-BA4407837862}" type="presParOf" srcId="{F14CE36C-F850-4570-9D90-DC263BF122BE}" destId="{4512F39C-387C-4C29-B347-60D04C85F25C}" srcOrd="0" destOrd="0" presId="urn:microsoft.com/office/officeart/2005/8/layout/process1"/>
    <dgm:cxn modelId="{D043E12B-D64F-403C-BD01-790564804D44}" type="presParOf" srcId="{8F4A7689-2BA2-4A59-99F1-954B82BE0C90}" destId="{E5C413B0-48EC-4AA1-816E-58F713084DE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DE7B8-655A-4100-B4DA-1EFB82D22A04}">
      <dsp:nvSpPr>
        <dsp:cNvPr id="0" name=""/>
        <dsp:cNvSpPr/>
      </dsp:nvSpPr>
      <dsp:spPr>
        <a:xfrm>
          <a:off x="9644" y="1398230"/>
          <a:ext cx="2882503" cy="17295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Potrzeba</a:t>
          </a:r>
        </a:p>
      </dsp:txBody>
      <dsp:txXfrm>
        <a:off x="60299" y="1448885"/>
        <a:ext cx="2781193" cy="1628191"/>
      </dsp:txXfrm>
    </dsp:sp>
    <dsp:sp modelId="{33DBD252-E6DC-46BA-999C-1B7D90E1E2B4}">
      <dsp:nvSpPr>
        <dsp:cNvPr id="0" name=""/>
        <dsp:cNvSpPr/>
      </dsp:nvSpPr>
      <dsp:spPr>
        <a:xfrm>
          <a:off x="3180397" y="1905551"/>
          <a:ext cx="611090" cy="714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000" kern="1200"/>
        </a:p>
      </dsp:txBody>
      <dsp:txXfrm>
        <a:off x="3180397" y="2048523"/>
        <a:ext cx="427763" cy="428916"/>
      </dsp:txXfrm>
    </dsp:sp>
    <dsp:sp modelId="{BD445AE1-5E47-4ABD-BD33-559E27B61F70}">
      <dsp:nvSpPr>
        <dsp:cNvPr id="0" name=""/>
        <dsp:cNvSpPr/>
      </dsp:nvSpPr>
      <dsp:spPr>
        <a:xfrm>
          <a:off x="4045148" y="1398230"/>
          <a:ext cx="2882503" cy="17295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Problem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biznesowy</a:t>
          </a:r>
        </a:p>
      </dsp:txBody>
      <dsp:txXfrm>
        <a:off x="4095803" y="1448885"/>
        <a:ext cx="2781193" cy="1628191"/>
      </dsp:txXfrm>
    </dsp:sp>
    <dsp:sp modelId="{F14CE36C-F850-4570-9D90-DC263BF122BE}">
      <dsp:nvSpPr>
        <dsp:cNvPr id="0" name=""/>
        <dsp:cNvSpPr/>
      </dsp:nvSpPr>
      <dsp:spPr>
        <a:xfrm>
          <a:off x="7215901" y="1905551"/>
          <a:ext cx="611090" cy="714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75112"/>
            <a:satOff val="-6927"/>
            <a:lumOff val="321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000" kern="1200"/>
        </a:p>
      </dsp:txBody>
      <dsp:txXfrm>
        <a:off x="7215901" y="2048523"/>
        <a:ext cx="427763" cy="428916"/>
      </dsp:txXfrm>
    </dsp:sp>
    <dsp:sp modelId="{E5C413B0-48EC-4AA1-816E-58F713084DE3}">
      <dsp:nvSpPr>
        <dsp:cNvPr id="0" name=""/>
        <dsp:cNvSpPr/>
      </dsp:nvSpPr>
      <dsp:spPr>
        <a:xfrm>
          <a:off x="8080652" y="1398230"/>
          <a:ext cx="2882503" cy="17295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Rozwiązanie</a:t>
          </a:r>
        </a:p>
      </dsp:txBody>
      <dsp:txXfrm>
        <a:off x="8131307" y="1448885"/>
        <a:ext cx="2781193" cy="162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5914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28A6-8BB2-47F6-A7BC-FB895218D626}" type="datetimeFigureOut">
              <a:rPr lang="en-GB" smtClean="0"/>
              <a:t>08-Nov-16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65A-0772-4BD8-8EC5-4E2038F31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16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547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6944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12949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791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15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51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95557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28A6-8BB2-47F6-A7BC-FB895218D626}" type="datetimeFigureOut">
              <a:rPr lang="en-GB" smtClean="0"/>
              <a:t>08-Nov-16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65A-0772-4BD8-8EC5-4E2038F31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07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AC428A6-8BB2-47F6-A7BC-FB895218D626}" type="datetimeFigureOut">
              <a:rPr lang="en-GB" smtClean="0"/>
              <a:t>08-Nov-16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02B65A-0772-4BD8-8EC5-4E2038F31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83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UML, RUP i inne</a:t>
            </a:r>
            <a:endParaRPr lang="en-GB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Podstawy programowania biznesowego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dr Marcin Skurczyński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00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Inżynieria wymagań</a:t>
            </a:r>
            <a:endParaRPr lang="en-GB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649554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301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Agile, </a:t>
            </a:r>
            <a:r>
              <a:rPr lang="pl-PL" dirty="0" err="1"/>
              <a:t>Scrum</a:t>
            </a:r>
            <a:r>
              <a:rPr lang="pl-PL" dirty="0"/>
              <a:t>, Extreme…</a:t>
            </a:r>
            <a:endParaRPr lang="en-GB" dirty="0"/>
          </a:p>
        </p:txBody>
      </p:sp>
      <p:pic>
        <p:nvPicPr>
          <p:cNvPr id="4098" name="Picture 2" descr="https://www.michalwolski.pl/wp-content/uploads/2009/06/imag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6" y="1866138"/>
            <a:ext cx="43910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718376" y="5169160"/>
            <a:ext cx="4310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https://www.michalwolski.pl/wp-content/uploads/2009/06/image10.png</a:t>
            </a:r>
            <a:endParaRPr lang="en-GB" sz="1400" dirty="0"/>
          </a:p>
        </p:txBody>
      </p:sp>
      <p:pic>
        <p:nvPicPr>
          <p:cNvPr id="4100" name="Picture 4" descr="http://www.e-point.pl/_fileserver/item/1500803/tablica.png?timestamp=1398853217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77" y="2161413"/>
            <a:ext cx="4476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/>
          <p:cNvSpPr/>
          <p:nvPr/>
        </p:nvSpPr>
        <p:spPr>
          <a:xfrm>
            <a:off x="6673977" y="5061438"/>
            <a:ext cx="4476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http://www.e-point.pl/_fileserver/item/1500803/tablica.png?timestamp=1398853217122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4925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UML a opis wymagań</a:t>
            </a:r>
            <a:endParaRPr lang="en-GB" dirty="0"/>
          </a:p>
        </p:txBody>
      </p:sp>
      <p:pic>
        <p:nvPicPr>
          <p:cNvPr id="5122" name="Picture 2" descr="Behavioral state machine example - Bank AT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224725"/>
            <a:ext cx="60007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onceptdraw.com/a612c3/p1/preview/640/pict--uml-activity-diagram-uml-activity-diagram---cash-withdrawal-from-atm.png--diagram-flowchart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248" y="91540"/>
            <a:ext cx="5135880" cy="550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3578352" y="559656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https://conceptdraw.com/a612c3/p1/preview/640/pict--uml-activity-diagram-uml-activity-diagram---cash-withdrawal-from-atm.png--diagram-flowchart-example.png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9295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domowa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Odwiedź stronę </a:t>
            </a:r>
            <a:r>
              <a:rPr lang="pl-PL" dirty="0"/>
              <a:t>http://creately.com/</a:t>
            </a:r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071" y="2198542"/>
            <a:ext cx="5045858" cy="37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7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domowa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Przygotuj 2 diagramy dla programu Kalkulator:</a:t>
            </a:r>
          </a:p>
          <a:p>
            <a:pPr marL="0" indent="0">
              <a:buNone/>
            </a:pPr>
            <a:endParaRPr lang="pl-PL" dirty="0"/>
          </a:p>
          <a:p>
            <a:pPr marL="983728" lvl="1" indent="-514350">
              <a:buAutoNum type="arabicPeriod"/>
            </a:pPr>
            <a:r>
              <a:rPr lang="pl-PL" dirty="0"/>
              <a:t>Diagram przypadków użycia</a:t>
            </a:r>
          </a:p>
          <a:p>
            <a:pPr marL="983728" lvl="1" indent="-514350">
              <a:buAutoNum type="arabicPeriod"/>
            </a:pPr>
            <a:endParaRPr lang="pl-PL" dirty="0"/>
          </a:p>
          <a:p>
            <a:pPr marL="983728" lvl="1" indent="-514350">
              <a:buAutoNum type="arabicPeriod"/>
            </a:pPr>
            <a:r>
              <a:rPr lang="pl-PL" dirty="0"/>
              <a:t>Diagram procesów (algorytm)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90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Praca domowa: Jak opisać ten kalkulator??</a:t>
            </a:r>
            <a:endParaRPr lang="en-GB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285" y="1417639"/>
            <a:ext cx="2651430" cy="450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Podejście 1: </a:t>
            </a:r>
            <a:r>
              <a:rPr lang="pl-PL" dirty="0" err="1"/>
              <a:t>Reengineering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i="1" dirty="0"/>
              <a:t>„Ciekawe co się stanie, jak nacisnę TEN PRZYCISK…”</a:t>
            </a:r>
          </a:p>
          <a:p>
            <a:pPr marL="0" indent="0" algn="ctr">
              <a:buNone/>
            </a:pPr>
            <a:endParaRPr lang="pl-PL" i="1" dirty="0"/>
          </a:p>
          <a:p>
            <a:pPr marL="0" indent="0">
              <a:buNone/>
            </a:pPr>
            <a:r>
              <a:rPr lang="pl-PL" dirty="0"/>
              <a:t>Wciskam: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Potem: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 rezultacie:</a:t>
            </a:r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62" y="2831167"/>
            <a:ext cx="647700" cy="5143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833" y="3985932"/>
            <a:ext cx="695325" cy="5905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158" y="4888802"/>
            <a:ext cx="36766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7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Podejście 2: Przypadki użycia (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cases</a:t>
            </a:r>
            <a:r>
              <a:rPr lang="pl-PL" dirty="0"/>
              <a:t>)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9352" y="2798064"/>
            <a:ext cx="7623048" cy="332810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 jaki sposób chciałbym korzystać </a:t>
            </a:r>
            <a:br>
              <a:rPr lang="pl-PL" dirty="0"/>
            </a:br>
            <a:r>
              <a:rPr lang="pl-PL" dirty="0"/>
              <a:t>z kalkulatora?</a:t>
            </a:r>
            <a:endParaRPr lang="en-GB" dirty="0"/>
          </a:p>
        </p:txBody>
      </p:sp>
      <p:pic>
        <p:nvPicPr>
          <p:cNvPr id="1026" name="Picture 2" descr="http://flylib.com/books/4/355/1/html/2/files/03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" y="1737202"/>
            <a:ext cx="2403348" cy="313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46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tworzenia oprogramowania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2807208"/>
            <a:ext cx="10972800" cy="3318957"/>
          </a:xfrm>
        </p:spPr>
        <p:txBody>
          <a:bodyPr/>
          <a:lstStyle/>
          <a:p>
            <a:pPr marL="0" indent="0" algn="ctr">
              <a:buNone/>
            </a:pPr>
            <a:r>
              <a:rPr lang="pl-PL" b="1" dirty="0"/>
              <a:t>W jaki sposób zarządzacie projektem (dowolnym)?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8319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RUP: </a:t>
            </a:r>
            <a:r>
              <a:rPr lang="pl-PL" dirty="0" err="1"/>
              <a:t>Rational</a:t>
            </a:r>
            <a:r>
              <a:rPr lang="pl-PL" dirty="0"/>
              <a:t> </a:t>
            </a:r>
            <a:r>
              <a:rPr lang="pl-PL" dirty="0" err="1"/>
              <a:t>Unified</a:t>
            </a:r>
            <a:r>
              <a:rPr lang="pl-PL" dirty="0"/>
              <a:t> </a:t>
            </a:r>
            <a:r>
              <a:rPr lang="pl-PL" dirty="0" err="1"/>
              <a:t>Process</a:t>
            </a:r>
            <a:endParaRPr lang="en-GB" dirty="0"/>
          </a:p>
        </p:txBody>
      </p:sp>
      <p:pic>
        <p:nvPicPr>
          <p:cNvPr id="2050" name="Picture 2" descr="https://s3-eu-west-1.amazonaws.com/fs.siteor.com/javatech/files/layout/assan/vavatech/img/content/Rationale_Unified_Process.png?14615916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466850"/>
            <a:ext cx="69627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786384" y="5709196"/>
            <a:ext cx="11585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https://s3-eu-west-1.amazonaws.com/fs.siteor.com/javatech/files/layout/assan/vavatech/img/content/Rationale_Unified_Process.png?1461591678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4812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0" y="115010"/>
            <a:ext cx="5730240" cy="585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8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Zwinne zarządzanie projektami</a:t>
            </a:r>
            <a:endParaRPr lang="en-GB" dirty="0"/>
          </a:p>
        </p:txBody>
      </p:sp>
      <p:pic>
        <p:nvPicPr>
          <p:cNvPr id="3074" name="Picture 2" descr="http://www.ipma.pl/sites/default/files/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050" y="1325880"/>
            <a:ext cx="8007900" cy="43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4359338" y="5760720"/>
            <a:ext cx="34733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http://www.ipma.pl/sites/default/files/2.png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9647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Definiowanie wymagań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Czym jest wymaganie? (</a:t>
            </a:r>
            <a:r>
              <a:rPr lang="pl-PL" b="1" dirty="0"/>
              <a:t>W</a:t>
            </a:r>
            <a:r>
              <a:rPr lang="en-GB" b="1" dirty="0"/>
              <a:t>g </a:t>
            </a:r>
            <a:r>
              <a:rPr lang="en-GB" b="1" dirty="0" err="1"/>
              <a:t>standardu</a:t>
            </a:r>
            <a:r>
              <a:rPr lang="en-GB" b="1" dirty="0"/>
              <a:t> IEEE 610</a:t>
            </a:r>
            <a:r>
              <a:rPr lang="pl-PL" b="1" dirty="0"/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Warunek lub umiejętność potrzebna użytkownikowi, by rozwiązać problem lub osiągnąć cel.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Warunek lub umiejętność, która musi być spełniona przez system lub komponent systemu, aby wypełnić założenia umowy, standardu, specyfikacji lub innego formalnego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Udokumentowana reprezentacja warunku lub umiejętności opisanych w 1. lub 2.</a:t>
            </a:r>
            <a:endParaRPr lang="en-GB" sz="2800" dirty="0"/>
          </a:p>
        </p:txBody>
      </p:sp>
      <p:sp>
        <p:nvSpPr>
          <p:cNvPr id="4" name="Prostokąt 3"/>
          <p:cNvSpPr/>
          <p:nvPr/>
        </p:nvSpPr>
        <p:spPr>
          <a:xfrm>
            <a:off x="1719072" y="5756833"/>
            <a:ext cx="11128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http://it.pwn.pl/Artykuly/Zarzadzanie-projektami/Inzynieria-wymagan-podstawowe-definicje-oraz-klasyfikacje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311167"/>
      </p:ext>
    </p:extLst>
  </p:cSld>
  <p:clrMapOvr>
    <a:masterClrMapping/>
  </p:clrMapOvr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 PPB - problemy</Template>
  <TotalTime>142</TotalTime>
  <Words>204</Words>
  <Application>Microsoft Office PowerPoint</Application>
  <PresentationFormat>Panoramiczny</PresentationFormat>
  <Paragraphs>44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8" baseType="lpstr">
      <vt:lpstr>Arial</vt:lpstr>
      <vt:lpstr>Calibri</vt:lpstr>
      <vt:lpstr>szablonWEUG_jasny_eng</vt:lpstr>
      <vt:lpstr>UML, RUP i inne</vt:lpstr>
      <vt:lpstr>Praca domowa: Jak opisać ten kalkulator??</vt:lpstr>
      <vt:lpstr>Podejście 1: Reengineering</vt:lpstr>
      <vt:lpstr>Podejście 2: Przypadki użycia (Use cases)</vt:lpstr>
      <vt:lpstr>Proces tworzenia oprogramowania</vt:lpstr>
      <vt:lpstr>RUP: Rational Unified Process</vt:lpstr>
      <vt:lpstr>Prezentacja programu PowerPoint</vt:lpstr>
      <vt:lpstr>Zwinne zarządzanie projektami</vt:lpstr>
      <vt:lpstr>Definiowanie wymagań</vt:lpstr>
      <vt:lpstr>Inżynieria wymagań</vt:lpstr>
      <vt:lpstr>Agile, Scrum, Extreme…</vt:lpstr>
      <vt:lpstr>UML a opis wymagań</vt:lpstr>
      <vt:lpstr>Prezentacja programu PowerPoint</vt:lpstr>
      <vt:lpstr>Praca domowa</vt:lpstr>
      <vt:lpstr>Praca domowa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Skurczynski</cp:lastModifiedBy>
  <cp:revision>9</cp:revision>
  <dcterms:created xsi:type="dcterms:W3CDTF">2016-11-09T06:19:33Z</dcterms:created>
  <dcterms:modified xsi:type="dcterms:W3CDTF">2016-11-09T08:41:43Z</dcterms:modified>
</cp:coreProperties>
</file>