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9" r:id="rId3"/>
    <p:sldId id="258" r:id="rId4"/>
    <p:sldId id="256" r:id="rId5"/>
    <p:sldId id="271" r:id="rId6"/>
    <p:sldId id="268" r:id="rId7"/>
    <p:sldId id="260" r:id="rId8"/>
    <p:sldId id="269" r:id="rId9"/>
    <p:sldId id="261" r:id="rId10"/>
    <p:sldId id="262" r:id="rId11"/>
    <p:sldId id="266" r:id="rId12"/>
    <p:sldId id="263" r:id="rId13"/>
    <p:sldId id="264" r:id="rId14"/>
    <p:sldId id="265" r:id="rId15"/>
    <p:sldId id="270" r:id="rId1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ajd tytułow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1828800" y="2780929"/>
            <a:ext cx="8255335" cy="1470025"/>
          </a:xfrm>
        </p:spPr>
        <p:txBody>
          <a:bodyPr>
            <a:normAutofit/>
          </a:bodyPr>
          <a:lstStyle>
            <a:lvl1pPr marL="0" algn="ctr" defTabSz="1072866" rtl="0" eaLnBrk="1" fontAlgn="base" latinLnBrk="0" hangingPunct="1">
              <a:spcBef>
                <a:spcPct val="0"/>
              </a:spcBef>
              <a:spcAft>
                <a:spcPct val="0"/>
              </a:spcAft>
              <a:defRPr lang="pl-PL" sz="4400" kern="1200" dirty="0">
                <a:solidFill>
                  <a:prstClr val="white"/>
                </a:solidFill>
                <a:latin typeface="Arial" pitchFamily="34" charset="0"/>
                <a:ea typeface="+mn-ea"/>
                <a:cs typeface="Arial" pitchFamily="34" charset="0"/>
              </a:defRPr>
            </a:lvl1pPr>
          </a:lstStyle>
          <a:p>
            <a:r>
              <a:rPr lang="pl-PL"/>
              <a:t>Kliknij, aby edytować styl</a:t>
            </a:r>
            <a:endParaRPr lang="pl-PL" dirty="0"/>
          </a:p>
        </p:txBody>
      </p:sp>
      <p:sp>
        <p:nvSpPr>
          <p:cNvPr id="3" name="Podtytuł 2"/>
          <p:cNvSpPr>
            <a:spLocks noGrp="1"/>
          </p:cNvSpPr>
          <p:nvPr>
            <p:ph type="subTitle" idx="1"/>
          </p:nvPr>
        </p:nvSpPr>
        <p:spPr>
          <a:xfrm>
            <a:off x="1664738" y="1052736"/>
            <a:ext cx="8534400" cy="1296144"/>
          </a:xfrm>
        </p:spPr>
        <p:txBody>
          <a:bodyPr anchor="b">
            <a:normAutofit/>
          </a:bodyPr>
          <a:lstStyle>
            <a:lvl1pPr marL="0" indent="0" algn="ctr" defTabSz="1072866" rtl="0" eaLnBrk="0" fontAlgn="base" latinLnBrk="0" hangingPunct="0">
              <a:spcBef>
                <a:spcPct val="0"/>
              </a:spcBef>
              <a:spcAft>
                <a:spcPct val="0"/>
              </a:spcAft>
              <a:buNone/>
              <a:defRPr lang="pl-PL" sz="2400" b="1" kern="1200" dirty="0" smtClean="0">
                <a:solidFill>
                  <a:schemeClr val="tx2">
                    <a:lumMod val="75000"/>
                  </a:schemeClr>
                </a:solidFill>
                <a:latin typeface="Arial" pitchFamily="34" charset="0"/>
                <a:ea typeface="+mj-ea"/>
                <a:cs typeface="Arial" pitchFamily="34" charset="0"/>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pl-PL"/>
              <a:t>Kliknij, aby edytować styl wzorca podtytułu</a:t>
            </a:r>
            <a:endParaRPr lang="pl-PL" dirty="0"/>
          </a:p>
        </p:txBody>
      </p:sp>
      <p:sp>
        <p:nvSpPr>
          <p:cNvPr id="10" name="Symbol zastępczy tekstu 9"/>
          <p:cNvSpPr>
            <a:spLocks noGrp="1"/>
          </p:cNvSpPr>
          <p:nvPr>
            <p:ph type="body" sz="quarter" idx="10"/>
          </p:nvPr>
        </p:nvSpPr>
        <p:spPr>
          <a:xfrm>
            <a:off x="3437243" y="116632"/>
            <a:ext cx="8596647" cy="792162"/>
          </a:xfrm>
        </p:spPr>
        <p:txBody>
          <a:bodyPr>
            <a:noAutofit/>
          </a:bodyPr>
          <a:lstStyle>
            <a:lvl1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1pPr>
            <a:lvl2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2pPr>
            <a:lvl3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3pPr>
            <a:lvl4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4pPr>
            <a:lvl5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5pPr>
          </a:lstStyle>
          <a:p>
            <a:pPr lvl="0"/>
            <a:r>
              <a:rPr lang="pl-PL"/>
              <a:t>Kliknij, aby edytować style wzorca tekstu</a:t>
            </a:r>
          </a:p>
        </p:txBody>
      </p:sp>
    </p:spTree>
    <p:extLst>
      <p:ext uri="{BB962C8B-B14F-4D97-AF65-F5344CB8AC3E}">
        <p14:creationId xmlns:p14="http://schemas.microsoft.com/office/powerpoint/2010/main" val="100597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961F3-C57B-4A85-99BD-EB474E1E552E}" type="datetimeFigureOut">
              <a:rPr lang="pl-PL" smtClean="0"/>
              <a:t>27.04.2016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987EF88-2000-41ED-B919-FB9199033379}" type="slidenum">
              <a:rPr lang="pl-PL" smtClean="0"/>
              <a:t>‹#›</a:t>
            </a:fld>
            <a:endParaRPr lang="pl-PL"/>
          </a:p>
        </p:txBody>
      </p:sp>
    </p:spTree>
    <p:extLst>
      <p:ext uri="{BB962C8B-B14F-4D97-AF65-F5344CB8AC3E}">
        <p14:creationId xmlns:p14="http://schemas.microsoft.com/office/powerpoint/2010/main" val="101636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09600" y="1484784"/>
            <a:ext cx="10972800" cy="4464496"/>
          </a:xfrm>
        </p:spPr>
        <p:txBody>
          <a:bodyPr>
            <a:normAutofit/>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pl-PL" dirty="0"/>
          </a:p>
        </p:txBody>
      </p:sp>
      <p:sp>
        <p:nvSpPr>
          <p:cNvPr id="4" name="Tytuł 1"/>
          <p:cNvSpPr>
            <a:spLocks noGrp="1"/>
          </p:cNvSpPr>
          <p:nvPr>
            <p:ph type="title"/>
          </p:nvPr>
        </p:nvSpPr>
        <p:spPr>
          <a:xfrm>
            <a:off x="609600" y="274640"/>
            <a:ext cx="10972800" cy="994121"/>
          </a:xfrm>
        </p:spPr>
        <p:txBody>
          <a:bodyPr>
            <a:normAutofit/>
          </a:bodyPr>
          <a:lstStyle>
            <a:lvl1pPr algn="l" defTabSz="914400" rtl="0" eaLnBrk="1" latinLnBrk="0" hangingPunct="1">
              <a:spcBef>
                <a:spcPct val="0"/>
              </a:spcBef>
              <a:buNone/>
              <a:defRPr lang="pl-PL" sz="3200" b="1" kern="1200" dirty="0" smtClean="0">
                <a:solidFill>
                  <a:srgbClr val="052741"/>
                </a:solidFill>
                <a:latin typeface="Arial" panose="020B0604020202020204" pitchFamily="34" charset="0"/>
                <a:ea typeface="+mj-ea"/>
                <a:cs typeface="Arial" panose="020B0604020202020204" pitchFamily="34" charset="0"/>
              </a:defRPr>
            </a:lvl1pPr>
          </a:lstStyle>
          <a:p>
            <a:r>
              <a:rPr lang="pl-PL"/>
              <a:t>Kliknij, aby edytować styl</a:t>
            </a:r>
            <a:endParaRPr lang="pl-PL" dirty="0"/>
          </a:p>
        </p:txBody>
      </p:sp>
    </p:spTree>
    <p:extLst>
      <p:ext uri="{BB962C8B-B14F-4D97-AF65-F5344CB8AC3E}">
        <p14:creationId xmlns:p14="http://schemas.microsoft.com/office/powerpoint/2010/main" val="331306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lvl1pPr>
              <a:defRPr sz="3200" b="1"/>
            </a:lvl1pPr>
          </a:lstStyle>
          <a:p>
            <a:r>
              <a:rPr lang="pl-PL"/>
              <a:t>Kliknij, aby edytować styl</a:t>
            </a:r>
          </a:p>
        </p:txBody>
      </p:sp>
      <p:sp>
        <p:nvSpPr>
          <p:cNvPr id="3" name="Symbol zastępczy zawartości 2"/>
          <p:cNvSpPr>
            <a:spLocks noGrp="1"/>
          </p:cNvSpPr>
          <p:nvPr>
            <p:ph sz="half" idx="1"/>
          </p:nvPr>
        </p:nvSpPr>
        <p:spPr>
          <a:xfrm>
            <a:off x="609600" y="1600201"/>
            <a:ext cx="539261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pl-PL" dirty="0"/>
          </a:p>
        </p:txBody>
      </p:sp>
      <p:sp>
        <p:nvSpPr>
          <p:cNvPr id="4" name="Symbol zastępczy zawartości 3"/>
          <p:cNvSpPr>
            <a:spLocks noGrp="1"/>
          </p:cNvSpPr>
          <p:nvPr>
            <p:ph sz="half" idx="2"/>
          </p:nvPr>
        </p:nvSpPr>
        <p:spPr>
          <a:xfrm>
            <a:off x="6189785" y="1600201"/>
            <a:ext cx="539261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Tree>
    <p:extLst>
      <p:ext uri="{BB962C8B-B14F-4D97-AF65-F5344CB8AC3E}">
        <p14:creationId xmlns:p14="http://schemas.microsoft.com/office/powerpoint/2010/main" val="379200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lvl1pPr>
              <a:defRPr sz="3200" b="1"/>
            </a:lvl1pPr>
          </a:lstStyle>
          <a:p>
            <a:r>
              <a:rPr lang="pl-PL"/>
              <a:t>Kliknij, aby edytować styl</a:t>
            </a:r>
          </a:p>
        </p:txBody>
      </p:sp>
      <p:sp>
        <p:nvSpPr>
          <p:cNvPr id="3" name="Symbol zastępczy tekstu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93693"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6193693"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Tree>
    <p:extLst>
      <p:ext uri="{BB962C8B-B14F-4D97-AF65-F5344CB8AC3E}">
        <p14:creationId xmlns:p14="http://schemas.microsoft.com/office/powerpoint/2010/main" val="263430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09600" y="1484784"/>
            <a:ext cx="10972800" cy="4464496"/>
          </a:xfrm>
        </p:spPr>
        <p:txBody>
          <a:bodyPr>
            <a:normAutofit/>
          </a:bodyPr>
          <a:lstStyle>
            <a:lvl1pPr>
              <a:defRPr sz="24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vl3pPr>
              <a:defRPr sz="1600">
                <a:solidFill>
                  <a:schemeClr val="bg1"/>
                </a:solidFill>
                <a:latin typeface="Arial" pitchFamily="34" charset="0"/>
                <a:cs typeface="Arial" pitchFamily="34" charset="0"/>
              </a:defRPr>
            </a:lvl3pPr>
            <a:lvl4pPr>
              <a:defRPr sz="1400">
                <a:solidFill>
                  <a:schemeClr val="bg1"/>
                </a:solidFill>
                <a:latin typeface="Arial" pitchFamily="34" charset="0"/>
                <a:cs typeface="Arial" pitchFamily="34" charset="0"/>
              </a:defRPr>
            </a:lvl4pPr>
            <a:lvl5pPr>
              <a:defRPr sz="1400">
                <a:solidFill>
                  <a:schemeClr val="bg1"/>
                </a:solidFill>
                <a:latin typeface="Arial" pitchFamily="34" charset="0"/>
                <a:cs typeface="Arial" pitchFamily="34" charset="0"/>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pl-PL" dirty="0"/>
          </a:p>
        </p:txBody>
      </p:sp>
      <p:sp>
        <p:nvSpPr>
          <p:cNvPr id="4" name="Tytuł 1"/>
          <p:cNvSpPr>
            <a:spLocks noGrp="1"/>
          </p:cNvSpPr>
          <p:nvPr>
            <p:ph type="title"/>
          </p:nvPr>
        </p:nvSpPr>
        <p:spPr>
          <a:xfrm>
            <a:off x="609600" y="274640"/>
            <a:ext cx="10972800" cy="994121"/>
          </a:xfrm>
        </p:spPr>
        <p:txBody>
          <a:bodyPr>
            <a:normAutofit/>
          </a:bodyPr>
          <a:lstStyle>
            <a:lvl1pPr algn="l" defTabSz="914400" rtl="0" eaLnBrk="1" latinLnBrk="0" hangingPunct="1">
              <a:spcBef>
                <a:spcPct val="0"/>
              </a:spcBef>
              <a:buNone/>
              <a:defRPr lang="pl-PL" sz="3200" b="1" kern="1200" dirty="0" smtClean="0">
                <a:solidFill>
                  <a:schemeClr val="bg1"/>
                </a:solidFill>
                <a:latin typeface="Arial" panose="020B0604020202020204" pitchFamily="34" charset="0"/>
                <a:ea typeface="+mj-ea"/>
                <a:cs typeface="Arial" panose="020B0604020202020204" pitchFamily="34" charset="0"/>
              </a:defRPr>
            </a:lvl1pPr>
          </a:lstStyle>
          <a:p>
            <a:r>
              <a:rPr lang="pl-PL"/>
              <a:t>Kliknij, aby edytować styl</a:t>
            </a:r>
            <a:endParaRPr lang="pl-PL" dirty="0"/>
          </a:p>
        </p:txBody>
      </p:sp>
    </p:spTree>
    <p:extLst>
      <p:ext uri="{BB962C8B-B14F-4D97-AF65-F5344CB8AC3E}">
        <p14:creationId xmlns:p14="http://schemas.microsoft.com/office/powerpoint/2010/main" val="390819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6" name="Tytuł 1"/>
          <p:cNvSpPr>
            <a:spLocks noGrp="1"/>
          </p:cNvSpPr>
          <p:nvPr>
            <p:ph type="title"/>
          </p:nvPr>
        </p:nvSpPr>
        <p:spPr>
          <a:xfrm>
            <a:off x="609600" y="274640"/>
            <a:ext cx="10972800" cy="994121"/>
          </a:xfrm>
        </p:spPr>
        <p:txBody>
          <a:bodyPr>
            <a:normAutofit/>
          </a:bodyPr>
          <a:lstStyle>
            <a:lvl1pPr algn="l" defTabSz="914400" rtl="0" eaLnBrk="1" latinLnBrk="0" hangingPunct="1">
              <a:spcBef>
                <a:spcPct val="0"/>
              </a:spcBef>
              <a:buNone/>
              <a:defRPr lang="pl-PL" sz="3200" b="1" kern="1200" dirty="0" smtClean="0">
                <a:solidFill>
                  <a:srgbClr val="052741"/>
                </a:solidFill>
                <a:latin typeface="Arial" panose="020B0604020202020204" pitchFamily="34" charset="0"/>
                <a:ea typeface="+mj-ea"/>
                <a:cs typeface="Arial" panose="020B0604020202020204" pitchFamily="34" charset="0"/>
              </a:defRPr>
            </a:lvl1pPr>
          </a:lstStyle>
          <a:p>
            <a:r>
              <a:rPr lang="pl-PL"/>
              <a:t>Kliknij, aby edytować styl</a:t>
            </a:r>
            <a:endParaRPr lang="pl-PL" dirty="0"/>
          </a:p>
        </p:txBody>
      </p:sp>
    </p:spTree>
    <p:extLst>
      <p:ext uri="{BB962C8B-B14F-4D97-AF65-F5344CB8AC3E}">
        <p14:creationId xmlns:p14="http://schemas.microsoft.com/office/powerpoint/2010/main" val="327733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56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ytuł i zawartoś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09600" y="1052736"/>
            <a:ext cx="10972800" cy="4104456"/>
          </a:xfrm>
        </p:spPr>
        <p:txBody>
          <a:bodyPr>
            <a:noAutofit/>
          </a:bodyPr>
          <a:lstStyle>
            <a:lvl1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1pPr>
            <a:lvl2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2pPr>
            <a:lvl3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3pPr>
            <a:lvl4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4pPr>
            <a:lvl5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5pPr>
          </a:lstStyle>
          <a:p>
            <a:pPr lvl="0"/>
            <a:r>
              <a:rPr lang="pl-PL"/>
              <a:t>Kliknij, aby edytować style wzorca tekstu</a:t>
            </a:r>
          </a:p>
        </p:txBody>
      </p:sp>
    </p:spTree>
    <p:extLst>
      <p:ext uri="{BB962C8B-B14F-4D97-AF65-F5344CB8AC3E}">
        <p14:creationId xmlns:p14="http://schemas.microsoft.com/office/powerpoint/2010/main" val="381299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98961F3-C57B-4A85-99BD-EB474E1E552E}" type="datetimeFigureOut">
              <a:rPr lang="pl-PL" smtClean="0"/>
              <a:t>27.04.2016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987EF88-2000-41ED-B919-FB9199033379}" type="slidenum">
              <a:rPr lang="pl-PL" smtClean="0"/>
              <a:t>‹#›</a:t>
            </a:fld>
            <a:endParaRPr lang="pl-PL"/>
          </a:p>
        </p:txBody>
      </p:sp>
    </p:spTree>
    <p:extLst>
      <p:ext uri="{BB962C8B-B14F-4D97-AF65-F5344CB8AC3E}">
        <p14:creationId xmlns:p14="http://schemas.microsoft.com/office/powerpoint/2010/main" val="61908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609600" y="274639"/>
            <a:ext cx="10972800" cy="1143000"/>
          </a:xfrm>
          <a:prstGeom prst="rect">
            <a:avLst/>
          </a:prstGeom>
        </p:spPr>
        <p:txBody>
          <a:bodyPr vert="horz" lIns="107287" tIns="53643" rIns="107287" bIns="53643" rtlCol="0" anchor="ctr">
            <a:normAutofit/>
          </a:bodyPr>
          <a:lstStyle/>
          <a:p>
            <a:r>
              <a:rPr lang="pl-PL" dirty="0"/>
              <a:t>Kliknij, aby edytować styl</a:t>
            </a:r>
          </a:p>
        </p:txBody>
      </p:sp>
      <p:sp>
        <p:nvSpPr>
          <p:cNvPr id="3" name="Symbol zastępczy tekstu 2"/>
          <p:cNvSpPr>
            <a:spLocks noGrp="1"/>
          </p:cNvSpPr>
          <p:nvPr>
            <p:ph type="body" idx="1"/>
          </p:nvPr>
        </p:nvSpPr>
        <p:spPr>
          <a:xfrm>
            <a:off x="609600" y="1600202"/>
            <a:ext cx="10972800" cy="4525963"/>
          </a:xfrm>
          <a:prstGeom prst="rect">
            <a:avLst/>
          </a:prstGeom>
        </p:spPr>
        <p:txBody>
          <a:bodyPr vert="horz" lIns="107287" tIns="53643" rIns="107287" bIns="53643"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609600" y="6356352"/>
            <a:ext cx="2844800" cy="365125"/>
          </a:xfrm>
          <a:prstGeom prst="rect">
            <a:avLst/>
          </a:prstGeom>
        </p:spPr>
        <p:txBody>
          <a:bodyPr vert="horz" lIns="107287" tIns="53643" rIns="107287" bIns="53643" rtlCol="0" anchor="ctr"/>
          <a:lstStyle>
            <a:lvl1pPr algn="l">
              <a:defRPr sz="1100">
                <a:solidFill>
                  <a:schemeClr val="tx1">
                    <a:tint val="75000"/>
                  </a:schemeClr>
                </a:solidFill>
                <a:latin typeface="Arial" pitchFamily="34" charset="0"/>
                <a:cs typeface="Arial" pitchFamily="34" charset="0"/>
              </a:defRPr>
            </a:lvl1pPr>
          </a:lstStyle>
          <a:p>
            <a:fld id="{F98961F3-C57B-4A85-99BD-EB474E1E552E}" type="datetimeFigureOut">
              <a:rPr lang="pl-PL" smtClean="0"/>
              <a:t>27.04.2016</a:t>
            </a:fld>
            <a:endParaRPr lang="pl-PL"/>
          </a:p>
        </p:txBody>
      </p:sp>
      <p:sp>
        <p:nvSpPr>
          <p:cNvPr id="5" name="Symbol zastępczy stopki 4"/>
          <p:cNvSpPr>
            <a:spLocks noGrp="1"/>
          </p:cNvSpPr>
          <p:nvPr>
            <p:ph type="ftr" sz="quarter" idx="3"/>
          </p:nvPr>
        </p:nvSpPr>
        <p:spPr>
          <a:xfrm>
            <a:off x="4165600" y="6356352"/>
            <a:ext cx="3860800" cy="365125"/>
          </a:xfrm>
          <a:prstGeom prst="rect">
            <a:avLst/>
          </a:prstGeom>
        </p:spPr>
        <p:txBody>
          <a:bodyPr vert="horz" lIns="107287" tIns="53643" rIns="107287" bIns="53643" rtlCol="0" anchor="ctr"/>
          <a:lstStyle>
            <a:lvl1pPr algn="ctr">
              <a:defRPr sz="1100">
                <a:solidFill>
                  <a:schemeClr val="tx1">
                    <a:tint val="75000"/>
                  </a:schemeClr>
                </a:solidFill>
                <a:latin typeface="Arial" pitchFamily="34" charset="0"/>
                <a:cs typeface="Arial" pitchFamily="34" charset="0"/>
              </a:defRPr>
            </a:lvl1pPr>
          </a:lstStyle>
          <a:p>
            <a:endParaRPr lang="pl-PL"/>
          </a:p>
        </p:txBody>
      </p:sp>
      <p:sp>
        <p:nvSpPr>
          <p:cNvPr id="6" name="Symbol zastępczy numeru slajdu 5"/>
          <p:cNvSpPr>
            <a:spLocks noGrp="1"/>
          </p:cNvSpPr>
          <p:nvPr>
            <p:ph type="sldNum" sz="quarter" idx="4"/>
          </p:nvPr>
        </p:nvSpPr>
        <p:spPr>
          <a:xfrm>
            <a:off x="8737600" y="6356352"/>
            <a:ext cx="2844800" cy="365125"/>
          </a:xfrm>
          <a:prstGeom prst="rect">
            <a:avLst/>
          </a:prstGeom>
        </p:spPr>
        <p:txBody>
          <a:bodyPr vert="horz" lIns="107287" tIns="53643" rIns="107287" bIns="53643" rtlCol="0" anchor="ctr"/>
          <a:lstStyle>
            <a:lvl1pPr algn="r">
              <a:defRPr sz="1100">
                <a:solidFill>
                  <a:schemeClr val="tx1">
                    <a:tint val="75000"/>
                  </a:schemeClr>
                </a:solidFill>
                <a:latin typeface="Arial" pitchFamily="34" charset="0"/>
                <a:cs typeface="Arial" pitchFamily="34" charset="0"/>
              </a:defRPr>
            </a:lvl1pPr>
          </a:lstStyle>
          <a:p>
            <a:fld id="{D987EF88-2000-41ED-B919-FB9199033379}" type="slidenum">
              <a:rPr lang="pl-PL" smtClean="0"/>
              <a:t>‹#›</a:t>
            </a:fld>
            <a:endParaRPr lang="pl-PL"/>
          </a:p>
        </p:txBody>
      </p:sp>
    </p:spTree>
    <p:extLst>
      <p:ext uri="{BB962C8B-B14F-4D97-AF65-F5344CB8AC3E}">
        <p14:creationId xmlns:p14="http://schemas.microsoft.com/office/powerpoint/2010/main" val="2415323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1072866"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402325" indent="-402325" algn="l" defTabSz="1072866"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871703" indent="-335270" algn="l" defTabSz="1072866"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341082" indent="-268216" algn="l" defTabSz="1072866"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877515" indent="-268216" algn="l" defTabSz="1072866"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413947" indent="-268216" algn="l" defTabSz="1072866"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l-PL"/>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US" dirty="0"/>
              <a:t>Working with databases: </a:t>
            </a:r>
            <a:br>
              <a:rPr lang="pl-PL" dirty="0"/>
            </a:br>
            <a:r>
              <a:rPr lang="en-US" dirty="0"/>
              <a:t>SQL </a:t>
            </a:r>
            <a:r>
              <a:rPr lang="en-US" dirty="0" err="1"/>
              <a:t>querries</a:t>
            </a:r>
            <a:endParaRPr lang="en-US" dirty="0"/>
          </a:p>
        </p:txBody>
      </p:sp>
      <p:sp>
        <p:nvSpPr>
          <p:cNvPr id="3" name="Podtytuł 2"/>
          <p:cNvSpPr>
            <a:spLocks noGrp="1"/>
          </p:cNvSpPr>
          <p:nvPr>
            <p:ph type="subTitle" idx="1"/>
          </p:nvPr>
        </p:nvSpPr>
        <p:spPr/>
        <p:txBody>
          <a:bodyPr/>
          <a:lstStyle/>
          <a:p>
            <a:r>
              <a:rPr lang="pl-PL" dirty="0" err="1"/>
              <a:t>Introduction</a:t>
            </a:r>
            <a:r>
              <a:rPr lang="pl-PL" dirty="0"/>
              <a:t> to Programming for Business</a:t>
            </a:r>
          </a:p>
        </p:txBody>
      </p:sp>
      <p:sp>
        <p:nvSpPr>
          <p:cNvPr id="4" name="Symbol zastępczy tekstu 3"/>
          <p:cNvSpPr>
            <a:spLocks noGrp="1"/>
          </p:cNvSpPr>
          <p:nvPr>
            <p:ph type="body" sz="quarter" idx="10"/>
          </p:nvPr>
        </p:nvSpPr>
        <p:spPr/>
        <p:txBody>
          <a:bodyPr/>
          <a:lstStyle/>
          <a:p>
            <a:r>
              <a:rPr lang="pl-PL" dirty="0"/>
              <a:t>Marcin Skurczyński</a:t>
            </a: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96741"/>
            <a:ext cx="2438400" cy="2438400"/>
          </a:xfrm>
          <a:prstGeom prst="rect">
            <a:avLst/>
          </a:prstGeom>
        </p:spPr>
      </p:pic>
    </p:spTree>
    <p:extLst>
      <p:ext uri="{BB962C8B-B14F-4D97-AF65-F5344CB8AC3E}">
        <p14:creationId xmlns:p14="http://schemas.microsoft.com/office/powerpoint/2010/main" val="99761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Basic </a:t>
            </a:r>
            <a:r>
              <a:rPr lang="pl-PL" dirty="0" err="1"/>
              <a:t>syntax</a:t>
            </a:r>
            <a:endParaRPr lang="pl-PL" dirty="0"/>
          </a:p>
        </p:txBody>
      </p:sp>
      <p:sp>
        <p:nvSpPr>
          <p:cNvPr id="3" name="Symbol zastępczy zawartości 2"/>
          <p:cNvSpPr>
            <a:spLocks noGrp="1"/>
          </p:cNvSpPr>
          <p:nvPr>
            <p:ph idx="1"/>
          </p:nvPr>
        </p:nvSpPr>
        <p:spPr>
          <a:xfrm>
            <a:off x="3522133" y="3107270"/>
            <a:ext cx="6460067" cy="761998"/>
          </a:xfrm>
        </p:spPr>
        <p:txBody>
          <a:bodyPr>
            <a:noAutofit/>
          </a:bodyPr>
          <a:lstStyle/>
          <a:p>
            <a:pPr marL="0" indent="0">
              <a:buNone/>
            </a:pPr>
            <a:r>
              <a:rPr lang="pl-PL" sz="4400" dirty="0"/>
              <a:t>SELECT … FROM …</a:t>
            </a:r>
          </a:p>
        </p:txBody>
      </p:sp>
      <p:sp>
        <p:nvSpPr>
          <p:cNvPr id="4" name="Objaśnienie prostokątne 3"/>
          <p:cNvSpPr/>
          <p:nvPr/>
        </p:nvSpPr>
        <p:spPr>
          <a:xfrm>
            <a:off x="3759200" y="2125132"/>
            <a:ext cx="2861733" cy="810421"/>
          </a:xfrm>
          <a:prstGeom prst="wedgeRectCallout">
            <a:avLst>
              <a:gd name="adj1" fmla="val -21129"/>
              <a:gd name="adj2" fmla="val 73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t>Function</a:t>
            </a:r>
            <a:r>
              <a:rPr lang="pl-PL" dirty="0"/>
              <a:t> </a:t>
            </a:r>
            <a:r>
              <a:rPr lang="pl-PL" dirty="0" err="1"/>
              <a:t>saying</a:t>
            </a:r>
            <a:r>
              <a:rPr lang="pl-PL" dirty="0"/>
              <a:t> </a:t>
            </a:r>
            <a:r>
              <a:rPr lang="pl-PL" dirty="0" err="1"/>
              <a:t>what</a:t>
            </a:r>
            <a:r>
              <a:rPr lang="pl-PL" dirty="0"/>
              <a:t> to do.</a:t>
            </a:r>
          </a:p>
          <a:p>
            <a:pPr algn="ctr"/>
            <a:r>
              <a:rPr lang="pl-PL" dirty="0" err="1"/>
              <a:t>Also</a:t>
            </a:r>
            <a:r>
              <a:rPr lang="pl-PL" dirty="0"/>
              <a:t>: DELETE, UPDATE, INSERT</a:t>
            </a:r>
          </a:p>
        </p:txBody>
      </p:sp>
      <p:sp>
        <p:nvSpPr>
          <p:cNvPr id="5" name="Objaśnienie prostokątne 4"/>
          <p:cNvSpPr/>
          <p:nvPr/>
        </p:nvSpPr>
        <p:spPr>
          <a:xfrm>
            <a:off x="7027333" y="2125132"/>
            <a:ext cx="2861733" cy="810421"/>
          </a:xfrm>
          <a:prstGeom prst="wedgeRectCallout">
            <a:avLst>
              <a:gd name="adj1" fmla="val -21129"/>
              <a:gd name="adj2" fmla="val 73992"/>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t>Function</a:t>
            </a:r>
            <a:r>
              <a:rPr lang="pl-PL" dirty="0"/>
              <a:t> </a:t>
            </a:r>
            <a:r>
              <a:rPr lang="pl-PL" dirty="0" err="1"/>
              <a:t>saying</a:t>
            </a:r>
            <a:r>
              <a:rPr lang="pl-PL" dirty="0"/>
              <a:t> </a:t>
            </a:r>
            <a:r>
              <a:rPr lang="pl-PL" dirty="0" err="1"/>
              <a:t>where</a:t>
            </a:r>
            <a:r>
              <a:rPr lang="pl-PL" dirty="0"/>
              <a:t> to </a:t>
            </a:r>
            <a:r>
              <a:rPr lang="pl-PL" dirty="0" err="1"/>
              <a:t>search</a:t>
            </a:r>
            <a:r>
              <a:rPr lang="pl-PL" dirty="0"/>
              <a:t> for data.</a:t>
            </a:r>
          </a:p>
        </p:txBody>
      </p:sp>
      <p:sp>
        <p:nvSpPr>
          <p:cNvPr id="6" name="Objaśnienie prostokątne 5"/>
          <p:cNvSpPr/>
          <p:nvPr/>
        </p:nvSpPr>
        <p:spPr>
          <a:xfrm>
            <a:off x="7941733" y="4131731"/>
            <a:ext cx="2861733" cy="810421"/>
          </a:xfrm>
          <a:prstGeom prst="wedgeRectCallout">
            <a:avLst>
              <a:gd name="adj1" fmla="val -22016"/>
              <a:gd name="adj2" fmla="val -8376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Here </a:t>
            </a:r>
            <a:r>
              <a:rPr lang="pl-PL" dirty="0" err="1"/>
              <a:t>goes</a:t>
            </a:r>
            <a:r>
              <a:rPr lang="pl-PL" dirty="0"/>
              <a:t> </a:t>
            </a:r>
            <a:r>
              <a:rPr lang="pl-PL" dirty="0" err="1"/>
              <a:t>table</a:t>
            </a:r>
            <a:r>
              <a:rPr lang="pl-PL" dirty="0"/>
              <a:t> </a:t>
            </a:r>
            <a:r>
              <a:rPr lang="pl-PL" dirty="0" err="1"/>
              <a:t>name</a:t>
            </a:r>
            <a:endParaRPr lang="pl-PL" dirty="0"/>
          </a:p>
        </p:txBody>
      </p:sp>
      <p:sp>
        <p:nvSpPr>
          <p:cNvPr id="7" name="Objaśnienie prostokątne 6"/>
          <p:cNvSpPr/>
          <p:nvPr/>
        </p:nvSpPr>
        <p:spPr>
          <a:xfrm>
            <a:off x="4165600" y="4131732"/>
            <a:ext cx="2861733" cy="810421"/>
          </a:xfrm>
          <a:prstGeom prst="wedgeRectCallout">
            <a:avLst>
              <a:gd name="adj1" fmla="val 21475"/>
              <a:gd name="adj2" fmla="val -8376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Here go </a:t>
            </a:r>
            <a:r>
              <a:rPr lang="pl-PL" dirty="0" err="1"/>
              <a:t>fields</a:t>
            </a:r>
            <a:r>
              <a:rPr lang="pl-PL" dirty="0"/>
              <a:t> to </a:t>
            </a:r>
            <a:r>
              <a:rPr lang="pl-PL" dirty="0" err="1"/>
              <a:t>retrieve</a:t>
            </a:r>
            <a:endParaRPr lang="pl-PL" dirty="0"/>
          </a:p>
        </p:txBody>
      </p:sp>
    </p:spTree>
    <p:extLst>
      <p:ext uri="{BB962C8B-B14F-4D97-AF65-F5344CB8AC3E}">
        <p14:creationId xmlns:p14="http://schemas.microsoft.com/office/powerpoint/2010/main" val="396764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Try</a:t>
            </a:r>
            <a:r>
              <a:rPr lang="pl-PL" dirty="0"/>
              <a:t> </a:t>
            </a:r>
            <a:r>
              <a:rPr lang="pl-PL" dirty="0" err="1"/>
              <a:t>it</a:t>
            </a:r>
            <a:r>
              <a:rPr lang="pl-PL" dirty="0"/>
              <a:t>:</a:t>
            </a:r>
          </a:p>
        </p:txBody>
      </p:sp>
      <p:sp>
        <p:nvSpPr>
          <p:cNvPr id="3" name="Symbol zastępczy zawartości 2"/>
          <p:cNvSpPr>
            <a:spLocks noGrp="1"/>
          </p:cNvSpPr>
          <p:nvPr>
            <p:ph idx="1"/>
          </p:nvPr>
        </p:nvSpPr>
        <p:spPr>
          <a:xfrm>
            <a:off x="2518833" y="1583270"/>
            <a:ext cx="7154333" cy="787398"/>
          </a:xfrm>
        </p:spPr>
        <p:txBody>
          <a:bodyPr>
            <a:noAutofit/>
          </a:bodyPr>
          <a:lstStyle/>
          <a:p>
            <a:pPr marL="0" indent="0">
              <a:buNone/>
            </a:pPr>
            <a:r>
              <a:rPr lang="pl-PL" sz="4000" dirty="0"/>
              <a:t>http://www.w3schools.com/sql/</a:t>
            </a:r>
          </a:p>
        </p:txBody>
      </p:sp>
      <p:pic>
        <p:nvPicPr>
          <p:cNvPr id="4" name="Obraz 3"/>
          <p:cNvPicPr>
            <a:picLocks noChangeAspect="1"/>
          </p:cNvPicPr>
          <p:nvPr/>
        </p:nvPicPr>
        <p:blipFill rotWithShape="1">
          <a:blip r:embed="rId2"/>
          <a:srcRect l="17917" t="35926" r="15521" b="35000"/>
          <a:stretch/>
        </p:blipFill>
        <p:spPr>
          <a:xfrm>
            <a:off x="1676400" y="2781300"/>
            <a:ext cx="9906000" cy="2433869"/>
          </a:xfrm>
          <a:prstGeom prst="rect">
            <a:avLst/>
          </a:prstGeom>
        </p:spPr>
      </p:pic>
    </p:spTree>
    <p:extLst>
      <p:ext uri="{BB962C8B-B14F-4D97-AF65-F5344CB8AC3E}">
        <p14:creationId xmlns:p14="http://schemas.microsoft.com/office/powerpoint/2010/main" val="348941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Filtering</a:t>
            </a:r>
            <a:r>
              <a:rPr lang="pl-PL" dirty="0"/>
              <a:t>: WHERE </a:t>
            </a:r>
            <a:r>
              <a:rPr lang="pl-PL" dirty="0" err="1"/>
              <a:t>clause</a:t>
            </a:r>
            <a:endParaRPr lang="pl-PL" dirty="0"/>
          </a:p>
        </p:txBody>
      </p:sp>
      <p:sp>
        <p:nvSpPr>
          <p:cNvPr id="3" name="Symbol zastępczy zawartości 2"/>
          <p:cNvSpPr>
            <a:spLocks noGrp="1"/>
          </p:cNvSpPr>
          <p:nvPr>
            <p:ph idx="1"/>
          </p:nvPr>
        </p:nvSpPr>
        <p:spPr/>
        <p:txBody>
          <a:bodyPr/>
          <a:lstStyle/>
          <a:p>
            <a:pPr marL="0" indent="0">
              <a:buNone/>
            </a:pPr>
            <a:r>
              <a:rPr lang="pl-PL" dirty="0"/>
              <a:t>SELECT … FROM … WHERE [</a:t>
            </a:r>
            <a:r>
              <a:rPr lang="pl-PL" dirty="0" err="1"/>
              <a:t>here</a:t>
            </a:r>
            <a:r>
              <a:rPr lang="pl-PL" dirty="0"/>
              <a:t> </a:t>
            </a:r>
            <a:r>
              <a:rPr lang="pl-PL" dirty="0" err="1"/>
              <a:t>comes</a:t>
            </a:r>
            <a:r>
              <a:rPr lang="pl-PL" dirty="0"/>
              <a:t> the </a:t>
            </a:r>
            <a:r>
              <a:rPr lang="pl-PL" dirty="0" err="1"/>
              <a:t>logic</a:t>
            </a:r>
            <a:r>
              <a:rPr lang="pl-PL" dirty="0"/>
              <a:t>…]</a:t>
            </a:r>
          </a:p>
          <a:p>
            <a:pPr marL="0" indent="0">
              <a:buNone/>
            </a:pPr>
            <a:endParaRPr lang="pl-PL" dirty="0"/>
          </a:p>
          <a:p>
            <a:pPr marL="0" indent="0">
              <a:buNone/>
            </a:pPr>
            <a:r>
              <a:rPr lang="pl-PL" dirty="0"/>
              <a:t>WHERE </a:t>
            </a:r>
            <a:r>
              <a:rPr lang="pl-PL" dirty="0" err="1"/>
              <a:t>examples</a:t>
            </a:r>
            <a:r>
              <a:rPr lang="pl-PL" dirty="0"/>
              <a:t>:</a:t>
            </a:r>
          </a:p>
          <a:p>
            <a:pPr marL="0" indent="0">
              <a:buNone/>
            </a:pPr>
            <a:r>
              <a:rPr lang="pl-PL" dirty="0"/>
              <a:t>… </a:t>
            </a:r>
            <a:r>
              <a:rPr lang="pl-PL" dirty="0" err="1"/>
              <a:t>NameColumn</a:t>
            </a:r>
            <a:r>
              <a:rPr lang="pl-PL" dirty="0"/>
              <a:t> = `Marcin`</a:t>
            </a:r>
          </a:p>
          <a:p>
            <a:pPr marL="0" indent="0">
              <a:buNone/>
            </a:pPr>
            <a:r>
              <a:rPr lang="pl-PL" dirty="0"/>
              <a:t>… </a:t>
            </a:r>
            <a:r>
              <a:rPr lang="pl-PL" dirty="0" err="1"/>
              <a:t>NameColumn</a:t>
            </a:r>
            <a:r>
              <a:rPr lang="pl-PL" dirty="0"/>
              <a:t> LIKE `%M%’</a:t>
            </a:r>
          </a:p>
          <a:p>
            <a:pPr marL="0" indent="0">
              <a:buNone/>
            </a:pPr>
            <a:r>
              <a:rPr lang="pl-PL" dirty="0"/>
              <a:t>… </a:t>
            </a:r>
            <a:r>
              <a:rPr lang="pl-PL" dirty="0" err="1"/>
              <a:t>IdNo</a:t>
            </a:r>
            <a:r>
              <a:rPr lang="pl-PL" dirty="0"/>
              <a:t> &gt; 200</a:t>
            </a:r>
          </a:p>
        </p:txBody>
      </p:sp>
    </p:spTree>
    <p:extLst>
      <p:ext uri="{BB962C8B-B14F-4D97-AF65-F5344CB8AC3E}">
        <p14:creationId xmlns:p14="http://schemas.microsoft.com/office/powerpoint/2010/main" val="373196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Grouping</a:t>
            </a:r>
            <a:r>
              <a:rPr lang="pl-PL" dirty="0"/>
              <a:t> </a:t>
            </a:r>
            <a:r>
              <a:rPr lang="pl-PL" dirty="0" err="1"/>
              <a:t>variables</a:t>
            </a:r>
            <a:endParaRPr lang="pl-PL" dirty="0"/>
          </a:p>
        </p:txBody>
      </p:sp>
      <p:sp>
        <p:nvSpPr>
          <p:cNvPr id="3" name="Symbol zastępczy zawartości 2"/>
          <p:cNvSpPr>
            <a:spLocks noGrp="1"/>
          </p:cNvSpPr>
          <p:nvPr>
            <p:ph idx="1"/>
          </p:nvPr>
        </p:nvSpPr>
        <p:spPr/>
        <p:txBody>
          <a:bodyPr>
            <a:normAutofit fontScale="92500" lnSpcReduction="20000"/>
          </a:bodyPr>
          <a:lstStyle/>
          <a:p>
            <a:pPr marL="0" indent="0">
              <a:buNone/>
            </a:pPr>
            <a:r>
              <a:rPr lang="pl-PL" dirty="0" err="1"/>
              <a:t>Example</a:t>
            </a:r>
            <a:r>
              <a:rPr lang="pl-PL" dirty="0"/>
              <a:t> </a:t>
            </a:r>
            <a:r>
              <a:rPr lang="pl-PL" dirty="0" err="1"/>
              <a:t>Table</a:t>
            </a:r>
            <a:r>
              <a:rPr lang="pl-PL" dirty="0"/>
              <a:t>:</a:t>
            </a:r>
          </a:p>
          <a:p>
            <a:pPr marL="0" indent="0">
              <a:buNone/>
            </a:pPr>
            <a:r>
              <a:rPr lang="pl-PL" dirty="0"/>
              <a:t>  Col0: </a:t>
            </a:r>
            <a:r>
              <a:rPr lang="pl-PL" dirty="0" err="1"/>
              <a:t>sale_id</a:t>
            </a:r>
            <a:endParaRPr lang="pl-PL" dirty="0"/>
          </a:p>
          <a:p>
            <a:pPr marL="0" indent="0">
              <a:buNone/>
            </a:pPr>
            <a:r>
              <a:rPr lang="pl-PL" dirty="0"/>
              <a:t>  Col1: </a:t>
            </a:r>
            <a:r>
              <a:rPr lang="pl-PL" dirty="0" err="1"/>
              <a:t>salesman</a:t>
            </a:r>
            <a:endParaRPr lang="pl-PL" dirty="0"/>
          </a:p>
          <a:p>
            <a:pPr marL="0" indent="0">
              <a:buNone/>
            </a:pPr>
            <a:r>
              <a:rPr lang="pl-PL" dirty="0"/>
              <a:t>  Col2: </a:t>
            </a:r>
            <a:r>
              <a:rPr lang="pl-PL" dirty="0" err="1"/>
              <a:t>sales</a:t>
            </a:r>
            <a:endParaRPr lang="pl-PL" dirty="0"/>
          </a:p>
          <a:p>
            <a:pPr marL="0" indent="0">
              <a:buNone/>
            </a:pPr>
            <a:r>
              <a:rPr lang="pl-PL" dirty="0"/>
              <a:t>  Col3: </a:t>
            </a:r>
            <a:r>
              <a:rPr lang="pl-PL" dirty="0" err="1"/>
              <a:t>sales</a:t>
            </a:r>
            <a:endParaRPr lang="pl-PL" dirty="0"/>
          </a:p>
          <a:p>
            <a:pPr marL="0" indent="0">
              <a:buNone/>
            </a:pPr>
            <a:endParaRPr lang="pl-PL" dirty="0"/>
          </a:p>
          <a:p>
            <a:pPr marL="0" indent="0">
              <a:buNone/>
            </a:pPr>
            <a:r>
              <a:rPr lang="pl-PL" dirty="0"/>
              <a:t>SELECT </a:t>
            </a:r>
            <a:r>
              <a:rPr lang="pl-PL" dirty="0" err="1"/>
              <a:t>salesman</a:t>
            </a:r>
            <a:r>
              <a:rPr lang="pl-PL" dirty="0"/>
              <a:t>, SUM(</a:t>
            </a:r>
            <a:r>
              <a:rPr lang="pl-PL" dirty="0" err="1"/>
              <a:t>sales</a:t>
            </a:r>
            <a:r>
              <a:rPr lang="pl-PL" dirty="0"/>
              <a:t>), COUNT(</a:t>
            </a:r>
            <a:r>
              <a:rPr lang="pl-PL" dirty="0" err="1"/>
              <a:t>sales</a:t>
            </a:r>
            <a:r>
              <a:rPr lang="pl-PL" dirty="0"/>
              <a:t>)</a:t>
            </a:r>
          </a:p>
          <a:p>
            <a:pPr marL="0" indent="0">
              <a:buNone/>
            </a:pPr>
            <a:r>
              <a:rPr lang="pl-PL" dirty="0"/>
              <a:t>FROM </a:t>
            </a:r>
            <a:r>
              <a:rPr lang="pl-PL" dirty="0" err="1"/>
              <a:t>SalesTable</a:t>
            </a:r>
            <a:endParaRPr lang="pl-PL" dirty="0"/>
          </a:p>
          <a:p>
            <a:pPr marL="0" indent="0">
              <a:buNone/>
            </a:pPr>
            <a:r>
              <a:rPr lang="pl-PL" dirty="0"/>
              <a:t>GROUP BY </a:t>
            </a:r>
            <a:r>
              <a:rPr lang="pl-PL" dirty="0" err="1"/>
              <a:t>salesman</a:t>
            </a:r>
            <a:endParaRPr lang="pl-PL" dirty="0"/>
          </a:p>
          <a:p>
            <a:pPr marL="0" indent="0">
              <a:buNone/>
            </a:pPr>
            <a:endParaRPr lang="pl-PL" dirty="0"/>
          </a:p>
        </p:txBody>
      </p:sp>
    </p:spTree>
    <p:extLst>
      <p:ext uri="{BB962C8B-B14F-4D97-AF65-F5344CB8AC3E}">
        <p14:creationId xmlns:p14="http://schemas.microsoft.com/office/powerpoint/2010/main" val="413412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Connecting</a:t>
            </a:r>
            <a:r>
              <a:rPr lang="pl-PL" dirty="0"/>
              <a:t> </a:t>
            </a:r>
            <a:r>
              <a:rPr lang="pl-PL" dirty="0" err="1"/>
              <a:t>multiple</a:t>
            </a:r>
            <a:r>
              <a:rPr lang="pl-PL" dirty="0"/>
              <a:t> </a:t>
            </a:r>
            <a:r>
              <a:rPr lang="pl-PL" dirty="0" err="1"/>
              <a:t>tables</a:t>
            </a:r>
            <a:endParaRPr lang="pl-PL" dirty="0"/>
          </a:p>
        </p:txBody>
      </p:sp>
      <p:sp>
        <p:nvSpPr>
          <p:cNvPr id="3" name="Symbol zastępczy zawartości 2"/>
          <p:cNvSpPr>
            <a:spLocks noGrp="1"/>
          </p:cNvSpPr>
          <p:nvPr>
            <p:ph idx="1"/>
          </p:nvPr>
        </p:nvSpPr>
        <p:spPr/>
        <p:txBody>
          <a:bodyPr/>
          <a:lstStyle/>
          <a:p>
            <a:pPr marL="0" indent="0">
              <a:buNone/>
            </a:pPr>
            <a:r>
              <a:rPr lang="en-US" dirty="0"/>
              <a:t>SELECT </a:t>
            </a:r>
            <a:r>
              <a:rPr lang="en-US" dirty="0" err="1"/>
              <a:t>A.ContactName</a:t>
            </a:r>
            <a:r>
              <a:rPr lang="en-US" dirty="0"/>
              <a:t>, B.* </a:t>
            </a:r>
          </a:p>
          <a:p>
            <a:pPr marL="0" indent="0">
              <a:buNone/>
            </a:pPr>
            <a:r>
              <a:rPr lang="en-US" dirty="0"/>
              <a:t>FROM Customers A, Orders B</a:t>
            </a:r>
          </a:p>
          <a:p>
            <a:pPr marL="0" indent="0">
              <a:buNone/>
            </a:pPr>
            <a:r>
              <a:rPr lang="en-US" dirty="0"/>
              <a:t>WHERE </a:t>
            </a:r>
            <a:r>
              <a:rPr lang="en-US" dirty="0" err="1"/>
              <a:t>A.CustomerID</a:t>
            </a:r>
            <a:r>
              <a:rPr lang="en-US" dirty="0"/>
              <a:t> = </a:t>
            </a:r>
            <a:r>
              <a:rPr lang="en-US" dirty="0" err="1"/>
              <a:t>B.CustomerID</a:t>
            </a:r>
            <a:endParaRPr lang="en-US" dirty="0"/>
          </a:p>
          <a:p>
            <a:pPr marL="0" indent="0">
              <a:buNone/>
            </a:pPr>
            <a:r>
              <a:rPr lang="en-US" dirty="0"/>
              <a:t>ORDER BY </a:t>
            </a:r>
            <a:r>
              <a:rPr lang="en-US" dirty="0" err="1"/>
              <a:t>A.ContactName</a:t>
            </a:r>
            <a:endParaRPr lang="pl-PL" dirty="0"/>
          </a:p>
        </p:txBody>
      </p:sp>
    </p:spTree>
    <p:extLst>
      <p:ext uri="{BB962C8B-B14F-4D97-AF65-F5344CB8AC3E}">
        <p14:creationId xmlns:p14="http://schemas.microsoft.com/office/powerpoint/2010/main" val="72079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Tasks</a:t>
            </a:r>
            <a:r>
              <a:rPr lang="pl-PL" dirty="0"/>
              <a:t>:</a:t>
            </a:r>
            <a:endParaRPr lang="en-GB" dirty="0"/>
          </a:p>
        </p:txBody>
      </p:sp>
      <p:sp>
        <p:nvSpPr>
          <p:cNvPr id="3" name="Symbol zastępczy zawartości 2"/>
          <p:cNvSpPr>
            <a:spLocks noGrp="1"/>
          </p:cNvSpPr>
          <p:nvPr>
            <p:ph idx="1"/>
          </p:nvPr>
        </p:nvSpPr>
        <p:spPr/>
        <p:txBody>
          <a:bodyPr/>
          <a:lstStyle/>
          <a:p>
            <a:pPr marL="514350" indent="-514350">
              <a:buAutoNum type="arabicPeriod"/>
            </a:pPr>
            <a:r>
              <a:rPr lang="pl-PL" dirty="0"/>
              <a:t>Show </a:t>
            </a:r>
            <a:r>
              <a:rPr lang="pl-PL" dirty="0" err="1"/>
              <a:t>all</a:t>
            </a:r>
            <a:r>
              <a:rPr lang="pl-PL" dirty="0"/>
              <a:t> </a:t>
            </a:r>
            <a:r>
              <a:rPr lang="pl-PL" dirty="0" err="1"/>
              <a:t>elements</a:t>
            </a:r>
            <a:r>
              <a:rPr lang="pl-PL" dirty="0"/>
              <a:t> in the </a:t>
            </a:r>
            <a:r>
              <a:rPr lang="pl-PL" dirty="0" err="1"/>
              <a:t>table</a:t>
            </a:r>
            <a:endParaRPr lang="pl-PL" dirty="0"/>
          </a:p>
          <a:p>
            <a:pPr marL="514350" indent="-514350">
              <a:buAutoNum type="arabicPeriod"/>
            </a:pPr>
            <a:r>
              <a:rPr lang="pl-PL" dirty="0"/>
              <a:t>Select </a:t>
            </a:r>
            <a:r>
              <a:rPr lang="pl-PL" dirty="0" err="1"/>
              <a:t>people</a:t>
            </a:r>
            <a:r>
              <a:rPr lang="pl-PL" dirty="0"/>
              <a:t> </a:t>
            </a:r>
            <a:r>
              <a:rPr lang="pl-PL" dirty="0" err="1"/>
              <a:t>living</a:t>
            </a:r>
            <a:r>
              <a:rPr lang="pl-PL" dirty="0"/>
              <a:t> in Germany</a:t>
            </a:r>
          </a:p>
          <a:p>
            <a:pPr marL="514350" indent="-514350">
              <a:buAutoNum type="arabicPeriod"/>
            </a:pPr>
            <a:r>
              <a:rPr lang="pl-PL" dirty="0"/>
              <a:t>Show </a:t>
            </a:r>
            <a:r>
              <a:rPr lang="pl-PL" dirty="0" err="1"/>
              <a:t>orders</a:t>
            </a:r>
            <a:r>
              <a:rPr lang="pl-PL" dirty="0"/>
              <a:t> with </a:t>
            </a:r>
            <a:r>
              <a:rPr lang="pl-PL" dirty="0" err="1"/>
              <a:t>quantity</a:t>
            </a:r>
            <a:r>
              <a:rPr lang="pl-PL" dirty="0"/>
              <a:t> </a:t>
            </a:r>
            <a:r>
              <a:rPr lang="pl-PL" dirty="0" err="1"/>
              <a:t>greater</a:t>
            </a:r>
            <a:r>
              <a:rPr lang="pl-PL" dirty="0"/>
              <a:t> </a:t>
            </a:r>
            <a:r>
              <a:rPr lang="pl-PL" dirty="0" err="1"/>
              <a:t>than</a:t>
            </a:r>
            <a:r>
              <a:rPr lang="pl-PL" dirty="0"/>
              <a:t> 10</a:t>
            </a:r>
          </a:p>
          <a:p>
            <a:pPr marL="514350" indent="-514350">
              <a:buAutoNum type="arabicPeriod"/>
            </a:pPr>
            <a:r>
              <a:rPr lang="pl-PL" dirty="0"/>
              <a:t>Connect </a:t>
            </a:r>
            <a:r>
              <a:rPr lang="pl-PL" dirty="0" err="1"/>
              <a:t>customers</a:t>
            </a:r>
            <a:r>
              <a:rPr lang="pl-PL" dirty="0"/>
              <a:t> &amp; </a:t>
            </a:r>
            <a:r>
              <a:rPr lang="pl-PL" dirty="0" err="1"/>
              <a:t>orders</a:t>
            </a:r>
            <a:r>
              <a:rPr lang="pl-PL" dirty="0"/>
              <a:t>. Show </a:t>
            </a:r>
            <a:r>
              <a:rPr lang="pl-PL" dirty="0" err="1"/>
              <a:t>quantity</a:t>
            </a:r>
            <a:r>
              <a:rPr lang="pl-PL" dirty="0"/>
              <a:t> per </a:t>
            </a:r>
            <a:r>
              <a:rPr lang="pl-PL" dirty="0" err="1"/>
              <a:t>customer</a:t>
            </a:r>
            <a:endParaRPr lang="pl-PL" dirty="0"/>
          </a:p>
          <a:p>
            <a:pPr marL="514350" indent="-514350">
              <a:buAutoNum type="arabicPeriod"/>
            </a:pPr>
            <a:r>
              <a:rPr lang="pl-PL" dirty="0" err="1"/>
              <a:t>Group</a:t>
            </a:r>
            <a:r>
              <a:rPr lang="pl-PL" dirty="0"/>
              <a:t> </a:t>
            </a:r>
            <a:r>
              <a:rPr lang="pl-PL" dirty="0" err="1"/>
              <a:t>orders</a:t>
            </a:r>
            <a:r>
              <a:rPr lang="pl-PL" dirty="0"/>
              <a:t> by country. How </a:t>
            </a:r>
            <a:r>
              <a:rPr lang="pl-PL" dirty="0" err="1"/>
              <a:t>many</a:t>
            </a:r>
            <a:r>
              <a:rPr lang="pl-PL" dirty="0"/>
              <a:t> </a:t>
            </a:r>
            <a:r>
              <a:rPr lang="pl-PL" dirty="0" err="1"/>
              <a:t>items</a:t>
            </a:r>
            <a:r>
              <a:rPr lang="pl-PL" dirty="0"/>
              <a:t> went to Germany?</a:t>
            </a:r>
            <a:endParaRPr lang="en-GB" dirty="0"/>
          </a:p>
        </p:txBody>
      </p:sp>
    </p:spTree>
    <p:extLst>
      <p:ext uri="{BB962C8B-B14F-4D97-AF65-F5344CB8AC3E}">
        <p14:creationId xmlns:p14="http://schemas.microsoft.com/office/powerpoint/2010/main" val="174229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stokąt zaokrąglony 4"/>
          <p:cNvSpPr/>
          <p:nvPr/>
        </p:nvSpPr>
        <p:spPr>
          <a:xfrm>
            <a:off x="4004733" y="1600200"/>
            <a:ext cx="3403600" cy="403013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pl-PL" dirty="0">
                <a:solidFill>
                  <a:sysClr val="windowText" lastClr="000000"/>
                </a:solidFill>
              </a:rPr>
              <a:t>Hardware</a:t>
            </a:r>
          </a:p>
        </p:txBody>
      </p:sp>
      <p:sp>
        <p:nvSpPr>
          <p:cNvPr id="2" name="Tytuł 1"/>
          <p:cNvSpPr>
            <a:spLocks noGrp="1"/>
          </p:cNvSpPr>
          <p:nvPr>
            <p:ph type="title"/>
          </p:nvPr>
        </p:nvSpPr>
        <p:spPr/>
        <p:txBody>
          <a:bodyPr/>
          <a:lstStyle/>
          <a:p>
            <a:r>
              <a:rPr lang="pl-PL" dirty="0"/>
              <a:t>How the software </a:t>
            </a:r>
            <a:r>
              <a:rPr lang="pl-PL" dirty="0" err="1"/>
              <a:t>works</a:t>
            </a:r>
            <a:r>
              <a:rPr lang="pl-PL" dirty="0"/>
              <a:t> with data?</a:t>
            </a:r>
          </a:p>
        </p:txBody>
      </p:sp>
      <p:sp>
        <p:nvSpPr>
          <p:cNvPr id="4" name="Prostokąt zaokrąglony 3"/>
          <p:cNvSpPr/>
          <p:nvPr/>
        </p:nvSpPr>
        <p:spPr>
          <a:xfrm>
            <a:off x="4351866" y="1890858"/>
            <a:ext cx="2709333"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Software</a:t>
            </a:r>
          </a:p>
        </p:txBody>
      </p:sp>
      <p:sp>
        <p:nvSpPr>
          <p:cNvPr id="6" name="Strzałka w prawo 5"/>
          <p:cNvSpPr/>
          <p:nvPr/>
        </p:nvSpPr>
        <p:spPr>
          <a:xfrm>
            <a:off x="1331453" y="2168862"/>
            <a:ext cx="2863780" cy="663191"/>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t>User’s</a:t>
            </a:r>
            <a:r>
              <a:rPr lang="pl-PL" dirty="0"/>
              <a:t> </a:t>
            </a:r>
            <a:r>
              <a:rPr lang="pl-PL" dirty="0" err="1"/>
              <a:t>input</a:t>
            </a:r>
            <a:endParaRPr lang="pl-PL" dirty="0"/>
          </a:p>
        </p:txBody>
      </p:sp>
      <p:sp>
        <p:nvSpPr>
          <p:cNvPr id="7" name="Strzałka w prawo 6"/>
          <p:cNvSpPr/>
          <p:nvPr/>
        </p:nvSpPr>
        <p:spPr>
          <a:xfrm>
            <a:off x="7285565" y="2168861"/>
            <a:ext cx="2863780" cy="66319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t>Software’s</a:t>
            </a:r>
            <a:r>
              <a:rPr lang="pl-PL" dirty="0"/>
              <a:t> </a:t>
            </a:r>
            <a:r>
              <a:rPr lang="pl-PL" dirty="0" err="1"/>
              <a:t>response</a:t>
            </a:r>
            <a:endParaRPr lang="pl-PL" dirty="0"/>
          </a:p>
        </p:txBody>
      </p:sp>
      <p:sp>
        <p:nvSpPr>
          <p:cNvPr id="8" name="Prostokąt zaokrąglony 7"/>
          <p:cNvSpPr/>
          <p:nvPr/>
        </p:nvSpPr>
        <p:spPr>
          <a:xfrm>
            <a:off x="4351866" y="3651925"/>
            <a:ext cx="2709333" cy="3940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Data</a:t>
            </a:r>
          </a:p>
        </p:txBody>
      </p:sp>
      <p:sp>
        <p:nvSpPr>
          <p:cNvPr id="9" name="Strzałka w górę 8"/>
          <p:cNvSpPr/>
          <p:nvPr/>
        </p:nvSpPr>
        <p:spPr>
          <a:xfrm>
            <a:off x="5329346" y="3175000"/>
            <a:ext cx="321548" cy="41198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górę 9"/>
          <p:cNvSpPr/>
          <p:nvPr/>
        </p:nvSpPr>
        <p:spPr>
          <a:xfrm flipV="1">
            <a:off x="5787896" y="3174999"/>
            <a:ext cx="321548" cy="41198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Prostokąt zaokrąglony 10"/>
          <p:cNvSpPr/>
          <p:nvPr/>
        </p:nvSpPr>
        <p:spPr>
          <a:xfrm>
            <a:off x="5540363" y="4149243"/>
            <a:ext cx="1520836" cy="91512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HDD</a:t>
            </a:r>
          </a:p>
          <a:p>
            <a:pPr algn="ctr"/>
            <a:r>
              <a:rPr lang="pl-PL" dirty="0"/>
              <a:t>On-Line</a:t>
            </a:r>
          </a:p>
          <a:p>
            <a:pPr algn="ctr"/>
            <a:r>
              <a:rPr lang="pl-PL" dirty="0"/>
              <a:t>…</a:t>
            </a:r>
          </a:p>
        </p:txBody>
      </p:sp>
      <p:sp>
        <p:nvSpPr>
          <p:cNvPr id="12" name="Strzałka wygięta w górę 11"/>
          <p:cNvSpPr/>
          <p:nvPr/>
        </p:nvSpPr>
        <p:spPr>
          <a:xfrm>
            <a:off x="3135086" y="4149243"/>
            <a:ext cx="1909187" cy="9151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pole tekstowe 12"/>
          <p:cNvSpPr txBox="1"/>
          <p:nvPr/>
        </p:nvSpPr>
        <p:spPr>
          <a:xfrm>
            <a:off x="1913107" y="4793353"/>
            <a:ext cx="1229054" cy="369332"/>
          </a:xfrm>
          <a:prstGeom prst="rect">
            <a:avLst/>
          </a:prstGeom>
          <a:noFill/>
        </p:spPr>
        <p:txBody>
          <a:bodyPr wrap="none" rtlCol="0">
            <a:spAutoFit/>
          </a:bodyPr>
          <a:lstStyle/>
          <a:p>
            <a:r>
              <a:rPr lang="pl-PL" dirty="0" err="1"/>
              <a:t>User’s</a:t>
            </a:r>
            <a:r>
              <a:rPr lang="pl-PL" dirty="0"/>
              <a:t> data</a:t>
            </a:r>
          </a:p>
        </p:txBody>
      </p:sp>
    </p:spTree>
    <p:extLst>
      <p:ext uri="{BB962C8B-B14F-4D97-AF65-F5344CB8AC3E}">
        <p14:creationId xmlns:p14="http://schemas.microsoft.com/office/powerpoint/2010/main" val="15537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How to </a:t>
            </a:r>
            <a:r>
              <a:rPr lang="pl-PL" dirty="0" err="1"/>
              <a:t>store</a:t>
            </a:r>
            <a:r>
              <a:rPr lang="pl-PL" dirty="0"/>
              <a:t> data?</a:t>
            </a:r>
          </a:p>
        </p:txBody>
      </p:sp>
      <p:sp>
        <p:nvSpPr>
          <p:cNvPr id="3" name="Symbol zastępczy zawartości 2"/>
          <p:cNvSpPr>
            <a:spLocks noGrp="1"/>
          </p:cNvSpPr>
          <p:nvPr>
            <p:ph idx="1"/>
          </p:nvPr>
        </p:nvSpPr>
        <p:spPr/>
        <p:txBody>
          <a:bodyPr/>
          <a:lstStyle/>
          <a:p>
            <a:r>
              <a:rPr lang="pl-PL" dirty="0"/>
              <a:t>Memory</a:t>
            </a:r>
          </a:p>
          <a:p>
            <a:endParaRPr lang="pl-PL" dirty="0"/>
          </a:p>
          <a:p>
            <a:r>
              <a:rPr lang="pl-PL" dirty="0" err="1"/>
              <a:t>Files</a:t>
            </a:r>
            <a:r>
              <a:rPr lang="pl-PL"/>
              <a:t> (HDD, SSD, FTP…)</a:t>
            </a:r>
            <a:endParaRPr lang="pl-PL" dirty="0"/>
          </a:p>
          <a:p>
            <a:endParaRPr lang="pl-PL" dirty="0"/>
          </a:p>
          <a:p>
            <a:r>
              <a:rPr lang="pl-PL" dirty="0"/>
              <a:t>Databases</a:t>
            </a:r>
          </a:p>
        </p:txBody>
      </p:sp>
      <p:pic>
        <p:nvPicPr>
          <p:cNvPr id="4" name="Obraz 3"/>
          <p:cNvPicPr>
            <a:picLocks noChangeAspect="1"/>
          </p:cNvPicPr>
          <p:nvPr/>
        </p:nvPicPr>
        <p:blipFill rotWithShape="1">
          <a:blip r:embed="rId2"/>
          <a:srcRect r="49793" b="31631"/>
          <a:stretch/>
        </p:blipFill>
        <p:spPr>
          <a:xfrm>
            <a:off x="6001099" y="1417639"/>
            <a:ext cx="5373634" cy="4116079"/>
          </a:xfrm>
          <a:prstGeom prst="rect">
            <a:avLst/>
          </a:prstGeom>
        </p:spPr>
      </p:pic>
    </p:spTree>
    <p:extLst>
      <p:ext uri="{BB962C8B-B14F-4D97-AF65-F5344CB8AC3E}">
        <p14:creationId xmlns:p14="http://schemas.microsoft.com/office/powerpoint/2010/main" val="244417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err="1"/>
              <a:t>What</a:t>
            </a:r>
            <a:r>
              <a:rPr lang="pl-PL" dirty="0"/>
              <a:t> </a:t>
            </a:r>
            <a:r>
              <a:rPr lang="pl-PL" dirty="0" err="1"/>
              <a:t>is</a:t>
            </a:r>
            <a:r>
              <a:rPr lang="pl-PL" dirty="0"/>
              <a:t> a </a:t>
            </a:r>
            <a:r>
              <a:rPr lang="pl-PL" dirty="0" err="1"/>
              <a:t>database</a:t>
            </a:r>
            <a:r>
              <a:rPr lang="pl-PL" dirty="0"/>
              <a:t>?</a:t>
            </a:r>
          </a:p>
        </p:txBody>
      </p:sp>
      <p:sp>
        <p:nvSpPr>
          <p:cNvPr id="5" name="Symbol zastępczy zawartości 4"/>
          <p:cNvSpPr>
            <a:spLocks noGrp="1"/>
          </p:cNvSpPr>
          <p:nvPr>
            <p:ph idx="1"/>
          </p:nvPr>
        </p:nvSpPr>
        <p:spPr>
          <a:xfrm>
            <a:off x="609600" y="1600203"/>
            <a:ext cx="10972800" cy="1168398"/>
          </a:xfrm>
        </p:spPr>
        <p:txBody>
          <a:bodyPr/>
          <a:lstStyle/>
          <a:p>
            <a:pPr marL="0" indent="0">
              <a:buNone/>
            </a:pPr>
            <a:r>
              <a:rPr lang="pl-PL" dirty="0"/>
              <a:t>„A</a:t>
            </a:r>
            <a:r>
              <a:rPr lang="en-US" dirty="0"/>
              <a:t> collection of pieces of information that is organized and used on a computer</a:t>
            </a:r>
            <a:r>
              <a:rPr lang="pl-PL" dirty="0"/>
              <a:t>.”</a:t>
            </a:r>
          </a:p>
        </p:txBody>
      </p:sp>
      <p:sp>
        <p:nvSpPr>
          <p:cNvPr id="2" name="Prostokąt 1"/>
          <p:cNvSpPr/>
          <p:nvPr/>
        </p:nvSpPr>
        <p:spPr>
          <a:xfrm>
            <a:off x="8062334" y="2399269"/>
            <a:ext cx="3520066" cy="369332"/>
          </a:xfrm>
          <a:prstGeom prst="rect">
            <a:avLst/>
          </a:prstGeom>
        </p:spPr>
        <p:txBody>
          <a:bodyPr wrap="none">
            <a:spAutoFit/>
          </a:bodyPr>
          <a:lstStyle/>
          <a:p>
            <a:r>
              <a:rPr lang="pl-PL" dirty="0"/>
              <a:t>http://www.merriam-webster.com/</a:t>
            </a:r>
          </a:p>
        </p:txBody>
      </p:sp>
      <p:sp>
        <p:nvSpPr>
          <p:cNvPr id="3" name="Prostokąt 2"/>
          <p:cNvSpPr/>
          <p:nvPr/>
        </p:nvSpPr>
        <p:spPr>
          <a:xfrm>
            <a:off x="609600" y="3209836"/>
            <a:ext cx="10972800" cy="2062103"/>
          </a:xfrm>
          <a:prstGeom prst="rect">
            <a:avLst/>
          </a:prstGeom>
        </p:spPr>
        <p:txBody>
          <a:bodyPr wrap="square">
            <a:spAutoFit/>
          </a:bodyPr>
          <a:lstStyle/>
          <a:p>
            <a:r>
              <a:rPr lang="pl-PL" sz="3200" dirty="0">
                <a:latin typeface="Arial" pitchFamily="34" charset="0"/>
                <a:cs typeface="Arial" pitchFamily="34" charset="0"/>
              </a:rPr>
              <a:t>„</a:t>
            </a:r>
            <a:r>
              <a:rPr lang="en-US" sz="3200" dirty="0">
                <a:latin typeface="Arial" pitchFamily="34" charset="0"/>
                <a:cs typeface="Arial" pitchFamily="34" charset="0"/>
              </a:rPr>
              <a:t>A database is a collection of information that is organized so that it can easily be accessed, managed, and updated. In one view, databases can be classified according to types of content: bibliographic, full-text, numeric, and images.</a:t>
            </a:r>
            <a:r>
              <a:rPr lang="pl-PL" sz="3200" dirty="0">
                <a:latin typeface="Arial" pitchFamily="34" charset="0"/>
                <a:cs typeface="Arial" pitchFamily="34" charset="0"/>
              </a:rPr>
              <a:t>”</a:t>
            </a:r>
          </a:p>
        </p:txBody>
      </p:sp>
      <p:sp>
        <p:nvSpPr>
          <p:cNvPr id="6" name="Prostokąt 5"/>
          <p:cNvSpPr/>
          <p:nvPr/>
        </p:nvSpPr>
        <p:spPr>
          <a:xfrm>
            <a:off x="7759943" y="5271939"/>
            <a:ext cx="3822457" cy="369332"/>
          </a:xfrm>
          <a:prstGeom prst="rect">
            <a:avLst/>
          </a:prstGeom>
        </p:spPr>
        <p:txBody>
          <a:bodyPr wrap="none">
            <a:spAutoFit/>
          </a:bodyPr>
          <a:lstStyle/>
          <a:p>
            <a:r>
              <a:rPr lang="pl-PL" dirty="0"/>
              <a:t>http://searchsqlserver.techtarget.com/</a:t>
            </a:r>
          </a:p>
        </p:txBody>
      </p:sp>
    </p:spTree>
    <p:extLst>
      <p:ext uri="{BB962C8B-B14F-4D97-AF65-F5344CB8AC3E}">
        <p14:creationId xmlns:p14="http://schemas.microsoft.com/office/powerpoint/2010/main" val="38324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Examples</a:t>
            </a:r>
            <a:r>
              <a:rPr lang="pl-PL" dirty="0"/>
              <a:t> of </a:t>
            </a:r>
            <a:r>
              <a:rPr lang="pl-PL" dirty="0" err="1"/>
              <a:t>databases</a:t>
            </a:r>
            <a:endParaRPr lang="pl-PL" dirty="0"/>
          </a:p>
        </p:txBody>
      </p:sp>
      <p:pic>
        <p:nvPicPr>
          <p:cNvPr id="2050" name="Picture 2" descr="http://www.homecomputerlab.com/wp-content/media/mysql_cheatsheet/mysql-500x3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1417639"/>
            <a:ext cx="2511425" cy="15470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liconangle.com/files/2014/08/oracl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5" y="141763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objcsharp.files.wordpress.com/2013/10/sqlserver.png?w=510&amp;h=3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121" y="1417639"/>
            <a:ext cx="3264279" cy="200977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images.techhive.com/images/idge/imported/article/nww/2011/06/mongodb-100275964-ori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494088"/>
            <a:ext cx="30956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ericsaupe.com/wp-content/uploads/2014/07/install-postgresql-934-on-ma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70760" y="3366205"/>
            <a:ext cx="2159000" cy="239888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upload.wikimedia.org/wikipedia/commons/thumb/3/38/SQLite370.svg/2000px-SQLite370.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7575" y="4440562"/>
            <a:ext cx="2715483" cy="128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68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How </a:t>
            </a:r>
            <a:r>
              <a:rPr lang="pl-PL" dirty="0" err="1"/>
              <a:t>does</a:t>
            </a:r>
            <a:r>
              <a:rPr lang="pl-PL" dirty="0"/>
              <a:t> </a:t>
            </a:r>
            <a:r>
              <a:rPr lang="pl-PL" dirty="0" err="1"/>
              <a:t>it</a:t>
            </a:r>
            <a:r>
              <a:rPr lang="pl-PL" dirty="0"/>
              <a:t> </a:t>
            </a:r>
            <a:r>
              <a:rPr lang="pl-PL" dirty="0" err="1"/>
              <a:t>look</a:t>
            </a:r>
            <a:r>
              <a:rPr lang="pl-PL" dirty="0"/>
              <a:t>?</a:t>
            </a: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96" y="1239693"/>
            <a:ext cx="6484408" cy="4523461"/>
          </a:xfrm>
          <a:prstGeom prst="rect">
            <a:avLst/>
          </a:prstGeom>
        </p:spPr>
      </p:pic>
      <p:sp>
        <p:nvSpPr>
          <p:cNvPr id="5" name="Prostokąt 4"/>
          <p:cNvSpPr/>
          <p:nvPr/>
        </p:nvSpPr>
        <p:spPr>
          <a:xfrm>
            <a:off x="7818312" y="5763154"/>
            <a:ext cx="1681871" cy="276999"/>
          </a:xfrm>
          <a:prstGeom prst="rect">
            <a:avLst/>
          </a:prstGeom>
        </p:spPr>
        <p:txBody>
          <a:bodyPr wrap="none">
            <a:spAutoFit/>
          </a:bodyPr>
          <a:lstStyle/>
          <a:p>
            <a:r>
              <a:rPr lang="pl-PL" sz="1200" dirty="0"/>
              <a:t>http://docs.oracle.com/</a:t>
            </a:r>
          </a:p>
        </p:txBody>
      </p:sp>
    </p:spTree>
    <p:extLst>
      <p:ext uri="{BB962C8B-B14F-4D97-AF65-F5344CB8AC3E}">
        <p14:creationId xmlns:p14="http://schemas.microsoft.com/office/powerpoint/2010/main" val="13738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Tables</a:t>
            </a:r>
            <a:r>
              <a:rPr lang="pl-PL" dirty="0"/>
              <a:t> and data </a:t>
            </a:r>
            <a:r>
              <a:rPr lang="pl-PL" dirty="0" err="1"/>
              <a:t>types</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356" y="1286316"/>
            <a:ext cx="7507288" cy="4518642"/>
          </a:xfrm>
          <a:prstGeom prst="rect">
            <a:avLst/>
          </a:prstGeom>
        </p:spPr>
      </p:pic>
      <p:sp>
        <p:nvSpPr>
          <p:cNvPr id="5" name="Prostokąt 4"/>
          <p:cNvSpPr/>
          <p:nvPr/>
        </p:nvSpPr>
        <p:spPr>
          <a:xfrm>
            <a:off x="7747658" y="5804958"/>
            <a:ext cx="2101986" cy="307777"/>
          </a:xfrm>
          <a:prstGeom prst="rect">
            <a:avLst/>
          </a:prstGeom>
        </p:spPr>
        <p:txBody>
          <a:bodyPr wrap="none">
            <a:spAutoFit/>
          </a:bodyPr>
          <a:lstStyle/>
          <a:p>
            <a:r>
              <a:rPr lang="pl-PL" sz="1400" dirty="0"/>
              <a:t>http://www.ece.cmu.edu/</a:t>
            </a:r>
          </a:p>
        </p:txBody>
      </p:sp>
    </p:spTree>
    <p:extLst>
      <p:ext uri="{BB962C8B-B14F-4D97-AF65-F5344CB8AC3E}">
        <p14:creationId xmlns:p14="http://schemas.microsoft.com/office/powerpoint/2010/main" val="169983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Data </a:t>
            </a:r>
            <a:r>
              <a:rPr lang="pl-PL" dirty="0" err="1"/>
              <a:t>types</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2621894715"/>
              </p:ext>
            </p:extLst>
          </p:nvPr>
        </p:nvGraphicFramePr>
        <p:xfrm>
          <a:off x="692501" y="1417639"/>
          <a:ext cx="4558597" cy="4527984"/>
        </p:xfrm>
        <a:graphic>
          <a:graphicData uri="http://schemas.openxmlformats.org/drawingml/2006/table">
            <a:tbl>
              <a:tblPr/>
              <a:tblGrid>
                <a:gridCol w="910270">
                  <a:extLst>
                    <a:ext uri="{9D8B030D-6E8A-4147-A177-3AD203B41FA5}">
                      <a16:colId xmlns:a16="http://schemas.microsoft.com/office/drawing/2014/main" val="20000"/>
                    </a:ext>
                  </a:extLst>
                </a:gridCol>
                <a:gridCol w="3648327">
                  <a:extLst>
                    <a:ext uri="{9D8B030D-6E8A-4147-A177-3AD203B41FA5}">
                      <a16:colId xmlns:a16="http://schemas.microsoft.com/office/drawing/2014/main" val="20001"/>
                    </a:ext>
                  </a:extLst>
                </a:gridCol>
              </a:tblGrid>
              <a:tr h="224848">
                <a:tc>
                  <a:txBody>
                    <a:bodyPr/>
                    <a:lstStyle/>
                    <a:p>
                      <a:pPr algn="l" fontAlgn="t"/>
                      <a:r>
                        <a:rPr lang="pl-PL" sz="1000" dirty="0">
                          <a:effectLst/>
                        </a:rPr>
                        <a:t>Data </a:t>
                      </a:r>
                      <a:r>
                        <a:rPr lang="pl-PL" sz="1000" dirty="0" err="1">
                          <a:effectLst/>
                        </a:rPr>
                        <a:t>type</a:t>
                      </a:r>
                      <a:endParaRPr lang="pl-PL" sz="1000" dirty="0">
                        <a:effectLst/>
                      </a:endParaRP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l-PL" sz="1000">
                          <a:effectLst/>
                        </a:rPr>
                        <a:t>Description</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29480">
                <a:tc>
                  <a:txBody>
                    <a:bodyPr/>
                    <a:lstStyle/>
                    <a:p>
                      <a:pPr fontAlgn="t"/>
                      <a:r>
                        <a:rPr lang="pl-PL" sz="1000">
                          <a:effectLst/>
                        </a:rPr>
                        <a:t>CHAR(size)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dirty="0">
                          <a:effectLst/>
                        </a:rPr>
                        <a:t>Holds a fixed length string (can contain letters, numbers, and special characters). The fixed size is specified in parenthesis. Can store up to 255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681796">
                <a:tc>
                  <a:txBody>
                    <a:bodyPr/>
                    <a:lstStyle/>
                    <a:p>
                      <a:pPr fontAlgn="t"/>
                      <a:r>
                        <a:rPr lang="pl-PL" sz="1000">
                          <a:effectLst/>
                        </a:rPr>
                        <a:t>VARCHAR(size)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variable length string (can contain letters, numbers, and special characters). The maximum size is specified in parenthesis. Can store up to 255 characters. </a:t>
                      </a:r>
                      <a:r>
                        <a:rPr lang="en-US" sz="1000" b="1">
                          <a:effectLst/>
                        </a:rPr>
                        <a:t>Note:</a:t>
                      </a:r>
                      <a:r>
                        <a:rPr lang="en-US" sz="1000">
                          <a:effectLst/>
                        </a:rPr>
                        <a:t> If you put a greater value than 255 it will be converted to a TEXT type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24848">
                <a:tc>
                  <a:txBody>
                    <a:bodyPr/>
                    <a:lstStyle/>
                    <a:p>
                      <a:pPr fontAlgn="t"/>
                      <a:r>
                        <a:rPr lang="pl-PL" sz="1000">
                          <a:effectLst/>
                        </a:rPr>
                        <a:t>TINYTEXT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Holds a string with a maximum length of 255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224848">
                <a:tc>
                  <a:txBody>
                    <a:bodyPr/>
                    <a:lstStyle/>
                    <a:p>
                      <a:pPr fontAlgn="t"/>
                      <a:r>
                        <a:rPr lang="pl-PL" sz="1000">
                          <a:effectLst/>
                        </a:rPr>
                        <a:t>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string with a maximum length of 65,535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24848">
                <a:tc>
                  <a:txBody>
                    <a:bodyPr/>
                    <a:lstStyle/>
                    <a:p>
                      <a:pPr fontAlgn="t"/>
                      <a:r>
                        <a:rPr lang="pl-PL" sz="1000">
                          <a:effectLst/>
                        </a:rPr>
                        <a:t>BLOB</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For BLOBs (Binary Large OBjects). Holds up to 65,535 bytes of data</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224848">
                <a:tc>
                  <a:txBody>
                    <a:bodyPr/>
                    <a:lstStyle/>
                    <a:p>
                      <a:pPr fontAlgn="t"/>
                      <a:r>
                        <a:rPr lang="pl-PL" sz="1000">
                          <a:effectLst/>
                        </a:rPr>
                        <a:t>MEDIUMTEXT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string with a maximum length of 16,777,215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7164">
                <a:tc>
                  <a:txBody>
                    <a:bodyPr/>
                    <a:lstStyle/>
                    <a:p>
                      <a:pPr fontAlgn="t"/>
                      <a:r>
                        <a:rPr lang="pl-PL" sz="1000">
                          <a:effectLst/>
                        </a:rPr>
                        <a:t>MEDIUMBLOB</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For BLOBs (Binary Large OBjects). Holds up to 16,777,215 bytes of data</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224848">
                <a:tc>
                  <a:txBody>
                    <a:bodyPr/>
                    <a:lstStyle/>
                    <a:p>
                      <a:pPr fontAlgn="t"/>
                      <a:r>
                        <a:rPr lang="pl-PL" sz="1000">
                          <a:effectLst/>
                        </a:rPr>
                        <a:t>LONGTEXT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string with a maximum length of 4,294,967,295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77164">
                <a:tc>
                  <a:txBody>
                    <a:bodyPr/>
                    <a:lstStyle/>
                    <a:p>
                      <a:pPr fontAlgn="t"/>
                      <a:r>
                        <a:rPr lang="pl-PL" sz="1000">
                          <a:effectLst/>
                        </a:rPr>
                        <a:t>LONGBLOB</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For BLOBs (Binary Large OBjects). Holds up to 4,294,967,295 bytes of data</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r h="834112">
                <a:tc>
                  <a:txBody>
                    <a:bodyPr/>
                    <a:lstStyle/>
                    <a:p>
                      <a:pPr fontAlgn="t"/>
                      <a:r>
                        <a:rPr lang="pl-PL" sz="1000">
                          <a:effectLst/>
                        </a:rPr>
                        <a:t>ENUM(x,y,z,etc.)</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Let you enter a list of possible values. You can list up to 65535 values in an ENUM list. If a value is inserted that is not in the list, a blank value will be inserted.</a:t>
                      </a:r>
                      <a:r>
                        <a:rPr lang="en-US" sz="1000" b="1">
                          <a:effectLst/>
                        </a:rPr>
                        <a:t>Note:</a:t>
                      </a:r>
                      <a:r>
                        <a:rPr lang="en-US" sz="1000">
                          <a:effectLst/>
                        </a:rPr>
                        <a:t> The values are sorted in the order you enter them.</a:t>
                      </a:r>
                    </a:p>
                    <a:p>
                      <a:pPr fontAlgn="t"/>
                      <a:r>
                        <a:rPr lang="en-US" sz="1000">
                          <a:effectLst/>
                        </a:rPr>
                        <a:t>You enter the possible values in this format: ENUM('X','Y','Z')</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77164">
                <a:tc>
                  <a:txBody>
                    <a:bodyPr/>
                    <a:lstStyle/>
                    <a:p>
                      <a:pPr fontAlgn="t"/>
                      <a:r>
                        <a:rPr lang="pl-PL" sz="1000">
                          <a:effectLst/>
                        </a:rPr>
                        <a:t>SET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dirty="0">
                          <a:effectLst/>
                        </a:rPr>
                        <a:t>Similar to ENUM except that SET may contain up to 64 list items and can store more than one choice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11"/>
                  </a:ext>
                </a:extLst>
              </a:tr>
            </a:tbl>
          </a:graphicData>
        </a:graphic>
      </p:graphicFrame>
      <p:sp>
        <p:nvSpPr>
          <p:cNvPr id="5" name="Rectangle 1"/>
          <p:cNvSpPr>
            <a:spLocks noChangeArrowheads="1"/>
          </p:cNvSpPr>
          <p:nvPr/>
        </p:nvSpPr>
        <p:spPr bwMode="auto">
          <a:xfrm>
            <a:off x="609600" y="1156029"/>
            <a:ext cx="1532467"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1" i="0" u="none" strike="noStrike" cap="none" normalizeH="0" baseline="0" dirty="0" err="1">
                <a:ln>
                  <a:noFill/>
                </a:ln>
                <a:solidFill>
                  <a:srgbClr val="333333"/>
                </a:solidFill>
                <a:effectLst/>
                <a:latin typeface="Verdana" panose="020B0604030504040204" pitchFamily="34" charset="0"/>
              </a:rPr>
              <a:t>Text</a:t>
            </a:r>
            <a:r>
              <a:rPr kumimoji="0" lang="pl-PL" altLang="pl-PL" sz="1100" b="1" i="0" u="none" strike="noStrike" cap="none" normalizeH="0" baseline="0" dirty="0">
                <a:ln>
                  <a:noFill/>
                </a:ln>
                <a:solidFill>
                  <a:srgbClr val="333333"/>
                </a:solidFill>
                <a:effectLst/>
                <a:latin typeface="Verdana" panose="020B0604030504040204" pitchFamily="34" charset="0"/>
              </a:rPr>
              <a:t> </a:t>
            </a:r>
            <a:r>
              <a:rPr kumimoji="0" lang="pl-PL" altLang="pl-PL" sz="1100" b="1" i="0" u="none" strike="noStrike" cap="none" normalizeH="0" baseline="0" dirty="0" err="1">
                <a:ln>
                  <a:noFill/>
                </a:ln>
                <a:solidFill>
                  <a:srgbClr val="333333"/>
                </a:solidFill>
                <a:effectLst/>
                <a:latin typeface="Verdana" panose="020B0604030504040204" pitchFamily="34" charset="0"/>
              </a:rPr>
              <a:t>types</a:t>
            </a:r>
            <a:r>
              <a:rPr kumimoji="0" lang="pl-PL" altLang="pl-PL" sz="1100" b="1" i="0" u="none" strike="noStrike" cap="none" normalizeH="0" baseline="0" dirty="0">
                <a:ln>
                  <a:noFill/>
                </a:ln>
                <a:solidFill>
                  <a:srgbClr val="333333"/>
                </a:solidFill>
                <a:effectLst/>
                <a:latin typeface="Verdana" panose="020B0604030504040204" pitchFamily="34" charset="0"/>
              </a:rPr>
              <a:t>:</a:t>
            </a:r>
            <a:endParaRPr kumimoji="0" lang="pl-PL" altLang="pl-PL" sz="800" b="0" i="0" u="none" strike="noStrike" cap="none" normalizeH="0" baseline="0" dirty="0">
              <a:ln>
                <a:noFill/>
              </a:ln>
              <a:solidFill>
                <a:schemeClr val="tx1"/>
              </a:solidFill>
              <a:effectLst/>
            </a:endParaRPr>
          </a:p>
        </p:txBody>
      </p:sp>
      <p:graphicFrame>
        <p:nvGraphicFramePr>
          <p:cNvPr id="6" name="Tabela 5"/>
          <p:cNvGraphicFramePr>
            <a:graphicFrameLocks noGrp="1"/>
          </p:cNvGraphicFramePr>
          <p:nvPr>
            <p:extLst>
              <p:ext uri="{D42A27DB-BD31-4B8C-83A1-F6EECF244321}">
                <p14:modId xmlns:p14="http://schemas.microsoft.com/office/powerpoint/2010/main" val="4241968292"/>
              </p:ext>
            </p:extLst>
          </p:nvPr>
        </p:nvGraphicFramePr>
        <p:xfrm>
          <a:off x="6529452" y="1417639"/>
          <a:ext cx="4788829" cy="4525962"/>
        </p:xfrm>
        <a:graphic>
          <a:graphicData uri="http://schemas.openxmlformats.org/drawingml/2006/table">
            <a:tbl>
              <a:tblPr/>
              <a:tblGrid>
                <a:gridCol w="956243">
                  <a:extLst>
                    <a:ext uri="{9D8B030D-6E8A-4147-A177-3AD203B41FA5}">
                      <a16:colId xmlns:a16="http://schemas.microsoft.com/office/drawing/2014/main" val="20000"/>
                    </a:ext>
                  </a:extLst>
                </a:gridCol>
                <a:gridCol w="3832586">
                  <a:extLst>
                    <a:ext uri="{9D8B030D-6E8A-4147-A177-3AD203B41FA5}">
                      <a16:colId xmlns:a16="http://schemas.microsoft.com/office/drawing/2014/main" val="20001"/>
                    </a:ext>
                  </a:extLst>
                </a:gridCol>
              </a:tblGrid>
              <a:tr h="236203">
                <a:tc>
                  <a:txBody>
                    <a:bodyPr/>
                    <a:lstStyle/>
                    <a:p>
                      <a:pPr algn="l" fontAlgn="t"/>
                      <a:r>
                        <a:rPr lang="pl-PL" sz="1000" dirty="0">
                          <a:effectLst/>
                        </a:rPr>
                        <a:t>Data </a:t>
                      </a:r>
                      <a:r>
                        <a:rPr lang="pl-PL" sz="1000" dirty="0" err="1">
                          <a:effectLst/>
                        </a:rPr>
                        <a:t>type</a:t>
                      </a:r>
                      <a:endParaRPr lang="pl-PL" sz="1000" dirty="0">
                        <a:effectLst/>
                      </a:endParaRP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l-PL" sz="1000">
                          <a:effectLst/>
                        </a:rPr>
                        <a:t>Description</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96212">
                <a:tc>
                  <a:txBody>
                    <a:bodyPr/>
                    <a:lstStyle/>
                    <a:p>
                      <a:pPr fontAlgn="t"/>
                      <a:r>
                        <a:rPr lang="pl-PL" sz="1000">
                          <a:effectLst/>
                        </a:rPr>
                        <a:t>TINYINT(size)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-128 to 127 normal. 0 to 255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96212">
                <a:tc>
                  <a:txBody>
                    <a:bodyPr/>
                    <a:lstStyle/>
                    <a:p>
                      <a:pPr fontAlgn="t"/>
                      <a:r>
                        <a:rPr lang="pl-PL" sz="1000">
                          <a:effectLst/>
                        </a:rPr>
                        <a:t>SMALLINT(size)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-32768 to 32767 normal. 0 to 65535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6212">
                <a:tc>
                  <a:txBody>
                    <a:bodyPr/>
                    <a:lstStyle/>
                    <a:p>
                      <a:pPr fontAlgn="t"/>
                      <a:r>
                        <a:rPr lang="pl-PL" sz="1000">
                          <a:effectLst/>
                        </a:rPr>
                        <a:t>MEDIUMINT(size)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-8388608 to 8388607 normal. 0 to 16777215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96212">
                <a:tc>
                  <a:txBody>
                    <a:bodyPr/>
                    <a:lstStyle/>
                    <a:p>
                      <a:pPr fontAlgn="t"/>
                      <a:r>
                        <a:rPr lang="pl-PL" sz="1000">
                          <a:effectLst/>
                        </a:rPr>
                        <a:t>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-2147483648 to 2147483647 normal. 0 to 4294967295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56221">
                <a:tc>
                  <a:txBody>
                    <a:bodyPr/>
                    <a:lstStyle/>
                    <a:p>
                      <a:pPr fontAlgn="t"/>
                      <a:r>
                        <a:rPr lang="pl-PL" sz="1000">
                          <a:effectLst/>
                        </a:rPr>
                        <a:t>BIGINT(size)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-9223372036854775808 to 9223372036854775807 normal. 0 to 18446744073709551615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716230">
                <a:tc>
                  <a:txBody>
                    <a:bodyPr/>
                    <a:lstStyle/>
                    <a:p>
                      <a:pPr fontAlgn="t"/>
                      <a:r>
                        <a:rPr lang="pl-PL" sz="1000">
                          <a:effectLst/>
                        </a:rPr>
                        <a:t>FLOAT(size,d)</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A small number with a floating decimal point. The maximum number of digits may be specified in the size parameter. The maximum number of digits to the right of the decimal point is specified in the d parameter</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716230">
                <a:tc>
                  <a:txBody>
                    <a:bodyPr/>
                    <a:lstStyle/>
                    <a:p>
                      <a:pPr fontAlgn="t"/>
                      <a:r>
                        <a:rPr lang="pl-PL" sz="1000">
                          <a:effectLst/>
                        </a:rPr>
                        <a:t>DOUBLE(size,d)</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A large number with a floating decimal point. The maximum number of digits may be specified in the size parameter. The maximum number of digits to the right of the decimal point is specified in the d parameter</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716230">
                <a:tc>
                  <a:txBody>
                    <a:bodyPr/>
                    <a:lstStyle/>
                    <a:p>
                      <a:pPr fontAlgn="t"/>
                      <a:r>
                        <a:rPr lang="pl-PL" sz="1000">
                          <a:effectLst/>
                        </a:rPr>
                        <a:t>DECIMAL(size,d)</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dirty="0">
                          <a:effectLst/>
                        </a:rPr>
                        <a:t>A DOUBLE stored as a string , allowing for a fixed decimal point. The maximum number of digits may be specified in the size parameter. The maximum number of digits to the right of the decimal point is specified in the d parameter</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7" name="Rectangle 2"/>
          <p:cNvSpPr>
            <a:spLocks noChangeArrowheads="1"/>
          </p:cNvSpPr>
          <p:nvPr/>
        </p:nvSpPr>
        <p:spPr bwMode="auto">
          <a:xfrm>
            <a:off x="6428316" y="1152224"/>
            <a:ext cx="1392464"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1" i="0" u="none" strike="noStrike" cap="none" normalizeH="0" baseline="0" dirty="0" err="1">
                <a:ln>
                  <a:noFill/>
                </a:ln>
                <a:solidFill>
                  <a:srgbClr val="333333"/>
                </a:solidFill>
                <a:effectLst/>
                <a:latin typeface="Verdana" panose="020B0604030504040204" pitchFamily="34" charset="0"/>
              </a:rPr>
              <a:t>Number</a:t>
            </a:r>
            <a:r>
              <a:rPr kumimoji="0" lang="pl-PL" altLang="pl-PL" sz="1100" b="1" i="0" u="none" strike="noStrike" cap="none" normalizeH="0" baseline="0" dirty="0">
                <a:ln>
                  <a:noFill/>
                </a:ln>
                <a:solidFill>
                  <a:srgbClr val="333333"/>
                </a:solidFill>
                <a:effectLst/>
                <a:latin typeface="Verdana" panose="020B0604030504040204" pitchFamily="34" charset="0"/>
              </a:rPr>
              <a:t> </a:t>
            </a:r>
            <a:r>
              <a:rPr kumimoji="0" lang="pl-PL" altLang="pl-PL" sz="1100" b="1" i="0" u="none" strike="noStrike" cap="none" normalizeH="0" baseline="0" dirty="0" err="1">
                <a:ln>
                  <a:noFill/>
                </a:ln>
                <a:solidFill>
                  <a:srgbClr val="333333"/>
                </a:solidFill>
                <a:effectLst/>
                <a:latin typeface="Verdana" panose="020B0604030504040204" pitchFamily="34" charset="0"/>
              </a:rPr>
              <a:t>types</a:t>
            </a:r>
            <a:r>
              <a:rPr kumimoji="0" lang="pl-PL" altLang="pl-PL" sz="1100" b="1" i="0" u="none" strike="noStrike" cap="none" normalizeH="0" baseline="0" dirty="0">
                <a:ln>
                  <a:noFill/>
                </a:ln>
                <a:solidFill>
                  <a:srgbClr val="333333"/>
                </a:solidFill>
                <a:effectLst/>
                <a:latin typeface="Verdana" panose="020B0604030504040204" pitchFamily="34" charset="0"/>
              </a:rPr>
              <a:t>:</a:t>
            </a:r>
            <a:endParaRPr kumimoji="0" lang="pl-PL" altLang="pl-PL"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7009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What</a:t>
            </a:r>
            <a:r>
              <a:rPr lang="pl-PL" dirty="0"/>
              <a:t> </a:t>
            </a:r>
            <a:r>
              <a:rPr lang="pl-PL" dirty="0" err="1"/>
              <a:t>can</a:t>
            </a:r>
            <a:r>
              <a:rPr lang="pl-PL" dirty="0"/>
              <a:t> </a:t>
            </a:r>
            <a:r>
              <a:rPr lang="pl-PL" dirty="0" err="1"/>
              <a:t>you</a:t>
            </a:r>
            <a:r>
              <a:rPr lang="pl-PL" dirty="0"/>
              <a:t> </a:t>
            </a:r>
            <a:r>
              <a:rPr lang="pl-PL" dirty="0" err="1"/>
              <a:t>ask</a:t>
            </a:r>
            <a:r>
              <a:rPr lang="pl-PL" dirty="0"/>
              <a:t> </a:t>
            </a:r>
            <a:r>
              <a:rPr lang="pl-PL" dirty="0" err="1"/>
              <a:t>about</a:t>
            </a:r>
            <a:r>
              <a:rPr lang="pl-PL" dirty="0"/>
              <a:t>?</a:t>
            </a:r>
          </a:p>
        </p:txBody>
      </p:sp>
      <p:sp>
        <p:nvSpPr>
          <p:cNvPr id="3" name="Symbol zastępczy zawartości 2"/>
          <p:cNvSpPr>
            <a:spLocks noGrp="1"/>
          </p:cNvSpPr>
          <p:nvPr>
            <p:ph idx="1"/>
          </p:nvPr>
        </p:nvSpPr>
        <p:spPr/>
        <p:txBody>
          <a:bodyPr>
            <a:normAutofit/>
          </a:bodyPr>
          <a:lstStyle/>
          <a:p>
            <a:r>
              <a:rPr lang="pl-PL" dirty="0"/>
              <a:t>How </a:t>
            </a:r>
            <a:r>
              <a:rPr lang="pl-PL" dirty="0" err="1"/>
              <a:t>many</a:t>
            </a:r>
            <a:r>
              <a:rPr lang="pl-PL" dirty="0"/>
              <a:t> </a:t>
            </a:r>
            <a:r>
              <a:rPr lang="pl-PL" dirty="0" err="1"/>
              <a:t>customers</a:t>
            </a:r>
            <a:r>
              <a:rPr lang="pl-PL" dirty="0"/>
              <a:t> do we </a:t>
            </a:r>
            <a:r>
              <a:rPr lang="pl-PL" dirty="0" err="1"/>
              <a:t>have</a:t>
            </a:r>
            <a:r>
              <a:rPr lang="pl-PL" dirty="0"/>
              <a:t> from Mexico?</a:t>
            </a:r>
          </a:p>
          <a:p>
            <a:r>
              <a:rPr lang="pl-PL" dirty="0" err="1"/>
              <a:t>What</a:t>
            </a:r>
            <a:r>
              <a:rPr lang="pl-PL" dirty="0"/>
              <a:t> </a:t>
            </a:r>
            <a:r>
              <a:rPr lang="pl-PL" dirty="0" err="1"/>
              <a:t>is</a:t>
            </a:r>
            <a:r>
              <a:rPr lang="pl-PL" dirty="0"/>
              <a:t> </a:t>
            </a:r>
            <a:r>
              <a:rPr lang="pl-PL" dirty="0" err="1"/>
              <a:t>an</a:t>
            </a:r>
            <a:r>
              <a:rPr lang="pl-PL" dirty="0"/>
              <a:t> </a:t>
            </a:r>
            <a:r>
              <a:rPr lang="pl-PL" dirty="0" err="1"/>
              <a:t>avarage</a:t>
            </a:r>
            <a:r>
              <a:rPr lang="pl-PL" dirty="0"/>
              <a:t> </a:t>
            </a:r>
            <a:r>
              <a:rPr lang="pl-PL" dirty="0" err="1"/>
              <a:t>age</a:t>
            </a:r>
            <a:r>
              <a:rPr lang="pl-PL" dirty="0"/>
              <a:t> of </a:t>
            </a:r>
            <a:r>
              <a:rPr lang="pl-PL" dirty="0" err="1"/>
              <a:t>our</a:t>
            </a:r>
            <a:r>
              <a:rPr lang="pl-PL" dirty="0"/>
              <a:t> </a:t>
            </a:r>
            <a:r>
              <a:rPr lang="pl-PL" dirty="0" err="1"/>
              <a:t>employees</a:t>
            </a:r>
            <a:r>
              <a:rPr lang="pl-PL" dirty="0"/>
              <a:t>?</a:t>
            </a:r>
          </a:p>
          <a:p>
            <a:r>
              <a:rPr lang="pl-PL" dirty="0"/>
              <a:t>How </a:t>
            </a:r>
            <a:r>
              <a:rPr lang="pl-PL" dirty="0" err="1"/>
              <a:t>many</a:t>
            </a:r>
            <a:r>
              <a:rPr lang="pl-PL" dirty="0"/>
              <a:t> </a:t>
            </a:r>
            <a:r>
              <a:rPr lang="pl-PL" dirty="0" err="1"/>
              <a:t>orders</a:t>
            </a:r>
            <a:r>
              <a:rPr lang="pl-PL" dirty="0"/>
              <a:t> </a:t>
            </a:r>
            <a:r>
              <a:rPr lang="pl-PL" dirty="0" err="1"/>
              <a:t>have</a:t>
            </a:r>
            <a:r>
              <a:rPr lang="pl-PL" dirty="0"/>
              <a:t> we </a:t>
            </a:r>
            <a:r>
              <a:rPr lang="pl-PL" dirty="0" err="1"/>
              <a:t>processed</a:t>
            </a:r>
            <a:r>
              <a:rPr lang="pl-PL" dirty="0"/>
              <a:t> in 1997?</a:t>
            </a:r>
          </a:p>
          <a:p>
            <a:r>
              <a:rPr lang="pl-PL" dirty="0" err="1"/>
              <a:t>Which</a:t>
            </a:r>
            <a:r>
              <a:rPr lang="pl-PL" dirty="0"/>
              <a:t> of </a:t>
            </a:r>
            <a:r>
              <a:rPr lang="pl-PL" dirty="0" err="1"/>
              <a:t>our</a:t>
            </a:r>
            <a:r>
              <a:rPr lang="pl-PL" dirty="0"/>
              <a:t> </a:t>
            </a:r>
            <a:r>
              <a:rPr lang="pl-PL" dirty="0" err="1"/>
              <a:t>suppliers</a:t>
            </a:r>
            <a:r>
              <a:rPr lang="pl-PL" dirty="0"/>
              <a:t> </a:t>
            </a:r>
            <a:r>
              <a:rPr lang="pl-PL" dirty="0" err="1"/>
              <a:t>come</a:t>
            </a:r>
            <a:r>
              <a:rPr lang="pl-PL" dirty="0"/>
              <a:t> from Germany?</a:t>
            </a:r>
          </a:p>
          <a:p>
            <a:r>
              <a:rPr lang="pl-PL" dirty="0" err="1"/>
              <a:t>Which</a:t>
            </a:r>
            <a:r>
              <a:rPr lang="pl-PL" dirty="0"/>
              <a:t> </a:t>
            </a:r>
            <a:r>
              <a:rPr lang="pl-PL" dirty="0" err="1"/>
              <a:t>customer</a:t>
            </a:r>
            <a:r>
              <a:rPr lang="pl-PL" dirty="0"/>
              <a:t> </a:t>
            </a:r>
            <a:r>
              <a:rPr lang="pl-PL" dirty="0" err="1"/>
              <a:t>placed</a:t>
            </a:r>
            <a:r>
              <a:rPr lang="pl-PL" dirty="0"/>
              <a:t> the most </a:t>
            </a:r>
            <a:r>
              <a:rPr lang="pl-PL" dirty="0" err="1"/>
              <a:t>orders</a:t>
            </a:r>
            <a:r>
              <a:rPr lang="pl-PL" dirty="0"/>
              <a:t>?</a:t>
            </a:r>
          </a:p>
          <a:p>
            <a:r>
              <a:rPr lang="pl-PL" dirty="0" err="1"/>
              <a:t>What</a:t>
            </a:r>
            <a:r>
              <a:rPr lang="pl-PL" dirty="0"/>
              <a:t> </a:t>
            </a:r>
            <a:r>
              <a:rPr lang="pl-PL" dirty="0" err="1"/>
              <a:t>is</a:t>
            </a:r>
            <a:r>
              <a:rPr lang="pl-PL" dirty="0"/>
              <a:t> the </a:t>
            </a:r>
            <a:r>
              <a:rPr lang="pl-PL" dirty="0" err="1"/>
              <a:t>date</a:t>
            </a:r>
            <a:r>
              <a:rPr lang="pl-PL" dirty="0"/>
              <a:t> of the </a:t>
            </a:r>
            <a:r>
              <a:rPr lang="pl-PL" dirty="0" err="1"/>
              <a:t>last</a:t>
            </a:r>
            <a:r>
              <a:rPr lang="pl-PL" dirty="0"/>
              <a:t> order?</a:t>
            </a:r>
          </a:p>
        </p:txBody>
      </p:sp>
    </p:spTree>
    <p:extLst>
      <p:ext uri="{BB962C8B-B14F-4D97-AF65-F5344CB8AC3E}">
        <p14:creationId xmlns:p14="http://schemas.microsoft.com/office/powerpoint/2010/main" val="2714321813"/>
      </p:ext>
    </p:extLst>
  </p:cSld>
  <p:clrMapOvr>
    <a:masterClrMapping/>
  </p:clrMapOvr>
</p:sld>
</file>

<file path=ppt/theme/theme1.xml><?xml version="1.0" encoding="utf-8"?>
<a:theme xmlns:a="http://schemas.openxmlformats.org/drawingml/2006/main" name="szablonWEUG_jasny_eng">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IPB (9-10) tkinter and OOL</Template>
  <TotalTime>432</TotalTime>
  <Words>848</Words>
  <Application>Microsoft Office PowerPoint</Application>
  <PresentationFormat>Panoramiczny</PresentationFormat>
  <Paragraphs>119</Paragraphs>
  <Slides>15</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15</vt:i4>
      </vt:variant>
    </vt:vector>
  </HeadingPairs>
  <TitlesOfParts>
    <vt:vector size="19" baseType="lpstr">
      <vt:lpstr>Arial</vt:lpstr>
      <vt:lpstr>Calibri</vt:lpstr>
      <vt:lpstr>Verdana</vt:lpstr>
      <vt:lpstr>szablonWEUG_jasny_eng</vt:lpstr>
      <vt:lpstr>Working with databases:  SQL querries</vt:lpstr>
      <vt:lpstr>How the software works with data?</vt:lpstr>
      <vt:lpstr>How to store data?</vt:lpstr>
      <vt:lpstr>What is a database?</vt:lpstr>
      <vt:lpstr>Examples of databases</vt:lpstr>
      <vt:lpstr>How does it look?</vt:lpstr>
      <vt:lpstr>Tables and data types</vt:lpstr>
      <vt:lpstr>Data types</vt:lpstr>
      <vt:lpstr>What can you ask about?</vt:lpstr>
      <vt:lpstr>Basic syntax</vt:lpstr>
      <vt:lpstr>Try it:</vt:lpstr>
      <vt:lpstr>Filtering: WHERE clause</vt:lpstr>
      <vt:lpstr>Grouping variables</vt:lpstr>
      <vt:lpstr>Connecting multiple tables</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databases:  SQL querries</dc:title>
  <dc:creator>Marcin Skurczynski</dc:creator>
  <cp:lastModifiedBy>Marcin Skurczynski</cp:lastModifiedBy>
  <cp:revision>15</cp:revision>
  <dcterms:created xsi:type="dcterms:W3CDTF">2015-05-19T19:49:45Z</dcterms:created>
  <dcterms:modified xsi:type="dcterms:W3CDTF">2016-04-27T14:53:10Z</dcterms:modified>
</cp:coreProperties>
</file>