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67" r:id="rId10"/>
    <p:sldId id="258" r:id="rId11"/>
    <p:sldId id="268" r:id="rId12"/>
    <p:sldId id="259" r:id="rId13"/>
    <p:sldId id="25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 err="1"/>
            <a:t>Easy</a:t>
          </a:r>
          <a:endParaRPr lang="pl-PL" dirty="0"/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 err="1"/>
            <a:t>Pleasant</a:t>
          </a:r>
          <a:endParaRPr lang="pl-PL" dirty="0"/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 err="1"/>
            <a:t>Productive</a:t>
          </a:r>
          <a:endParaRPr lang="pl-PL" dirty="0"/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 err="1"/>
            <a:t>Workload</a:t>
          </a:r>
          <a:r>
            <a:rPr lang="pl-PL" dirty="0"/>
            <a:t> / </a:t>
          </a:r>
          <a:r>
            <a:rPr lang="pl-PL" dirty="0" err="1"/>
            <a:t>task</a:t>
          </a:r>
          <a:r>
            <a:rPr lang="pl-PL" dirty="0"/>
            <a:t> (management)</a:t>
          </a:r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 err="1"/>
            <a:t>Computer</a:t>
          </a:r>
          <a:r>
            <a:rPr lang="pl-PL" dirty="0"/>
            <a:t> (IT)</a:t>
          </a:r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/>
            <a:t>User (</a:t>
          </a:r>
          <a:r>
            <a:rPr lang="pl-PL" dirty="0" err="1"/>
            <a:t>psychology</a:t>
          </a:r>
          <a:r>
            <a:rPr lang="pl-PL" dirty="0"/>
            <a:t>)</a:t>
          </a:r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Easy</a:t>
          </a:r>
          <a:endParaRPr lang="pl-PL" sz="2300" kern="1200" dirty="0"/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Pleasant</a:t>
          </a:r>
          <a:endParaRPr lang="pl-PL" sz="2300" kern="1200" dirty="0"/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Productive</a:t>
          </a:r>
          <a:endParaRPr lang="pl-PL" sz="2300" kern="1200" dirty="0"/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Workload</a:t>
          </a:r>
          <a:r>
            <a:rPr lang="pl-PL" sz="2500" kern="1200" dirty="0"/>
            <a:t> / </a:t>
          </a:r>
          <a:r>
            <a:rPr lang="pl-PL" sz="2500" kern="1200" dirty="0" err="1"/>
            <a:t>task</a:t>
          </a:r>
          <a:r>
            <a:rPr lang="pl-PL" sz="2500" kern="1200" dirty="0"/>
            <a:t> (management)</a:t>
          </a:r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Computer</a:t>
          </a:r>
          <a:r>
            <a:rPr lang="pl-PL" sz="2500" kern="1200" dirty="0"/>
            <a:t> (IT)</a:t>
          </a:r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User (</a:t>
          </a:r>
          <a:r>
            <a:rPr lang="pl-PL" sz="2500" kern="1200" dirty="0" err="1"/>
            <a:t>psychology</a:t>
          </a:r>
          <a:r>
            <a:rPr lang="pl-PL" sz="2500" kern="1200" dirty="0"/>
            <a:t>)</a:t>
          </a:r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ktog.com/columns/022DesignedToGiveFitts.html" TargetMode="External"/><Relationship Id="rId2" Type="http://schemas.openxmlformats.org/officeDocument/2006/relationships/hyperlink" Target="https://www.smashingmagazine.com/2012/12/fittss-law-and-user-exper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flow.com/blog/9-essential-user-interface-ui-design-ti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users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ketingland.com/wp-content/ml-loads/2014/02/Searcher-Experience-Honeyco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84" y="274640"/>
            <a:ext cx="4912926" cy="54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Source: http://marketingland.com/</a:t>
            </a:r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http://blog.codinghorror.com/fitts-law-and-infinite-width/</a:t>
            </a:r>
          </a:p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http://www.usability.gov/what-and-why/user-experience.html</a:t>
            </a:r>
          </a:p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https://www.smashingmagazine.com/2012/12/fittss-law-and-user-experience/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3"/>
              </a:rPr>
              <a:t>http://www.asktog.com/columns/022DesignedToGiveFitts.html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4"/>
              </a:rPr>
              <a:t>https://webflow.com/blog/9-essential-user-interface-ui-design-tips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reading</a:t>
            </a:r>
            <a:r>
              <a:rPr lang="pl-PL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80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Choose</a:t>
            </a:r>
            <a:r>
              <a:rPr lang="pl-PL" dirty="0"/>
              <a:t> a </a:t>
            </a:r>
            <a:r>
              <a:rPr lang="pl-PL" dirty="0" err="1"/>
              <a:t>website</a:t>
            </a:r>
            <a:r>
              <a:rPr lang="pl-PL" dirty="0"/>
              <a:t>. </a:t>
            </a:r>
            <a:r>
              <a:rPr lang="pl-PL" dirty="0" err="1"/>
              <a:t>Analyse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usability</a:t>
            </a:r>
            <a:r>
              <a:rPr lang="pl-PL" dirty="0"/>
              <a:t>.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weak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. Team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finds</a:t>
            </a:r>
            <a:r>
              <a:rPr lang="pl-PL" dirty="0"/>
              <a:t> the </a:t>
            </a:r>
            <a:r>
              <a:rPr lang="pl-PL" dirty="0" err="1"/>
              <a:t>worst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website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extra </a:t>
            </a:r>
            <a:r>
              <a:rPr lang="pl-PL" dirty="0" err="1"/>
              <a:t>credit</a:t>
            </a:r>
            <a:r>
              <a:rPr lang="pl-PL" dirty="0"/>
              <a:t>!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Develop</a:t>
            </a:r>
            <a:r>
              <a:rPr lang="pl-PL" dirty="0"/>
              <a:t> the layout idea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automated</a:t>
            </a:r>
            <a:r>
              <a:rPr lang="pl-PL" dirty="0"/>
              <a:t> service for a </a:t>
            </a:r>
            <a:r>
              <a:rPr lang="pl-PL" dirty="0" err="1"/>
              <a:t>library</a:t>
            </a:r>
            <a:r>
              <a:rPr lang="pl-PL" dirty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https://gomockingbird.com/</a:t>
            </a:r>
          </a:p>
          <a:p>
            <a:pPr marL="0" indent="0" algn="ctr">
              <a:buNone/>
            </a:pPr>
            <a:endParaRPr lang="pl-PL" sz="4800" dirty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1698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Usability</a:t>
            </a:r>
            <a:r>
              <a:rPr lang="pl-PL" dirty="0"/>
              <a:t> (Nielsen 1993)</a:t>
            </a:r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9155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Human –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 err="1"/>
              <a:t>Reflexes</a:t>
            </a:r>
            <a:r>
              <a:rPr lang="pl-PL" dirty="0"/>
              <a:t>:		not </a:t>
            </a:r>
            <a:r>
              <a:rPr lang="pl-PL" dirty="0" err="1"/>
              <a:t>intuitive</a:t>
            </a:r>
            <a:r>
              <a:rPr lang="pl-PL" dirty="0"/>
              <a:t>, </a:t>
            </a:r>
            <a:r>
              <a:rPr lang="pl-PL" dirty="0" err="1"/>
              <a:t>wrong</a:t>
            </a:r>
            <a:r>
              <a:rPr lang="pl-PL" dirty="0"/>
              <a:t> design; </a:t>
            </a: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ergonomy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</a:t>
            </a:r>
            <a:r>
              <a:rPr lang="pl-PL" dirty="0" err="1"/>
              <a:t>low</a:t>
            </a:r>
            <a:r>
              <a:rPr lang="pl-PL" dirty="0"/>
              <a:t>: 0,0001-0,001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 err="1"/>
              <a:t>Rules</a:t>
            </a:r>
            <a:r>
              <a:rPr lang="pl-PL" dirty="0"/>
              <a:t>:		</a:t>
            </a:r>
            <a:r>
              <a:rPr lang="pl-PL" dirty="0" err="1"/>
              <a:t>forgotten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, </a:t>
            </a:r>
            <a:r>
              <a:rPr lang="pl-PL" dirty="0" err="1"/>
              <a:t>incorrect</a:t>
            </a:r>
            <a:r>
              <a:rPr lang="pl-PL" dirty="0"/>
              <a:t> </a:t>
            </a:r>
            <a:r>
              <a:rPr lang="pl-PL" dirty="0" err="1"/>
              <a:t>sentence</a:t>
            </a:r>
            <a:r>
              <a:rPr lang="pl-PL" dirty="0"/>
              <a:t> of </a:t>
            </a:r>
            <a:r>
              <a:rPr lang="pl-PL" dirty="0" err="1"/>
              <a:t>actions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(medium: 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/>
              <a:t>Knowledge:	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, </a:t>
            </a:r>
            <a:r>
              <a:rPr lang="pl-PL" dirty="0" err="1"/>
              <a:t>guessing</a:t>
            </a:r>
            <a:r>
              <a:rPr lang="pl-PL" dirty="0"/>
              <a:t>, </a:t>
            </a:r>
            <a:r>
              <a:rPr lang="pl-PL" dirty="0" err="1"/>
              <a:t>ignoring</a:t>
            </a:r>
            <a:r>
              <a:rPr lang="pl-PL" dirty="0"/>
              <a:t> </a:t>
            </a:r>
            <a:r>
              <a:rPr lang="pl-PL" dirty="0" err="1"/>
              <a:t>side-effects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(0,01 – 1 s)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consequences</a:t>
            </a:r>
            <a:r>
              <a:rPr lang="pl-PL" dirty="0"/>
              <a:t> of </a:t>
            </a:r>
            <a:r>
              <a:rPr lang="pl-PL" dirty="0" err="1"/>
              <a:t>wrong</a:t>
            </a:r>
            <a:r>
              <a:rPr lang="pl-PL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en-US" dirty="0" err="1"/>
              <a:t>ime</a:t>
            </a:r>
            <a:r>
              <a:rPr lang="en-US" dirty="0"/>
              <a:t> required to rapidly move to a target area is a function of the ratio between the distance to the target and the width of the target.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Fitt’s</a:t>
            </a:r>
            <a:r>
              <a:rPr lang="pl-PL" dirty="0"/>
              <a:t> law</a:t>
            </a:r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: http://blogs.msdn.com/b/jensenh/archive/2006/08/22/711808.aspx</a:t>
            </a:r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KLM – </a:t>
            </a:r>
            <a:r>
              <a:rPr lang="pl-PL" dirty="0" err="1"/>
              <a:t>Keystroke</a:t>
            </a:r>
            <a:r>
              <a:rPr lang="pl-PL" dirty="0"/>
              <a:t> Level Model (Kieras 1993)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6130"/>
              </p:ext>
            </p:extLst>
          </p:nvPr>
        </p:nvGraphicFramePr>
        <p:xfrm>
          <a:off x="2858634" y="1191249"/>
          <a:ext cx="6068332" cy="4649600"/>
        </p:xfrm>
        <a:graphic>
          <a:graphicData uri="http://schemas.openxmlformats.org/drawingml/2006/table">
            <a:tbl>
              <a:tblPr/>
              <a:tblGrid>
                <a:gridCol w="15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Code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Operation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Time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Key press and release (keyboard)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Best Typist (135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0.08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Good Typist (90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0.12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Poor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Average Skilled Typist (55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Average Non-secretary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Random Letters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0.50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Complex Codes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0.75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54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Worst Typist (unfamiliar with 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 the mouse to an object on screen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Button press or release (mouse)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 from keyboard to mouse or vice versa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0.40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Mental preparation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Type string of characters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n × K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waiting for the system to respond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D(n0, l0)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n0 straight line segment with mouse of total length l0 centimeters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Source: Wikipedia; </a:t>
            </a:r>
            <a:r>
              <a:rPr lang="pl-PL" sz="1400" dirty="0" err="1"/>
              <a:t>see</a:t>
            </a:r>
            <a:r>
              <a:rPr lang="pl-PL" sz="1400" dirty="0"/>
              <a:t> </a:t>
            </a:r>
            <a:r>
              <a:rPr lang="pl-PL" sz="1400" dirty="0" err="1"/>
              <a:t>also</a:t>
            </a:r>
            <a:r>
              <a:rPr lang="pl-PL" sz="1400" dirty="0"/>
              <a:t>: http://www.ict.griffith.edu.au/marilyn/uidweek10/klm.pdf</a:t>
            </a:r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Visibility</a:t>
            </a:r>
            <a:r>
              <a:rPr lang="pl-PL" dirty="0"/>
              <a:t> of system status</a:t>
            </a:r>
          </a:p>
          <a:p>
            <a:r>
              <a:rPr lang="en-US" dirty="0"/>
              <a:t>Match between system and the real world</a:t>
            </a:r>
            <a:endParaRPr lang="pl-PL" dirty="0"/>
          </a:p>
          <a:p>
            <a:r>
              <a:rPr lang="pl-PL" dirty="0"/>
              <a:t>User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/>
              <a:t>freedom</a:t>
            </a:r>
            <a:endParaRPr lang="pl-PL" dirty="0"/>
          </a:p>
          <a:p>
            <a:r>
              <a:rPr lang="pl-PL" dirty="0" err="1"/>
              <a:t>Consistency</a:t>
            </a:r>
            <a:r>
              <a:rPr lang="pl-PL" dirty="0"/>
              <a:t> and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/>
              <a:t>Error </a:t>
            </a:r>
            <a:r>
              <a:rPr lang="pl-PL" dirty="0" err="1"/>
              <a:t>prevention</a:t>
            </a:r>
            <a:endParaRPr lang="pl-PL" dirty="0"/>
          </a:p>
          <a:p>
            <a:r>
              <a:rPr lang="pl-PL" dirty="0" err="1"/>
              <a:t>Recognition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recall</a:t>
            </a:r>
            <a:endParaRPr lang="pl-PL" dirty="0"/>
          </a:p>
          <a:p>
            <a:r>
              <a:rPr lang="en-US" dirty="0"/>
              <a:t>Flexibility and efficiency of use</a:t>
            </a:r>
            <a:endParaRPr lang="pl-PL" dirty="0"/>
          </a:p>
          <a:p>
            <a:r>
              <a:rPr lang="pl-PL" dirty="0" err="1"/>
              <a:t>Aesthetic</a:t>
            </a:r>
            <a:r>
              <a:rPr lang="pl-PL" dirty="0"/>
              <a:t> and </a:t>
            </a:r>
            <a:r>
              <a:rPr lang="pl-PL" dirty="0" err="1"/>
              <a:t>minimalist</a:t>
            </a:r>
            <a:r>
              <a:rPr lang="pl-PL" dirty="0"/>
              <a:t> design</a:t>
            </a:r>
          </a:p>
          <a:p>
            <a:r>
              <a:rPr lang="en-US" dirty="0"/>
              <a:t>Help users recognize, diagnose, and recover from errors</a:t>
            </a:r>
            <a:endParaRPr lang="pl-PL" dirty="0"/>
          </a:p>
          <a:p>
            <a:r>
              <a:rPr lang="pl-PL" dirty="0"/>
              <a:t>Help and </a:t>
            </a:r>
            <a:r>
              <a:rPr lang="pl-PL" dirty="0" err="1"/>
              <a:t>documentation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? (Nielsen </a:t>
            </a:r>
            <a:r>
              <a:rPr lang="pl-PL" dirty="0" err="1"/>
              <a:t>heuristics</a:t>
            </a:r>
            <a:r>
              <a:rPr lang="pl-PL" dirty="0"/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More</a:t>
            </a:r>
            <a:r>
              <a:rPr lang="pl-PL" sz="1600" dirty="0"/>
              <a:t>: http://www.nngroup.com/articles/ten-usability-heuristics/</a:t>
            </a:r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1284</TotalTime>
  <Words>380</Words>
  <Application>Microsoft Office PowerPoint</Application>
  <PresentationFormat>Panoramiczny</PresentationFormat>
  <Paragraphs>89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Calibri</vt:lpstr>
      <vt:lpstr>szablonWEUG_jasny_eng</vt:lpstr>
      <vt:lpstr>It’s all about users</vt:lpstr>
      <vt:lpstr>Usability (Nielsen 1993)</vt:lpstr>
      <vt:lpstr>Human – computer interaction</vt:lpstr>
      <vt:lpstr>Time consequences of wrong design</vt:lpstr>
      <vt:lpstr>Prezentacja programu PowerPoint</vt:lpstr>
      <vt:lpstr>Prezentacja programu PowerPoint</vt:lpstr>
      <vt:lpstr>Fitt’s law</vt:lpstr>
      <vt:lpstr>KLM – Keystroke Level Model (Kieras 1993)</vt:lpstr>
      <vt:lpstr>How to create a good interface? (Nielsen heuristics)</vt:lpstr>
      <vt:lpstr>Prezentacja programu PowerPoint</vt:lpstr>
      <vt:lpstr>Some reading…</vt:lpstr>
      <vt:lpstr>Task: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16</cp:revision>
  <dcterms:created xsi:type="dcterms:W3CDTF">2015-04-22T09:25:38Z</dcterms:created>
  <dcterms:modified xsi:type="dcterms:W3CDTF">2016-04-20T14:13:04Z</dcterms:modified>
</cp:coreProperties>
</file>