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32"/>
  </p:notesMasterIdLst>
  <p:handoutMasterIdLst>
    <p:handoutMasterId r:id="rId33"/>
  </p:handoutMasterIdLst>
  <p:sldIdLst>
    <p:sldId id="557" r:id="rId5"/>
    <p:sldId id="562" r:id="rId6"/>
    <p:sldId id="635" r:id="rId7"/>
    <p:sldId id="638" r:id="rId8"/>
    <p:sldId id="639" r:id="rId9"/>
    <p:sldId id="643" r:id="rId10"/>
    <p:sldId id="646" r:id="rId11"/>
    <p:sldId id="647" r:id="rId12"/>
    <p:sldId id="648" r:id="rId13"/>
    <p:sldId id="649" r:id="rId14"/>
    <p:sldId id="650" r:id="rId15"/>
    <p:sldId id="652" r:id="rId16"/>
    <p:sldId id="654" r:id="rId17"/>
    <p:sldId id="651" r:id="rId18"/>
    <p:sldId id="656" r:id="rId19"/>
    <p:sldId id="657" r:id="rId20"/>
    <p:sldId id="658" r:id="rId21"/>
    <p:sldId id="659" r:id="rId22"/>
    <p:sldId id="669" r:id="rId23"/>
    <p:sldId id="661" r:id="rId24"/>
    <p:sldId id="663" r:id="rId25"/>
    <p:sldId id="664" r:id="rId26"/>
    <p:sldId id="665" r:id="rId27"/>
    <p:sldId id="666" r:id="rId28"/>
    <p:sldId id="667" r:id="rId29"/>
    <p:sldId id="668" r:id="rId30"/>
    <p:sldId id="634" r:id="rId31"/>
  </p:sldIdLst>
  <p:sldSz cx="9906000" cy="6858000" type="A4"/>
  <p:notesSz cx="6797675" cy="9928225"/>
  <p:defaultTextStyle>
    <a:defPPr>
      <a:defRPr lang="de-DE"/>
    </a:defPPr>
    <a:lvl1pPr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 userDrawn="1">
          <p15:clr>
            <a:srgbClr val="A4A3A4"/>
          </p15:clr>
        </p15:guide>
        <p15:guide id="3" orient="horz" pos="187" userDrawn="1">
          <p15:clr>
            <a:srgbClr val="A4A3A4"/>
          </p15:clr>
        </p15:guide>
        <p15:guide id="5" pos="5978" userDrawn="1">
          <p15:clr>
            <a:srgbClr val="A4A3A4"/>
          </p15:clr>
        </p15:guide>
        <p15:guide id="6" orient="horz" pos="68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B82"/>
    <a:srgbClr val="C6D4E2"/>
    <a:srgbClr val="007C90"/>
    <a:srgbClr val="213E7F"/>
    <a:srgbClr val="0098B0"/>
    <a:srgbClr val="192E5F"/>
    <a:srgbClr val="00A5C0"/>
    <a:srgbClr val="E9F5F7"/>
    <a:srgbClr val="50AF30"/>
    <a:srgbClr val="00B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24" autoAdjust="0"/>
    <p:restoredTop sz="94257" autoAdjust="0"/>
  </p:normalViewPr>
  <p:slideViewPr>
    <p:cSldViewPr snapToGrid="0" snapToObjects="1" showGuides="1">
      <p:cViewPr varScale="1">
        <p:scale>
          <a:sx n="50" d="100"/>
          <a:sy n="50" d="100"/>
        </p:scale>
        <p:origin x="36" y="480"/>
      </p:cViewPr>
      <p:guideLst>
        <p:guide orient="horz" pos="2160"/>
        <p:guide pos="288"/>
        <p:guide orient="horz" pos="187"/>
        <p:guide pos="5978"/>
        <p:guide orient="horz" pos="686"/>
      </p:guideLst>
    </p:cSldViewPr>
  </p:slideViewPr>
  <p:outlineViewPr>
    <p:cViewPr>
      <p:scale>
        <a:sx n="33" d="100"/>
        <a:sy n="33" d="100"/>
      </p:scale>
      <p:origin x="0" y="-786"/>
    </p:cViewPr>
  </p:outlineViewPr>
  <p:notesTextViewPr>
    <p:cViewPr>
      <p:scale>
        <a:sx n="3" d="2"/>
        <a:sy n="3" d="2"/>
      </p:scale>
      <p:origin x="0" y="0"/>
    </p:cViewPr>
  </p:notesTextViewPr>
  <p:notesViewPr>
    <p:cSldViewPr snapToGrid="0" snapToObjects="1"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panose="02020603050405020304" pitchFamily="18" charset="0"/>
              </a:defRPr>
            </a:lvl1pPr>
          </a:lstStyle>
          <a:p>
            <a:fld id="{B1703606-C640-4E3C-A1F7-879F3760E964}" type="slidenum">
              <a:rPr lang="de-DE" altLang="en-US"/>
              <a:pPr/>
              <a:t>‹#›</a:t>
            </a:fld>
            <a:endParaRPr lang="de-DE" altLang="en-US"/>
          </a:p>
        </p:txBody>
      </p:sp>
    </p:spTree>
    <p:extLst>
      <p:ext uri="{BB962C8B-B14F-4D97-AF65-F5344CB8AC3E}">
        <p14:creationId xmlns:p14="http://schemas.microsoft.com/office/powerpoint/2010/main" val="3333234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26628" name="Rectangle 4"/>
          <p:cNvSpPr>
            <a:spLocks noGrp="1" noRot="1" noChangeAspect="1" noChangeArrowheads="1" noTextEdit="1"/>
          </p:cNvSpPr>
          <p:nvPr>
            <p:ph type="sldImg" idx="2"/>
          </p:nvPr>
        </p:nvSpPr>
        <p:spPr bwMode="auto">
          <a:xfrm>
            <a:off x="712788" y="744538"/>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31373" y="4715629"/>
            <a:ext cx="4534930" cy="446793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noProof="0" smtClean="0"/>
              <a:t>Mastertextformat bearbeiten</a:t>
            </a:r>
          </a:p>
          <a:p>
            <a:pPr lvl="1"/>
            <a:r>
              <a:rPr lang="de-DE" altLang="de-DE" noProof="0" smtClean="0"/>
              <a:t>Zweite Ebene</a:t>
            </a:r>
          </a:p>
          <a:p>
            <a:pPr lvl="2"/>
            <a:r>
              <a:rPr lang="de-DE" altLang="de-DE" noProof="0" smtClean="0"/>
              <a:t>Dritte Ebene</a:t>
            </a:r>
          </a:p>
          <a:p>
            <a:pPr lvl="3"/>
            <a:r>
              <a:rPr lang="de-DE" altLang="de-DE" noProof="0" smtClean="0"/>
              <a:t>Vierte Ebene</a:t>
            </a:r>
          </a:p>
          <a:p>
            <a:pPr lvl="4"/>
            <a:r>
              <a:rPr lang="de-DE" altLang="de-DE" noProof="0" smtClean="0"/>
              <a:t>Fünfte Ebene</a:t>
            </a:r>
          </a:p>
        </p:txBody>
      </p:sp>
      <p:sp>
        <p:nvSpPr>
          <p:cNvPr id="3078" name="Rectangle 6"/>
          <p:cNvSpPr>
            <a:spLocks noGrp="1" noChangeArrowheads="1"/>
          </p:cNvSpPr>
          <p:nvPr>
            <p:ph type="ftr" sz="quarter" idx="4"/>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9EA5342-1CAF-4BB5-A3C6-E49F2B3172B1}" type="slidenum">
              <a:rPr lang="de-DE" altLang="en-US"/>
              <a:pPr/>
              <a:t>‹#›</a:t>
            </a:fld>
            <a:endParaRPr lang="de-DE" altLang="en-US"/>
          </a:p>
        </p:txBody>
      </p:sp>
    </p:spTree>
    <p:extLst>
      <p:ext uri="{BB962C8B-B14F-4D97-AF65-F5344CB8AC3E}">
        <p14:creationId xmlns:p14="http://schemas.microsoft.com/office/powerpoint/2010/main" val="3677359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E9EA5342-1CAF-4BB5-A3C6-E49F2B3172B1}" type="slidenum">
              <a:rPr lang="de-DE" altLang="en-US" smtClean="0"/>
              <a:pPr/>
              <a:t>2</a:t>
            </a:fld>
            <a:endParaRPr lang="de-DE" altLang="en-US"/>
          </a:p>
        </p:txBody>
      </p:sp>
    </p:spTree>
    <p:extLst>
      <p:ext uri="{BB962C8B-B14F-4D97-AF65-F5344CB8AC3E}">
        <p14:creationId xmlns:p14="http://schemas.microsoft.com/office/powerpoint/2010/main" val="247325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12</a:t>
            </a:fld>
            <a:endParaRPr lang="de-DE" altLang="en-US"/>
          </a:p>
        </p:txBody>
      </p:sp>
    </p:spTree>
    <p:extLst>
      <p:ext uri="{BB962C8B-B14F-4D97-AF65-F5344CB8AC3E}">
        <p14:creationId xmlns:p14="http://schemas.microsoft.com/office/powerpoint/2010/main" val="123618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13</a:t>
            </a:fld>
            <a:endParaRPr lang="de-DE" altLang="en-US"/>
          </a:p>
        </p:txBody>
      </p:sp>
    </p:spTree>
    <p:extLst>
      <p:ext uri="{BB962C8B-B14F-4D97-AF65-F5344CB8AC3E}">
        <p14:creationId xmlns:p14="http://schemas.microsoft.com/office/powerpoint/2010/main" val="1856404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14</a:t>
            </a:fld>
            <a:endParaRPr lang="de-DE" altLang="en-US"/>
          </a:p>
        </p:txBody>
      </p:sp>
    </p:spTree>
    <p:extLst>
      <p:ext uri="{BB962C8B-B14F-4D97-AF65-F5344CB8AC3E}">
        <p14:creationId xmlns:p14="http://schemas.microsoft.com/office/powerpoint/2010/main" val="872027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15</a:t>
            </a:fld>
            <a:endParaRPr lang="de-DE" altLang="en-US"/>
          </a:p>
        </p:txBody>
      </p:sp>
    </p:spTree>
    <p:extLst>
      <p:ext uri="{BB962C8B-B14F-4D97-AF65-F5344CB8AC3E}">
        <p14:creationId xmlns:p14="http://schemas.microsoft.com/office/powerpoint/2010/main" val="1633583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16</a:t>
            </a:fld>
            <a:endParaRPr lang="de-DE" altLang="en-US"/>
          </a:p>
        </p:txBody>
      </p:sp>
    </p:spTree>
    <p:extLst>
      <p:ext uri="{BB962C8B-B14F-4D97-AF65-F5344CB8AC3E}">
        <p14:creationId xmlns:p14="http://schemas.microsoft.com/office/powerpoint/2010/main" val="600915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17</a:t>
            </a:fld>
            <a:endParaRPr lang="de-DE" altLang="en-US"/>
          </a:p>
        </p:txBody>
      </p:sp>
    </p:spTree>
    <p:extLst>
      <p:ext uri="{BB962C8B-B14F-4D97-AF65-F5344CB8AC3E}">
        <p14:creationId xmlns:p14="http://schemas.microsoft.com/office/powerpoint/2010/main" val="3808096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18</a:t>
            </a:fld>
            <a:endParaRPr lang="de-DE" altLang="en-US"/>
          </a:p>
        </p:txBody>
      </p:sp>
    </p:spTree>
    <p:extLst>
      <p:ext uri="{BB962C8B-B14F-4D97-AF65-F5344CB8AC3E}">
        <p14:creationId xmlns:p14="http://schemas.microsoft.com/office/powerpoint/2010/main" val="2837789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19</a:t>
            </a:fld>
            <a:endParaRPr lang="de-DE" altLang="en-US"/>
          </a:p>
        </p:txBody>
      </p:sp>
    </p:spTree>
    <p:extLst>
      <p:ext uri="{BB962C8B-B14F-4D97-AF65-F5344CB8AC3E}">
        <p14:creationId xmlns:p14="http://schemas.microsoft.com/office/powerpoint/2010/main" val="814120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20</a:t>
            </a:fld>
            <a:endParaRPr lang="de-DE" altLang="en-US"/>
          </a:p>
        </p:txBody>
      </p:sp>
    </p:spTree>
    <p:extLst>
      <p:ext uri="{BB962C8B-B14F-4D97-AF65-F5344CB8AC3E}">
        <p14:creationId xmlns:p14="http://schemas.microsoft.com/office/powerpoint/2010/main" val="74087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21</a:t>
            </a:fld>
            <a:endParaRPr lang="de-DE" altLang="en-US"/>
          </a:p>
        </p:txBody>
      </p:sp>
    </p:spTree>
    <p:extLst>
      <p:ext uri="{BB962C8B-B14F-4D97-AF65-F5344CB8AC3E}">
        <p14:creationId xmlns:p14="http://schemas.microsoft.com/office/powerpoint/2010/main" val="157417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4</a:t>
            </a:fld>
            <a:endParaRPr lang="de-DE" altLang="en-US"/>
          </a:p>
        </p:txBody>
      </p:sp>
    </p:spTree>
    <p:extLst>
      <p:ext uri="{BB962C8B-B14F-4D97-AF65-F5344CB8AC3E}">
        <p14:creationId xmlns:p14="http://schemas.microsoft.com/office/powerpoint/2010/main" val="1906381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22</a:t>
            </a:fld>
            <a:endParaRPr lang="de-DE" altLang="en-US"/>
          </a:p>
        </p:txBody>
      </p:sp>
    </p:spTree>
    <p:extLst>
      <p:ext uri="{BB962C8B-B14F-4D97-AF65-F5344CB8AC3E}">
        <p14:creationId xmlns:p14="http://schemas.microsoft.com/office/powerpoint/2010/main" val="2525718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23</a:t>
            </a:fld>
            <a:endParaRPr lang="de-DE" altLang="en-US"/>
          </a:p>
        </p:txBody>
      </p:sp>
    </p:spTree>
    <p:extLst>
      <p:ext uri="{BB962C8B-B14F-4D97-AF65-F5344CB8AC3E}">
        <p14:creationId xmlns:p14="http://schemas.microsoft.com/office/powerpoint/2010/main" val="562630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24</a:t>
            </a:fld>
            <a:endParaRPr lang="de-DE" altLang="en-US"/>
          </a:p>
        </p:txBody>
      </p:sp>
    </p:spTree>
    <p:extLst>
      <p:ext uri="{BB962C8B-B14F-4D97-AF65-F5344CB8AC3E}">
        <p14:creationId xmlns:p14="http://schemas.microsoft.com/office/powerpoint/2010/main" val="955038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mtClean="0"/>
              <a:t>Create test</a:t>
            </a:r>
            <a:r>
              <a:rPr lang="pl-PL" baseline="0" smtClean="0"/>
              <a:t> cases</a:t>
            </a:r>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25</a:t>
            </a:fld>
            <a:endParaRPr lang="de-DE" altLang="en-US"/>
          </a:p>
        </p:txBody>
      </p:sp>
    </p:spTree>
    <p:extLst>
      <p:ext uri="{BB962C8B-B14F-4D97-AF65-F5344CB8AC3E}">
        <p14:creationId xmlns:p14="http://schemas.microsoft.com/office/powerpoint/2010/main" val="2096920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26</a:t>
            </a:fld>
            <a:endParaRPr lang="de-DE" altLang="en-US"/>
          </a:p>
        </p:txBody>
      </p:sp>
    </p:spTree>
    <p:extLst>
      <p:ext uri="{BB962C8B-B14F-4D97-AF65-F5344CB8AC3E}">
        <p14:creationId xmlns:p14="http://schemas.microsoft.com/office/powerpoint/2010/main" val="2653384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5</a:t>
            </a:fld>
            <a:endParaRPr lang="de-DE" altLang="en-US"/>
          </a:p>
        </p:txBody>
      </p:sp>
    </p:spTree>
    <p:extLst>
      <p:ext uri="{BB962C8B-B14F-4D97-AF65-F5344CB8AC3E}">
        <p14:creationId xmlns:p14="http://schemas.microsoft.com/office/powerpoint/2010/main" val="37917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6</a:t>
            </a:fld>
            <a:endParaRPr lang="de-DE" altLang="en-US"/>
          </a:p>
        </p:txBody>
      </p:sp>
    </p:spTree>
    <p:extLst>
      <p:ext uri="{BB962C8B-B14F-4D97-AF65-F5344CB8AC3E}">
        <p14:creationId xmlns:p14="http://schemas.microsoft.com/office/powerpoint/2010/main" val="2844378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7</a:t>
            </a:fld>
            <a:endParaRPr lang="de-DE" altLang="en-US"/>
          </a:p>
        </p:txBody>
      </p:sp>
    </p:spTree>
    <p:extLst>
      <p:ext uri="{BB962C8B-B14F-4D97-AF65-F5344CB8AC3E}">
        <p14:creationId xmlns:p14="http://schemas.microsoft.com/office/powerpoint/2010/main" val="412546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8</a:t>
            </a:fld>
            <a:endParaRPr lang="de-DE" altLang="en-US"/>
          </a:p>
        </p:txBody>
      </p:sp>
    </p:spTree>
    <p:extLst>
      <p:ext uri="{BB962C8B-B14F-4D97-AF65-F5344CB8AC3E}">
        <p14:creationId xmlns:p14="http://schemas.microsoft.com/office/powerpoint/2010/main" val="2292808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9</a:t>
            </a:fld>
            <a:endParaRPr lang="de-DE" altLang="en-US"/>
          </a:p>
        </p:txBody>
      </p:sp>
    </p:spTree>
    <p:extLst>
      <p:ext uri="{BB962C8B-B14F-4D97-AF65-F5344CB8AC3E}">
        <p14:creationId xmlns:p14="http://schemas.microsoft.com/office/powerpoint/2010/main" val="384585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10</a:t>
            </a:fld>
            <a:endParaRPr lang="de-DE" altLang="en-US"/>
          </a:p>
        </p:txBody>
      </p:sp>
    </p:spTree>
    <p:extLst>
      <p:ext uri="{BB962C8B-B14F-4D97-AF65-F5344CB8AC3E}">
        <p14:creationId xmlns:p14="http://schemas.microsoft.com/office/powerpoint/2010/main" val="3675068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11</a:t>
            </a:fld>
            <a:endParaRPr lang="de-DE" altLang="en-US"/>
          </a:p>
        </p:txBody>
      </p:sp>
    </p:spTree>
    <p:extLst>
      <p:ext uri="{BB962C8B-B14F-4D97-AF65-F5344CB8AC3E}">
        <p14:creationId xmlns:p14="http://schemas.microsoft.com/office/powerpoint/2010/main" val="2299413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sp>
        <p:nvSpPr>
          <p:cNvPr id="6" name="Rechteck 15"/>
          <p:cNvSpPr>
            <a:spLocks noChangeArrowheads="1"/>
          </p:cNvSpPr>
          <p:nvPr/>
        </p:nvSpPr>
        <p:spPr bwMode="auto">
          <a:xfrm>
            <a:off x="0" y="0"/>
            <a:ext cx="9906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pitchFamily="34" charset="-128"/>
              </a:defRPr>
            </a:lvl1pPr>
            <a:lvl2pPr marL="742950" indent="-285750" eaLnBrk="0" hangingPunct="0">
              <a:defRPr sz="1500">
                <a:solidFill>
                  <a:schemeClr val="tx1"/>
                </a:solidFill>
                <a:latin typeface="Arial" pitchFamily="34" charset="0"/>
                <a:ea typeface="ＭＳ Ｐゴシック" pitchFamily="34" charset="-128"/>
              </a:defRPr>
            </a:lvl2pPr>
            <a:lvl3pPr marL="1143000" indent="-228600" eaLnBrk="0" hangingPunct="0">
              <a:defRPr sz="1500">
                <a:solidFill>
                  <a:schemeClr val="tx1"/>
                </a:solidFill>
                <a:latin typeface="Arial" pitchFamily="34" charset="0"/>
                <a:ea typeface="ＭＳ Ｐゴシック" pitchFamily="34" charset="-128"/>
              </a:defRPr>
            </a:lvl3pPr>
            <a:lvl4pPr marL="1600200" indent="-228600" eaLnBrk="0" hangingPunct="0">
              <a:defRPr sz="1500">
                <a:solidFill>
                  <a:schemeClr val="tx1"/>
                </a:solidFill>
                <a:latin typeface="Arial" pitchFamily="34" charset="0"/>
                <a:ea typeface="ＭＳ Ｐゴシック" pitchFamily="34" charset="-128"/>
              </a:defRPr>
            </a:lvl4pPr>
            <a:lvl5pPr marL="2057400" indent="-228600" eaLnBrk="0" hangingPunct="0">
              <a:defRPr sz="15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eaLnBrk="1" hangingPunct="1">
              <a:defRPr/>
            </a:pPr>
            <a:endParaRPr lang="en-US" altLang="en-US" sz="1625" dirty="0" smtClean="0"/>
          </a:p>
        </p:txBody>
      </p:sp>
      <p:pic>
        <p:nvPicPr>
          <p:cNvPr id="8"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1" name="Textfeld 16"/>
          <p:cNvSpPr txBox="1"/>
          <p:nvPr/>
        </p:nvSpPr>
        <p:spPr bwMode="auto">
          <a:xfrm>
            <a:off x="6414824" y="-885825"/>
            <a:ext cx="65" cy="158377"/>
          </a:xfrm>
          <a:prstGeom prst="rect">
            <a:avLst/>
          </a:prstGeom>
          <a:noFill/>
          <a:ln w="9525">
            <a:noFill/>
            <a:miter lim="800000"/>
            <a:headEnd/>
            <a:tailEnd/>
          </a:ln>
        </p:spPr>
        <p:txBody>
          <a:bodyPr wrap="none" lIns="0" tIns="0" rIns="0" bIns="0">
            <a:spAutoFit/>
          </a:bodyPr>
          <a:lstStyle/>
          <a:p>
            <a:pPr>
              <a:spcBef>
                <a:spcPts val="108"/>
              </a:spcBef>
              <a:spcAft>
                <a:spcPts val="108"/>
              </a:spcAft>
              <a:defRPr/>
            </a:pPr>
            <a:endParaRPr lang="de-DE" sz="1029">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312116" y="3764090"/>
            <a:ext cx="3042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de-DE" dirty="0" smtClean="0"/>
              <a:t>Click to edit Master text style</a:t>
            </a:r>
          </a:p>
        </p:txBody>
      </p:sp>
      <p:sp>
        <p:nvSpPr>
          <p:cNvPr id="10" name="Titel 11"/>
          <p:cNvSpPr>
            <a:spLocks noGrp="1"/>
          </p:cNvSpPr>
          <p:nvPr>
            <p:ph type="title"/>
          </p:nvPr>
        </p:nvSpPr>
        <p:spPr>
          <a:xfrm>
            <a:off x="802512" y="2888898"/>
            <a:ext cx="5386372" cy="2520000"/>
          </a:xfrm>
        </p:spPr>
        <p:txBody>
          <a:bodyPr/>
          <a:lstStyle>
            <a:lvl1pPr>
              <a:lnSpc>
                <a:spcPct val="90000"/>
              </a:lnSpc>
              <a:defRPr sz="4000">
                <a:solidFill>
                  <a:srgbClr val="213E7F"/>
                </a:solidFill>
              </a:defRPr>
            </a:lvl1pPr>
          </a:lstStyle>
          <a:p>
            <a:r>
              <a:rPr lang="de-DE" dirty="0" smtClean="0"/>
              <a:t>Click to edit Master title style</a:t>
            </a:r>
            <a:endParaRPr lang="en-US" dirty="0"/>
          </a:p>
        </p:txBody>
      </p:sp>
      <p:pic>
        <p:nvPicPr>
          <p:cNvPr id="17" name="Grafik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231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656923"/>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4373" userDrawn="1">
          <p15:clr>
            <a:srgbClr val="FBAE40"/>
          </p15:clr>
        </p15:guide>
        <p15:guide id="4" pos="597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6"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smtClean="0"/>
              <a:t>Click to edit Master text styles</a:t>
            </a:r>
            <a:endParaRPr lang="de-DE" altLang="de-DE" noProof="0" dirty="0" smtClean="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867206"/>
      </p:ext>
    </p:extLst>
  </p:cSld>
  <p:clrMapOvr>
    <a:masterClrMapping/>
  </p:clrMapOvr>
  <p:transition spd="med">
    <p:fade/>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5978" userDrawn="1">
          <p15:clr>
            <a:srgbClr val="FBAE40"/>
          </p15:clr>
        </p15:guide>
        <p15:guide id="4" pos="434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7"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smtClean="0"/>
              <a:t>Click to edit Master text styles</a:t>
            </a:r>
            <a:endParaRPr lang="de-DE" altLang="de-DE" noProof="0" dirty="0" smtClean="0"/>
          </a:p>
        </p:txBody>
      </p:sp>
      <p:sp>
        <p:nvSpPr>
          <p:cNvPr id="9" name="Titel 12"/>
          <p:cNvSpPr>
            <a:spLocks noGrp="1"/>
          </p:cNvSpPr>
          <p:nvPr>
            <p:ph type="title"/>
          </p:nvPr>
        </p:nvSpPr>
        <p:spPr bwMode="auto">
          <a:xfrm>
            <a:off x="467784" y="3149500"/>
            <a:ext cx="3907367"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467"/>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en-GB" dirty="0" smtClean="0"/>
              <a:t>Click to edit Master title style</a:t>
            </a:r>
            <a:endParaRPr lang="de-DE" dirty="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63237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3023" y="1052514"/>
            <a:ext cx="8987630"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950"/>
            </a:lvl6pPr>
            <a:lvl7pPr>
              <a:defRPr sz="1950"/>
            </a:lvl7pPr>
            <a:lvl8pPr>
              <a:defRPr sz="1950"/>
            </a:lvl8pPr>
            <a:lvl9pPr>
              <a:defRPr sz="1950"/>
            </a:lvl9pPr>
          </a:lstStyle>
          <a:p>
            <a:pPr lvl="0"/>
            <a:r>
              <a:rPr lang="en-GB" noProof="0" dirty="0" smtClean="0"/>
              <a:t>Click to edit Master text styles</a:t>
            </a:r>
            <a:endParaRPr lang="de-DE" noProof="0" dirty="0" smtClean="0"/>
          </a:p>
          <a:p>
            <a:pPr lvl="1"/>
            <a:r>
              <a:rPr lang="de-DE" noProof="0" dirty="0" smtClean="0"/>
              <a:t>Second level</a:t>
            </a:r>
          </a:p>
          <a:p>
            <a:pPr lvl="2"/>
            <a:r>
              <a:rPr lang="de-DE" noProof="0" dirty="0" smtClean="0"/>
              <a:t>Third level</a:t>
            </a:r>
          </a:p>
          <a:p>
            <a:pPr lvl="3"/>
            <a:r>
              <a:rPr lang="de-DE" noProof="0" dirty="0" smtClean="0"/>
              <a:t>Fourth level</a:t>
            </a:r>
          </a:p>
          <a:p>
            <a:pPr lvl="4"/>
            <a:r>
              <a:rPr lang="de-DE" noProof="0" dirty="0" smtClean="0"/>
              <a:t>Fifth level</a:t>
            </a:r>
            <a:endParaRPr lang="en-GB" noProof="0" dirty="0"/>
          </a:p>
        </p:txBody>
      </p:sp>
      <p:sp>
        <p:nvSpPr>
          <p:cNvPr id="6" name="Titel 5"/>
          <p:cNvSpPr>
            <a:spLocks noGrp="1"/>
          </p:cNvSpPr>
          <p:nvPr>
            <p:ph type="title" hasCustomPrompt="1"/>
          </p:nvPr>
        </p:nvSpPr>
        <p:spPr>
          <a:xfrm>
            <a:off x="452125" y="159975"/>
            <a:ext cx="9082220" cy="282129"/>
          </a:xfrm>
        </p:spPr>
        <p:txBody>
          <a:bodyPr>
            <a:spAutoFit/>
          </a:bodyPr>
          <a:lstStyle>
            <a:lvl1pPr>
              <a:defRPr/>
            </a:lvl1pPr>
          </a:lstStyle>
          <a:p>
            <a:r>
              <a:rPr lang="de-DE" dirty="0" smtClean="0"/>
              <a:t>Click to add Master title style</a:t>
            </a:r>
            <a:endParaRPr lang="de-DE" dirty="0"/>
          </a:p>
        </p:txBody>
      </p:sp>
    </p:spTree>
    <p:extLst>
      <p:ext uri="{BB962C8B-B14F-4D97-AF65-F5344CB8AC3E}">
        <p14:creationId xmlns:p14="http://schemas.microsoft.com/office/powerpoint/2010/main" val="343848060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a:p>
            <a:pPr lvl="0"/>
            <a:endParaRPr lang="de-DE" noProof="0" dirty="0" smtClean="0"/>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Arial" pitchFamily="34" charset="0"/>
                <a:ea typeface="+mn-ea"/>
                <a:cs typeface="+mn-cs"/>
              </a:defRPr>
            </a:lvl1pPr>
            <a:lvl2pPr>
              <a:defRPr sz="1517"/>
            </a:lvl2pPr>
            <a:lvl3pPr>
              <a:defRPr sz="1517"/>
            </a:lvl3pPr>
            <a:lvl4pPr>
              <a:defRPr sz="1517"/>
            </a:lvl4pPr>
            <a:lvl5pPr>
              <a:defRPr sz="1517"/>
            </a:lvl5pPr>
            <a:lvl6pPr>
              <a:defRPr sz="1733"/>
            </a:lvl6pPr>
            <a:lvl7pPr>
              <a:defRPr sz="1733"/>
            </a:lvl7pPr>
            <a:lvl8pPr>
              <a:defRPr sz="1733"/>
            </a:lvl8pPr>
            <a:lvl9pPr>
              <a:defRPr sz="1733"/>
            </a:lvl9pPr>
          </a:lstStyle>
          <a:p>
            <a:pPr lvl="0"/>
            <a:r>
              <a:rPr lang="en-GB" noProof="0" dirty="0" smtClean="0"/>
              <a:t>Click to edit Master text styles</a:t>
            </a:r>
          </a:p>
          <a:p>
            <a:pPr lvl="0"/>
            <a:endParaRPr lang="de-DE" noProof="0" dirty="0" smtClean="0"/>
          </a:p>
        </p:txBody>
      </p:sp>
      <p:sp>
        <p:nvSpPr>
          <p:cNvPr id="3" name="Titel 2"/>
          <p:cNvSpPr>
            <a:spLocks noGrp="1"/>
          </p:cNvSpPr>
          <p:nvPr>
            <p:ph type="title"/>
          </p:nvPr>
        </p:nvSpPr>
        <p:spPr>
          <a:xfrm>
            <a:off x="451909" y="155213"/>
            <a:ext cx="9082220" cy="282129"/>
          </a:xfrm>
        </p:spPr>
        <p:txBody>
          <a:bodyPr>
            <a:spAutoFit/>
          </a:bodyPr>
          <a:lstStyle/>
          <a:p>
            <a:r>
              <a:rPr lang="en-GB" dirty="0" smtClean="0"/>
              <a:t>Click to edit Master title style</a:t>
            </a:r>
            <a:endParaRPr lang="de-DE" dirty="0"/>
          </a:p>
        </p:txBody>
      </p:sp>
    </p:spTree>
    <p:extLst>
      <p:ext uri="{BB962C8B-B14F-4D97-AF65-F5344CB8AC3E}">
        <p14:creationId xmlns:p14="http://schemas.microsoft.com/office/powerpoint/2010/main" val="277534126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mn-lt"/>
                <a:ea typeface="+mn-ea"/>
                <a:cs typeface="+mn-cs"/>
              </a:defRPr>
            </a:lvl1pPr>
            <a:lvl2pPr marL="388661" indent="-201210">
              <a:lnSpc>
                <a:spcPct val="88000"/>
              </a:lnSpc>
              <a:spcAft>
                <a:spcPts val="0"/>
              </a:spcAft>
              <a:buClr>
                <a:schemeClr val="accent1"/>
              </a:buClr>
              <a:defRPr sz="1400">
                <a:latin typeface="+mn-lt"/>
              </a:defRPr>
            </a:lvl2pPr>
            <a:lvl3pPr marL="541338" indent="-182563">
              <a:buClr>
                <a:srgbClr val="213E7F"/>
              </a:buClr>
              <a:defRPr sz="1400"/>
            </a:lvl3pPr>
            <a:lvl4pPr marL="717550" indent="-182563">
              <a:buClr>
                <a:srgbClr val="213E7F"/>
              </a:buClr>
              <a:tabLst/>
              <a:defRPr sz="1400"/>
            </a:lvl4pPr>
            <a:lvl5pPr marL="898525" indent="-180975">
              <a:buClr>
                <a:srgbClr val="213E7F"/>
              </a:buClr>
              <a:defRPr sz="1400"/>
            </a:lvl5pPr>
            <a:lvl6pPr>
              <a:defRPr sz="1733"/>
            </a:lvl6pPr>
            <a:lvl7pPr>
              <a:defRPr sz="1733"/>
            </a:lvl7pPr>
            <a:lvl8pPr>
              <a:defRPr sz="1733"/>
            </a:lvl8pPr>
            <a:lvl9pPr>
              <a:defRPr sz="1733"/>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Titel 2"/>
          <p:cNvSpPr>
            <a:spLocks noGrp="1"/>
          </p:cNvSpPr>
          <p:nvPr>
            <p:ph type="title"/>
          </p:nvPr>
        </p:nvSpPr>
        <p:spPr>
          <a:xfrm>
            <a:off x="451908" y="157594"/>
            <a:ext cx="9082220" cy="282129"/>
          </a:xfrm>
        </p:spPr>
        <p:txBody>
          <a:bodyPr>
            <a:spAutoFit/>
          </a:bodyPr>
          <a:lstStyle/>
          <a:p>
            <a:r>
              <a:rPr lang="en-GB" dirty="0" smtClean="0"/>
              <a:t>Click to edit Master title style</a:t>
            </a:r>
            <a:endParaRPr lang="de-DE" dirty="0"/>
          </a:p>
        </p:txBody>
      </p:sp>
      <p:sp>
        <p:nvSpPr>
          <p:cNvPr id="5" name="Textplatzhalter 2"/>
          <p:cNvSpPr>
            <a:spLocks noGrp="1"/>
          </p:cNvSpPr>
          <p:nvPr>
            <p:ph type="body" idx="10"/>
          </p:nvPr>
        </p:nvSpPr>
        <p:spPr>
          <a:xfrm>
            <a:off x="4997395"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smtClean="0"/>
              <a:t>Click to edit Master text styles</a:t>
            </a:r>
          </a:p>
        </p:txBody>
      </p:sp>
      <p:sp>
        <p:nvSpPr>
          <p:cNvPr id="6" name="Inhaltsplatzhalter 3"/>
          <p:cNvSpPr>
            <a:spLocks noGrp="1"/>
          </p:cNvSpPr>
          <p:nvPr>
            <p:ph sz="half" idx="11"/>
          </p:nvPr>
        </p:nvSpPr>
        <p:spPr>
          <a:xfrm>
            <a:off x="4997395"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en-GB" sz="1400" kern="1200" noProof="0" dirty="0" smtClean="0">
                <a:solidFill>
                  <a:schemeClr val="tx1"/>
                </a:solidFill>
                <a:latin typeface="+mn-lt"/>
                <a:ea typeface="+mn-ea"/>
                <a:cs typeface="+mn-cs"/>
              </a:defRPr>
            </a:lvl1pPr>
            <a:lvl2pPr marL="450850" indent="-230188">
              <a:buClr>
                <a:srgbClr val="213E7F"/>
              </a:buClr>
              <a:defRPr lang="en-GB" sz="1400" noProof="0" dirty="0" smtClean="0">
                <a:solidFill>
                  <a:schemeClr val="tx1"/>
                </a:solidFill>
                <a:latin typeface="+mn-lt"/>
                <a:ea typeface="MS PGothic" panose="020B0600070205080204" pitchFamily="34" charset="-128"/>
              </a:defRPr>
            </a:lvl2pPr>
            <a:lvl3pPr marL="628650" indent="-177800">
              <a:buClr>
                <a:srgbClr val="213E7F"/>
              </a:buClr>
              <a:defRPr sz="1400"/>
            </a:lvl3pPr>
            <a:lvl4pPr marL="806450" indent="-177800">
              <a:buClr>
                <a:srgbClr val="213E7F"/>
              </a:buClr>
              <a:tabLst/>
              <a:defRPr sz="1400"/>
            </a:lvl4pPr>
            <a:lvl5pPr marL="984250" indent="-177800">
              <a:buClr>
                <a:srgbClr val="213E7F"/>
              </a:buClr>
              <a:defRPr sz="1400"/>
            </a:lvl5pPr>
            <a:lvl6pPr>
              <a:defRPr sz="1733"/>
            </a:lvl6pPr>
            <a:lvl7pPr>
              <a:defRPr sz="1733"/>
            </a:lvl7pPr>
            <a:lvl8pPr>
              <a:defRPr sz="1733"/>
            </a:lvl8pPr>
            <a:lvl9pPr>
              <a:defRPr sz="1733"/>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Tree>
    <p:extLst>
      <p:ext uri="{BB962C8B-B14F-4D97-AF65-F5344CB8AC3E}">
        <p14:creationId xmlns:p14="http://schemas.microsoft.com/office/powerpoint/2010/main" val="223963556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el 2"/>
          <p:cNvSpPr>
            <a:spLocks noGrp="1"/>
          </p:cNvSpPr>
          <p:nvPr>
            <p:ph type="title"/>
          </p:nvPr>
        </p:nvSpPr>
        <p:spPr>
          <a:xfrm>
            <a:off x="451113" y="153835"/>
            <a:ext cx="9082220" cy="282129"/>
          </a:xfrm>
        </p:spPr>
        <p:txBody>
          <a:bodyPr>
            <a:spAutoFit/>
          </a:bodyPr>
          <a:lstStyle/>
          <a:p>
            <a:r>
              <a:rPr lang="en-GB" dirty="0" smtClean="0"/>
              <a:t>Click to edit Master title style</a:t>
            </a:r>
            <a:endParaRPr lang="de-DE" dirty="0"/>
          </a:p>
        </p:txBody>
      </p:sp>
    </p:spTree>
    <p:extLst>
      <p:ext uri="{BB962C8B-B14F-4D97-AF65-F5344CB8AC3E}">
        <p14:creationId xmlns:p14="http://schemas.microsoft.com/office/powerpoint/2010/main" val="22883320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4" name="Grafik 13"/>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028" name="Line 4"/>
          <p:cNvSpPr>
            <a:spLocks noChangeShapeType="1"/>
          </p:cNvSpPr>
          <p:nvPr/>
        </p:nvSpPr>
        <p:spPr bwMode="auto">
          <a:xfrm flipV="1">
            <a:off x="467784" y="6572250"/>
            <a:ext cx="9009989"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1029" name="Rectangle 2"/>
          <p:cNvSpPr>
            <a:spLocks noGrp="1" noChangeArrowheads="1"/>
          </p:cNvSpPr>
          <p:nvPr>
            <p:ph type="body" idx="1"/>
          </p:nvPr>
        </p:nvSpPr>
        <p:spPr bwMode="auto">
          <a:xfrm>
            <a:off x="464344" y="1052513"/>
            <a:ext cx="9013429"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smtClean="0"/>
              <a:t>Mastertextformat</a:t>
            </a:r>
            <a:r>
              <a:rPr lang="en-GB" altLang="en-US" dirty="0" smtClean="0"/>
              <a:t> </a:t>
            </a:r>
            <a:r>
              <a:rPr lang="en-GB" altLang="en-US" dirty="0" err="1" smtClean="0"/>
              <a:t>bearbeiten</a:t>
            </a:r>
            <a:endParaRPr lang="en-GB" altLang="en-US" dirty="0" smtClean="0"/>
          </a:p>
          <a:p>
            <a:pPr lvl="1"/>
            <a:r>
              <a:rPr lang="en-GB" altLang="en-US" dirty="0" err="1" smtClean="0"/>
              <a:t>Zweite</a:t>
            </a:r>
            <a:r>
              <a:rPr lang="en-GB" altLang="en-US" dirty="0" smtClean="0"/>
              <a:t> </a:t>
            </a:r>
            <a:r>
              <a:rPr lang="en-GB" altLang="en-US" dirty="0" err="1" smtClean="0"/>
              <a:t>Ebene</a:t>
            </a:r>
            <a:endParaRPr lang="en-GB" altLang="en-US" dirty="0" smtClean="0"/>
          </a:p>
          <a:p>
            <a:pPr lvl="2"/>
            <a:r>
              <a:rPr lang="en-GB" altLang="en-US" dirty="0" err="1" smtClean="0"/>
              <a:t>Dritte</a:t>
            </a:r>
            <a:r>
              <a:rPr lang="en-GB" altLang="en-US" dirty="0" smtClean="0"/>
              <a:t> </a:t>
            </a:r>
            <a:r>
              <a:rPr lang="en-GB" altLang="en-US" dirty="0" err="1" smtClean="0"/>
              <a:t>Ebene</a:t>
            </a:r>
            <a:endParaRPr lang="en-GB" altLang="en-US" dirty="0" smtClean="0"/>
          </a:p>
          <a:p>
            <a:pPr lvl="3"/>
            <a:r>
              <a:rPr lang="en-GB" altLang="en-US" dirty="0" err="1" smtClean="0"/>
              <a:t>Vierte</a:t>
            </a:r>
            <a:r>
              <a:rPr lang="en-GB" altLang="en-US" dirty="0" smtClean="0"/>
              <a:t> </a:t>
            </a:r>
            <a:r>
              <a:rPr lang="en-GB" altLang="en-US" dirty="0" err="1" smtClean="0"/>
              <a:t>Ebene</a:t>
            </a:r>
            <a:endParaRPr lang="en-GB" altLang="en-US" dirty="0" smtClean="0"/>
          </a:p>
          <a:p>
            <a:pPr lvl="4"/>
            <a:r>
              <a:rPr lang="en-GB" altLang="en-US" dirty="0" err="1" smtClean="0"/>
              <a:t>Fünfte</a:t>
            </a:r>
            <a:r>
              <a:rPr lang="en-GB" altLang="en-US" dirty="0" smtClean="0"/>
              <a:t> </a:t>
            </a:r>
            <a:r>
              <a:rPr lang="en-GB" altLang="en-US" dirty="0" err="1" smtClean="0"/>
              <a:t>Ebene</a:t>
            </a:r>
            <a:endParaRPr lang="en-GB" altLang="en-US" dirty="0" smtClean="0"/>
          </a:p>
        </p:txBody>
      </p:sp>
      <p:sp>
        <p:nvSpPr>
          <p:cNvPr id="1030" name="Line 4"/>
          <p:cNvSpPr>
            <a:spLocks noChangeShapeType="1"/>
          </p:cNvSpPr>
          <p:nvPr/>
        </p:nvSpPr>
        <p:spPr bwMode="auto">
          <a:xfrm flipV="1">
            <a:off x="-7118" y="839788"/>
            <a:ext cx="9494970"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2" name="Titelplatzhalter 1"/>
          <p:cNvSpPr>
            <a:spLocks noGrp="1"/>
          </p:cNvSpPr>
          <p:nvPr>
            <p:ph type="title"/>
            <p:custDataLst>
              <p:tags r:id="rId9"/>
            </p:custDataLst>
          </p:nvPr>
        </p:nvSpPr>
        <p:spPr>
          <a:xfrm>
            <a:off x="467784" y="406400"/>
            <a:ext cx="9082220" cy="323850"/>
          </a:xfrm>
          <a:prstGeom prst="rect">
            <a:avLst/>
          </a:prstGeom>
        </p:spPr>
        <p:txBody>
          <a:bodyPr vert="horz" lIns="0" tIns="0" rIns="0" bIns="0" rtlCol="0" anchor="t">
            <a:noAutofit/>
          </a:bodyPr>
          <a:lstStyle/>
          <a:p>
            <a:r>
              <a:rPr lang="de-DE" dirty="0" smtClean="0"/>
              <a:t>Titleslide</a:t>
            </a:r>
            <a:endParaRPr lang="de-DE" dirty="0"/>
          </a:p>
        </p:txBody>
      </p:sp>
      <p:pic>
        <p:nvPicPr>
          <p:cNvPr id="11" name="Grafik 37"/>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641292"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19010" y="6638925"/>
            <a:ext cx="1293088" cy="152400"/>
          </a:xfrm>
          <a:prstGeom prst="rect">
            <a:avLst/>
          </a:prstGeom>
          <a:noFill/>
        </p:spPr>
        <p:txBody>
          <a:bodyPr wrap="square" lIns="0" tIns="0" rIns="0" bIns="0" rtlCol="0" anchor="t" anchorCtr="0">
            <a:noAutofit/>
          </a:bodyPr>
          <a:lstStyle/>
          <a:p>
            <a:pPr algn="l"/>
            <a:r>
              <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rPr>
              <a:t>GFT </a:t>
            </a:r>
            <a:r>
              <a:rPr kumimoji="0" lang="pl-PL" sz="975" b="0" i="0" u="none" kern="1200" baseline="0" dirty="0" smtClean="0">
                <a:solidFill>
                  <a:srgbClr val="898989"/>
                </a:solidFill>
                <a:latin typeface="Arial" panose="020B0604020202020204" pitchFamily="34" charset="0"/>
                <a:ea typeface="MS PGothic" panose="020B0600070205080204" pitchFamily="34" charset="-128"/>
                <a:cs typeface="+mn-cs"/>
              </a:rPr>
              <a:t>PL</a:t>
            </a:r>
            <a:endPar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endParaRPr>
          </a:p>
        </p:txBody>
      </p:sp>
      <p:sp>
        <p:nvSpPr>
          <p:cNvPr id="19" name="TextBox 18"/>
          <p:cNvSpPr txBox="1"/>
          <p:nvPr userDrawn="1"/>
        </p:nvSpPr>
        <p:spPr>
          <a:xfrm>
            <a:off x="467784" y="6638926"/>
            <a:ext cx="358246"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defPPr>
              <a:defRPr lang="de-DE"/>
            </a:defPPr>
            <a:lvl1pPr eaLnBrk="0" hangingPunct="0">
              <a:defRPr sz="975">
                <a:solidFill>
                  <a:srgbClr val="898989"/>
                </a:solidFill>
              </a:defRPr>
            </a:lvl1pPr>
          </a:lstStyle>
          <a:p>
            <a:pPr lvl="0"/>
            <a:fld id="{C8FAFB76-8678-4312-A37B-42B2A031034D}" type="slidenum">
              <a:rPr lang="en-GB" smtClean="0"/>
              <a:pPr lvl="0"/>
              <a:t>‹#›</a:t>
            </a:fld>
            <a:endParaRPr lang="en-GB" dirty="0" smtClean="0"/>
          </a:p>
        </p:txBody>
      </p:sp>
      <p:sp>
        <p:nvSpPr>
          <p:cNvPr id="20" name="TextBox 19"/>
          <p:cNvSpPr txBox="1"/>
          <p:nvPr userDrawn="1"/>
        </p:nvSpPr>
        <p:spPr>
          <a:xfrm>
            <a:off x="894292" y="6638926"/>
            <a:ext cx="813858" cy="144462"/>
          </a:xfrm>
          <a:prstGeom prst="rect">
            <a:avLst/>
          </a:prstGeom>
          <a:noFill/>
        </p:spPr>
        <p:txBody>
          <a:bodyPr wrap="square" lIns="0" tIns="0" rIns="0" bIns="0" rtlCol="0" anchor="t" anchorCtr="0">
            <a:noAutofit/>
          </a:bodyPr>
          <a:lstStyle/>
          <a:p>
            <a:pPr algn="l"/>
            <a:fld id="{6EDF1D6B-8C4D-4173-94D6-EA45DE5C76E2}" type="datetime5">
              <a:rPr kumimoji="0" lang="en-GB" sz="975" b="0" i="0" u="none" kern="1200" baseline="0" smtClean="0">
                <a:solidFill>
                  <a:srgbClr val="898989"/>
                </a:solidFill>
                <a:latin typeface="Arial" panose="020B0604020202020204" pitchFamily="34" charset="0"/>
                <a:ea typeface="MS PGothic" panose="020B0600070205080204" pitchFamily="34" charset="-128"/>
                <a:cs typeface="+mn-cs"/>
              </a:rPr>
              <a:t>24-Nov-16</a:t>
            </a:fld>
            <a:endParaRPr kumimoji="0" lang="en-GB" sz="975" b="0" i="0" u="none" kern="1200" baseline="0" dirty="0" smtClean="0">
              <a:solidFill>
                <a:srgbClr val="898989"/>
              </a:solidFill>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6060" r:id="rId1"/>
    <p:sldLayoutId id="2147486061" r:id="rId2"/>
    <p:sldLayoutId id="2147486062" r:id="rId3"/>
    <p:sldLayoutId id="2147486057" r:id="rId4"/>
    <p:sldLayoutId id="2147486058" r:id="rId5"/>
    <p:sldLayoutId id="2147486063" r:id="rId6"/>
    <p:sldLayoutId id="2147486059" r:id="rId7"/>
  </p:sldLayoutIdLst>
  <p:transition spd="slow">
    <p:push dir="u"/>
  </p:transition>
  <p:timing>
    <p:tnLst>
      <p:par>
        <p:cTn id="1" dur="indefinite" restart="never" nodeType="tmRoot"/>
      </p:par>
    </p:tnLst>
  </p:timing>
  <p:hf sldNum="0" hdr="0" ftr="0" dt="0"/>
  <p:txStyles>
    <p:titleStyle>
      <a:lvl1pPr algn="l" rtl="0" eaLnBrk="0" fontAlgn="base" hangingPunct="0">
        <a:lnSpc>
          <a:spcPts val="2167"/>
        </a:lnSpc>
        <a:spcBef>
          <a:spcPct val="0"/>
        </a:spcBef>
        <a:spcAft>
          <a:spcPct val="0"/>
        </a:spcAft>
        <a:buFont typeface="+mj-lt" charset="0"/>
        <a:tabLst>
          <a:tab pos="385221" algn="l"/>
        </a:tabLst>
        <a:defRPr sz="2000" b="1" kern="1200" spc="-54">
          <a:solidFill>
            <a:schemeClr val="tx1"/>
          </a:solidFill>
          <a:latin typeface="+mj-lt"/>
          <a:ea typeface="ＭＳ Ｐゴシック" pitchFamily="34" charset="-128"/>
          <a:cs typeface="ＭＳ Ｐゴシック" charset="0"/>
        </a:defRPr>
      </a:lvl1pPr>
      <a:lvl2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2pPr>
      <a:lvl3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3pPr>
      <a:lvl4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4pPr>
      <a:lvl5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5pPr>
      <a:lvl6pPr marL="86674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6pPr>
      <a:lvl7pPr marL="136203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7pPr>
      <a:lvl8pPr marL="185731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8pPr>
      <a:lvl9pPr marL="235260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9pPr>
    </p:titleStyle>
    <p:bodyStyle>
      <a:lvl1pPr marL="295795" indent="-295795" algn="l" rtl="0" eaLnBrk="0" fontAlgn="base" hangingPunct="0">
        <a:spcBef>
          <a:spcPct val="20000"/>
        </a:spcBef>
        <a:spcAft>
          <a:spcPct val="20000"/>
        </a:spcAft>
        <a:buClr>
          <a:srgbClr val="003399"/>
        </a:buClr>
        <a:buSzPct val="120000"/>
        <a:buBlip>
          <a:blip r:embed="rId12"/>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rgbClr val="003399"/>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9pPr>
    </p:bodyStyle>
    <p:otherStyle>
      <a:defPPr>
        <a:defRPr lang="de-DE"/>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download.microsoft.com/download/f/5/5/f55484df-8494-48fa-8dbd-8c6f76cc014b/pict33.msi"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s://msdn.microsoft.com/en-us/library/cc150619.aspx"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ithub.com/jacekokrojek/math.uni.lodz.p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615297" y="2844271"/>
            <a:ext cx="8468882" cy="1977111"/>
          </a:xfrm>
        </p:spPr>
        <p:txBody>
          <a:bodyPr/>
          <a:lstStyle/>
          <a:p>
            <a:pPr eaLnBrk="1" hangingPunct="1">
              <a:buFont typeface="+mj-lt"/>
              <a:buNone/>
              <a:defRPr/>
            </a:pPr>
            <a:r>
              <a:rPr lang="en-GB" noProof="0" dirty="0" err="1" smtClean="0">
                <a:ea typeface="MS PGothic" panose="020B0600070205080204" pitchFamily="34" charset="-128"/>
              </a:rPr>
              <a:t>Blackbox</a:t>
            </a:r>
            <a:r>
              <a:rPr lang="en-GB" noProof="0" dirty="0" smtClean="0">
                <a:ea typeface="MS PGothic" panose="020B0600070205080204" pitchFamily="34" charset="-128"/>
              </a:rPr>
              <a:t> techniques</a:t>
            </a:r>
            <a:endParaRPr lang="en-GB" sz="1950" noProof="0" dirty="0">
              <a:ea typeface="MS PGothic" panose="020B0600070205080204" pitchFamily="34" charset="-128"/>
            </a:endParaRPr>
          </a:p>
        </p:txBody>
      </p:sp>
      <p:sp>
        <p:nvSpPr>
          <p:cNvPr id="6" name="Rectangle 5"/>
          <p:cNvSpPr/>
          <p:nvPr/>
        </p:nvSpPr>
        <p:spPr>
          <a:xfrm>
            <a:off x="372782" y="5001641"/>
            <a:ext cx="4672943" cy="646331"/>
          </a:xfrm>
          <a:prstGeom prst="rect">
            <a:avLst/>
          </a:prstGeom>
        </p:spPr>
        <p:txBody>
          <a:bodyPr wrap="square">
            <a:spAutoFit/>
          </a:bodyPr>
          <a:lstStyle/>
          <a:p>
            <a:r>
              <a:rPr lang="en-GB" sz="1200" spc="-54" dirty="0">
                <a:solidFill>
                  <a:srgbClr val="213E7F"/>
                </a:solidFill>
                <a:latin typeface="+mj-lt"/>
                <a:ea typeface="MS PGothic" panose="020B0600070205080204" pitchFamily="34" charset="-128"/>
                <a:cs typeface="ＭＳ Ｐゴシック" charset="0"/>
              </a:rPr>
              <a:t>Prepared by: </a:t>
            </a:r>
            <a:r>
              <a:rPr lang="pl-PL" sz="1200" spc="-54" dirty="0">
                <a:solidFill>
                  <a:srgbClr val="213E7F"/>
                </a:solidFill>
                <a:latin typeface="+mj-lt"/>
                <a:ea typeface="MS PGothic" panose="020B0600070205080204" pitchFamily="34" charset="-128"/>
                <a:cs typeface="ＭＳ Ｐゴシック" charset="0"/>
              </a:rPr>
              <a:t> </a:t>
            </a:r>
            <a:r>
              <a:rPr lang="en-US" sz="1200" spc="-54" dirty="0" err="1" smtClean="0">
                <a:solidFill>
                  <a:srgbClr val="213E7F"/>
                </a:solidFill>
                <a:latin typeface="+mj-lt"/>
                <a:ea typeface="MS PGothic" panose="020B0600070205080204" pitchFamily="34" charset="-128"/>
                <a:cs typeface="ＭＳ Ｐゴシック" charset="0"/>
              </a:rPr>
              <a:t>Radoslaw</a:t>
            </a:r>
            <a:r>
              <a:rPr lang="en-US" sz="1200" spc="-54" dirty="0" smtClean="0">
                <a:solidFill>
                  <a:srgbClr val="213E7F"/>
                </a:solidFill>
                <a:latin typeface="+mj-lt"/>
                <a:ea typeface="MS PGothic" panose="020B0600070205080204" pitchFamily="34" charset="-128"/>
                <a:cs typeface="ＭＳ Ｐゴシック" charset="0"/>
              </a:rPr>
              <a:t> </a:t>
            </a:r>
            <a:r>
              <a:rPr lang="en-US" sz="1200" spc="-54" dirty="0" err="1" smtClean="0">
                <a:solidFill>
                  <a:srgbClr val="213E7F"/>
                </a:solidFill>
                <a:latin typeface="+mj-lt"/>
                <a:ea typeface="MS PGothic" panose="020B0600070205080204" pitchFamily="34" charset="-128"/>
                <a:cs typeface="ＭＳ Ｐゴシック" charset="0"/>
              </a:rPr>
              <a:t>Poswiata</a:t>
            </a:r>
            <a:endParaRPr lang="en-GB" sz="1200" spc="-54" dirty="0">
              <a:solidFill>
                <a:srgbClr val="213E7F"/>
              </a:solidFill>
              <a:latin typeface="+mj-lt"/>
              <a:ea typeface="MS PGothic" panose="020B0600070205080204" pitchFamily="34" charset="-128"/>
              <a:cs typeface="ＭＳ Ｐゴシック" charset="0"/>
            </a:endParaRPr>
          </a:p>
          <a:p>
            <a:r>
              <a:rPr lang="en-US" sz="1200" spc="-54" dirty="0" smtClean="0">
                <a:solidFill>
                  <a:srgbClr val="213E7F"/>
                </a:solidFill>
                <a:latin typeface="+mj-lt"/>
                <a:ea typeface="MS PGothic" panose="020B0600070205080204" pitchFamily="34" charset="-128"/>
                <a:cs typeface="ＭＳ Ｐゴシック" charset="0"/>
              </a:rPr>
              <a:t>04</a:t>
            </a:r>
            <a:r>
              <a:rPr lang="pl-PL" sz="1200" spc="-54" dirty="0" smtClean="0">
                <a:solidFill>
                  <a:srgbClr val="213E7F"/>
                </a:solidFill>
                <a:latin typeface="+mj-lt"/>
                <a:ea typeface="MS PGothic" panose="020B0600070205080204" pitchFamily="34" charset="-128"/>
                <a:cs typeface="ＭＳ Ｐゴシック" charset="0"/>
              </a:rPr>
              <a:t> </a:t>
            </a:r>
            <a:r>
              <a:rPr lang="en-US" sz="1200" spc="-54" dirty="0" smtClean="0">
                <a:solidFill>
                  <a:srgbClr val="213E7F"/>
                </a:solidFill>
                <a:latin typeface="+mj-lt"/>
                <a:ea typeface="MS PGothic" panose="020B0600070205080204" pitchFamily="34" charset="-128"/>
                <a:cs typeface="ＭＳ Ｐゴシック" charset="0"/>
              </a:rPr>
              <a:t>November</a:t>
            </a:r>
            <a:r>
              <a:rPr lang="pl-PL" sz="1200" spc="-54" dirty="0" smtClean="0">
                <a:solidFill>
                  <a:srgbClr val="213E7F"/>
                </a:solidFill>
                <a:latin typeface="+mj-lt"/>
                <a:ea typeface="MS PGothic" panose="020B0600070205080204" pitchFamily="34" charset="-128"/>
                <a:cs typeface="ＭＳ Ｐゴシック" charset="0"/>
              </a:rPr>
              <a:t> </a:t>
            </a:r>
            <a:r>
              <a:rPr lang="en-GB" sz="1200" spc="-54" dirty="0" smtClean="0">
                <a:solidFill>
                  <a:srgbClr val="213E7F"/>
                </a:solidFill>
                <a:latin typeface="+mj-lt"/>
                <a:ea typeface="MS PGothic" panose="020B0600070205080204" pitchFamily="34" charset="-128"/>
                <a:cs typeface="ＭＳ Ｐゴシック" charset="0"/>
              </a:rPr>
              <a:t>2016</a:t>
            </a:r>
            <a:endParaRPr lang="en-GB" sz="1200" spc="-54" dirty="0">
              <a:solidFill>
                <a:srgbClr val="213E7F"/>
              </a:solidFill>
              <a:latin typeface="+mj-lt"/>
              <a:ea typeface="MS PGothic" panose="020B0600070205080204" pitchFamily="34" charset="-128"/>
              <a:cs typeface="ＭＳ Ｐゴシック" charset="0"/>
            </a:endParaRPr>
          </a:p>
          <a:p>
            <a:r>
              <a:rPr lang="en-GB" sz="1200" spc="-54" dirty="0">
                <a:solidFill>
                  <a:srgbClr val="213E7F"/>
                </a:solidFill>
                <a:latin typeface="+mj-lt"/>
                <a:ea typeface="MS PGothic" panose="020B0600070205080204" pitchFamily="34" charset="-128"/>
                <a:cs typeface="ＭＳ Ｐゴシック" charset="0"/>
              </a:rPr>
              <a:t>Version: </a:t>
            </a:r>
            <a:r>
              <a:rPr lang="pl-PL" sz="1200" spc="-54" dirty="0">
                <a:solidFill>
                  <a:srgbClr val="213E7F"/>
                </a:solidFill>
                <a:latin typeface="+mj-lt"/>
                <a:ea typeface="MS PGothic" panose="020B0600070205080204" pitchFamily="34" charset="-128"/>
                <a:cs typeface="ＭＳ Ｐゴシック" charset="0"/>
              </a:rPr>
              <a:t> </a:t>
            </a:r>
            <a:r>
              <a:rPr lang="en-US" sz="1200" spc="-54" dirty="0" smtClean="0">
                <a:solidFill>
                  <a:srgbClr val="213E7F"/>
                </a:solidFill>
                <a:latin typeface="+mj-lt"/>
                <a:ea typeface="MS PGothic" panose="020B0600070205080204" pitchFamily="34" charset="-128"/>
                <a:cs typeface="ＭＳ Ｐゴシック" charset="0"/>
              </a:rPr>
              <a:t>1.0</a:t>
            </a:r>
            <a:endParaRPr lang="en-GB" sz="1200" spc="-54" dirty="0">
              <a:solidFill>
                <a:srgbClr val="213E7F"/>
              </a:solidFill>
              <a:latin typeface="+mj-lt"/>
              <a:ea typeface="MS PGothic" panose="020B0600070205080204" pitchFamily="34" charset="-128"/>
              <a:cs typeface="ＭＳ Ｐゴシック" charset="0"/>
            </a:endParaRPr>
          </a:p>
        </p:txBody>
      </p:sp>
    </p:spTree>
    <p:extLst>
      <p:ext uri="{BB962C8B-B14F-4D97-AF65-F5344CB8AC3E}">
        <p14:creationId xmlns:p14="http://schemas.microsoft.com/office/powerpoint/2010/main" val="401950738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variables and create tests</a:t>
            </a:r>
          </a:p>
          <a:p>
            <a:pPr lvl="1"/>
            <a:r>
              <a:rPr lang="en-US" dirty="0"/>
              <a:t>Partition the variable</a:t>
            </a:r>
          </a:p>
          <a:p>
            <a:pPr lvl="1"/>
            <a:r>
              <a:rPr lang="en-US" dirty="0"/>
              <a:t>Identify secondary dimension (danger cases)</a:t>
            </a:r>
          </a:p>
        </p:txBody>
      </p:sp>
      <p:sp>
        <p:nvSpPr>
          <p:cNvPr id="3" name="Title 2"/>
          <p:cNvSpPr>
            <a:spLocks noGrp="1"/>
          </p:cNvSpPr>
          <p:nvPr>
            <p:ph type="title"/>
          </p:nvPr>
        </p:nvSpPr>
        <p:spPr/>
        <p:txBody>
          <a:bodyPr/>
          <a:lstStyle/>
          <a:p>
            <a:r>
              <a:rPr lang="en-US" dirty="0" smtClean="0"/>
              <a:t>Domain testing process – Analyze variables and create tests</a:t>
            </a:r>
            <a:endParaRPr lang="en-US" dirty="0"/>
          </a:p>
        </p:txBody>
      </p:sp>
      <p:sp>
        <p:nvSpPr>
          <p:cNvPr id="18" name="Rectangle 17"/>
          <p:cNvSpPr/>
          <p:nvPr/>
        </p:nvSpPr>
        <p:spPr bwMode="auto">
          <a:xfrm>
            <a:off x="463023" y="2034283"/>
            <a:ext cx="4848715" cy="3020602"/>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buFont typeface="Arial" panose="020B0604020202020204" pitchFamily="34" charset="0"/>
              <a:buChar char="•"/>
            </a:pPr>
            <a:r>
              <a:rPr lang="en-US" dirty="0" smtClean="0">
                <a:solidFill>
                  <a:schemeClr val="bg1"/>
                </a:solidFill>
              </a:rPr>
              <a:t>Secondary Dimension contains cases which are not defined by stockholders and expected by developer </a:t>
            </a:r>
            <a:endParaRPr lang="en-US" dirty="0">
              <a:solidFill>
                <a:schemeClr val="bg1"/>
              </a:solidFill>
            </a:endParaRP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This helps to protect product from intended or not intended values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For each </a:t>
            </a:r>
            <a:r>
              <a:rPr lang="en-US" dirty="0">
                <a:solidFill>
                  <a:schemeClr val="bg1"/>
                </a:solidFill>
              </a:rPr>
              <a:t>common variable type there are catalogs of such potentially danger variables that can help in test design.</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0224787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Domain testing process – Analyze variables and create tests</a:t>
            </a:r>
          </a:p>
        </p:txBody>
      </p:sp>
      <p:graphicFrame>
        <p:nvGraphicFramePr>
          <p:cNvPr id="5" name="Symbol zastępczy zawartości 4"/>
          <p:cNvGraphicFramePr>
            <a:graphicFrameLocks/>
          </p:cNvGraphicFramePr>
          <p:nvPr>
            <p:extLst>
              <p:ext uri="{D42A27DB-BD31-4B8C-83A1-F6EECF244321}">
                <p14:modId xmlns:p14="http://schemas.microsoft.com/office/powerpoint/2010/main" val="2096142389"/>
              </p:ext>
            </p:extLst>
          </p:nvPr>
        </p:nvGraphicFramePr>
        <p:xfrm>
          <a:off x="364443" y="1741920"/>
          <a:ext cx="9070794" cy="3301939"/>
        </p:xfrm>
        <a:graphic>
          <a:graphicData uri="http://schemas.openxmlformats.org/drawingml/2006/table">
            <a:tbl>
              <a:tblPr firstRow="1" bandRow="1">
                <a:tableStyleId>{5C22544A-7EE6-4342-B048-85BDC9FD1C3A}</a:tableStyleId>
              </a:tblPr>
              <a:tblGrid>
                <a:gridCol w="3036260"/>
                <a:gridCol w="984074"/>
                <a:gridCol w="2566597"/>
                <a:gridCol w="2483863"/>
              </a:tblGrid>
              <a:tr h="420506">
                <a:tc>
                  <a:txBody>
                    <a:bodyPr/>
                    <a:lstStyle/>
                    <a:p>
                      <a:r>
                        <a:rPr lang="en-US" sz="1200" dirty="0" smtClean="0"/>
                        <a:t>Description</a:t>
                      </a:r>
                      <a:endParaRPr lang="pl-PL" sz="1200" dirty="0"/>
                    </a:p>
                  </a:txBody>
                  <a:tcPr/>
                </a:tc>
                <a:tc>
                  <a:txBody>
                    <a:bodyPr/>
                    <a:lstStyle/>
                    <a:p>
                      <a:r>
                        <a:rPr lang="en-US" sz="1200" dirty="0" smtClean="0"/>
                        <a:t>Is valid Case</a:t>
                      </a:r>
                      <a:endParaRPr lang="pl-PL" sz="1200" dirty="0"/>
                    </a:p>
                  </a:txBody>
                  <a:tcPr/>
                </a:tc>
                <a:tc>
                  <a:txBody>
                    <a:bodyPr/>
                    <a:lstStyle/>
                    <a:p>
                      <a:r>
                        <a:rPr lang="pl-PL" sz="1200" dirty="0" err="1" smtClean="0"/>
                        <a:t>Boundry</a:t>
                      </a:r>
                      <a:r>
                        <a:rPr lang="pl-PL" sz="1200" dirty="0" smtClean="0"/>
                        <a:t> and</a:t>
                      </a:r>
                      <a:r>
                        <a:rPr lang="pl-PL" sz="1200" baseline="0" dirty="0" smtClean="0"/>
                        <a:t> </a:t>
                      </a:r>
                      <a:r>
                        <a:rPr lang="pl-PL" sz="1200" baseline="0" dirty="0" err="1" smtClean="0"/>
                        <a:t>special</a:t>
                      </a:r>
                      <a:r>
                        <a:rPr lang="pl-PL" sz="1200" baseline="0" dirty="0" smtClean="0"/>
                        <a:t> </a:t>
                      </a:r>
                      <a:r>
                        <a:rPr lang="pl-PL" sz="1200" baseline="0" dirty="0" err="1" smtClean="0"/>
                        <a:t>cases</a:t>
                      </a:r>
                      <a:endParaRPr lang="pl-PL" sz="1200" dirty="0"/>
                    </a:p>
                  </a:txBody>
                  <a:tcPr/>
                </a:tc>
                <a:tc>
                  <a:txBody>
                    <a:bodyPr/>
                    <a:lstStyle/>
                    <a:p>
                      <a:r>
                        <a:rPr lang="pl-PL" sz="1200" dirty="0" smtClean="0"/>
                        <a:t>Notes</a:t>
                      </a:r>
                      <a:endParaRPr lang="pl-PL" sz="1200" dirty="0"/>
                    </a:p>
                  </a:txBody>
                  <a:tcPr/>
                </a:tc>
              </a:tr>
              <a:tr h="341077">
                <a:tc>
                  <a:txBody>
                    <a:bodyPr/>
                    <a:lstStyle/>
                    <a:p>
                      <a:r>
                        <a:rPr lang="en-US" sz="1200" dirty="0" smtClean="0"/>
                        <a:t>Regular</a:t>
                      </a:r>
                      <a:r>
                        <a:rPr lang="en-US" sz="1200" baseline="0" dirty="0" smtClean="0"/>
                        <a:t> expressions</a:t>
                      </a:r>
                      <a:endParaRPr lang="pl-PL" sz="1200" dirty="0"/>
                    </a:p>
                  </a:txBody>
                  <a:tcPr/>
                </a:tc>
                <a:tc>
                  <a:txBody>
                    <a:bodyPr/>
                    <a:lstStyle/>
                    <a:p>
                      <a:r>
                        <a:rPr lang="en-US" sz="1200" dirty="0" smtClean="0"/>
                        <a:t>NO</a:t>
                      </a:r>
                      <a:endParaRPr lang="pl-PL" sz="1200" dirty="0"/>
                    </a:p>
                  </a:txBody>
                  <a:tcPr/>
                </a:tc>
                <a:tc>
                  <a:txBody>
                    <a:bodyPr/>
                    <a:lstStyle/>
                    <a:p>
                      <a:r>
                        <a:rPr lang="pl-PL" sz="1200" dirty="0" smtClean="0"/>
                        <a:t>*</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endParaRPr lang="pl-PL" sz="1200" dirty="0" smtClean="0"/>
                    </a:p>
                  </a:txBody>
                  <a:tcPr/>
                </a:tc>
              </a:tr>
              <a:tr h="341077">
                <a:tc>
                  <a:txBody>
                    <a:bodyPr/>
                    <a:lstStyle/>
                    <a:p>
                      <a:endParaRPr lang="pl-PL" sz="1200" dirty="0"/>
                    </a:p>
                  </a:txBody>
                  <a:tcPr/>
                </a:tc>
                <a:tc>
                  <a:txBody>
                    <a:bodyPr/>
                    <a:lstStyle/>
                    <a:p>
                      <a:r>
                        <a:rPr lang="en-US" sz="1200" dirty="0" smtClean="0"/>
                        <a:t>NO</a:t>
                      </a:r>
                      <a:endParaRPr lang="pl-PL" sz="1200" dirty="0"/>
                    </a:p>
                  </a:txBody>
                  <a:tcPr/>
                </a:tc>
                <a:tc>
                  <a:txBody>
                    <a:bodyPr/>
                    <a:lstStyle/>
                    <a:p>
                      <a:r>
                        <a:rPr lang="pl-PL" sz="1200" dirty="0" smtClean="0"/>
                        <a:t>.+</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endParaRPr lang="pl-PL" sz="1200" dirty="0" smtClean="0"/>
                    </a:p>
                  </a:txBody>
                  <a:tcPr/>
                </a:tc>
              </a:tr>
              <a:tr h="341077">
                <a:tc>
                  <a:txBody>
                    <a:bodyPr/>
                    <a:lstStyle/>
                    <a:p>
                      <a:endParaRPr lang="pl-PL" sz="1200" dirty="0"/>
                    </a:p>
                  </a:txBody>
                  <a:tcPr/>
                </a:tc>
                <a:tc>
                  <a:txBody>
                    <a:bodyPr/>
                    <a:lstStyle/>
                    <a:p>
                      <a:r>
                        <a:rPr lang="en-US" sz="1200" dirty="0" smtClean="0"/>
                        <a:t>NO</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t>?.+</a:t>
                      </a:r>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endParaRPr lang="pl-PL" sz="1200" dirty="0" smtClean="0"/>
                    </a:p>
                  </a:txBody>
                  <a:tcPr/>
                </a:tc>
              </a:tr>
              <a:tr h="341077">
                <a:tc>
                  <a:txBody>
                    <a:bodyPr/>
                    <a:lstStyle/>
                    <a:p>
                      <a:pPr marL="0" marR="0" lvl="0" indent="0" algn="l" defTabSz="990570" rtl="0" eaLnBrk="1" fontAlgn="auto" latinLnBrk="0" hangingPunct="1">
                        <a:lnSpc>
                          <a:spcPct val="100000"/>
                        </a:lnSpc>
                        <a:spcBef>
                          <a:spcPts val="0"/>
                        </a:spcBef>
                        <a:spcAft>
                          <a:spcPts val="0"/>
                        </a:spcAft>
                        <a:buClrTx/>
                        <a:buSzTx/>
                        <a:buFontTx/>
                        <a:buNone/>
                        <a:tabLst/>
                        <a:defRPr/>
                      </a:pPr>
                      <a:r>
                        <a:rPr lang="pl-PL" sz="1200" dirty="0" smtClean="0"/>
                        <a:t>Non</a:t>
                      </a:r>
                      <a:r>
                        <a:rPr lang="pl-PL" sz="1200" baseline="0" dirty="0" smtClean="0"/>
                        <a:t> printable characters</a:t>
                      </a:r>
                      <a:endParaRPr lang="pl-PL" sz="1200" dirty="0" smtClean="0"/>
                    </a:p>
                    <a:p>
                      <a:endParaRPr lang="pl-PL" sz="1200" dirty="0"/>
                    </a:p>
                  </a:txBody>
                  <a:tcPr/>
                </a:tc>
                <a:tc>
                  <a:txBody>
                    <a:bodyPr/>
                    <a:lstStyle/>
                    <a:p>
                      <a:r>
                        <a:rPr lang="en-US" sz="1200" dirty="0" smtClean="0"/>
                        <a:t>NO</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t>\\n</a:t>
                      </a:r>
                    </a:p>
                  </a:txBody>
                  <a:tcPr/>
                </a:tc>
                <a:tc>
                  <a:txBody>
                    <a:bodyPr/>
                    <a:lstStyle/>
                    <a:p>
                      <a:r>
                        <a:rPr lang="pl-PL" sz="1200" dirty="0" smtClean="0"/>
                        <a:t>Double </a:t>
                      </a:r>
                      <a:r>
                        <a:rPr lang="pl-PL" sz="1200" dirty="0" err="1" smtClean="0"/>
                        <a:t>escaped</a:t>
                      </a:r>
                      <a:r>
                        <a:rPr lang="pl-PL" sz="1200" dirty="0" smtClean="0"/>
                        <a:t> </a:t>
                      </a:r>
                      <a:r>
                        <a:rPr lang="en-US" sz="1200" dirty="0" smtClean="0"/>
                        <a:t>newline</a:t>
                      </a:r>
                      <a:endParaRPr lang="pl-PL" sz="1200" dirty="0"/>
                    </a:p>
                  </a:txBody>
                  <a:tcPr/>
                </a:tc>
              </a:tr>
              <a:tr h="341077">
                <a:tc>
                  <a:txBody>
                    <a:bodyPr/>
                    <a:lstStyle/>
                    <a:p>
                      <a:endParaRPr lang="pl-PL" sz="1200" dirty="0"/>
                    </a:p>
                  </a:txBody>
                  <a:tcPr/>
                </a:tc>
                <a:tc>
                  <a:txBody>
                    <a:bodyPr/>
                    <a:lstStyle/>
                    <a:p>
                      <a:r>
                        <a:rPr lang="en-US" sz="1200" dirty="0" smtClean="0"/>
                        <a:t>NO</a:t>
                      </a:r>
                      <a:endParaRPr lang="pl-PL" sz="1200" dirty="0"/>
                    </a:p>
                  </a:txBody>
                  <a:tcPr/>
                </a:tc>
                <a:tc>
                  <a:txBody>
                    <a:bodyPr/>
                    <a:lstStyle/>
                    <a:p>
                      <a:r>
                        <a:rPr lang="pl-PL" sz="1200" dirty="0" smtClean="0"/>
                        <a:t>\n</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t>Single </a:t>
                      </a:r>
                      <a:r>
                        <a:rPr lang="pl-PL" sz="1200" dirty="0" err="1" smtClean="0"/>
                        <a:t>escaped</a:t>
                      </a:r>
                      <a:r>
                        <a:rPr lang="pl-PL" sz="1200" dirty="0" smtClean="0"/>
                        <a:t> </a:t>
                      </a:r>
                      <a:r>
                        <a:rPr lang="en-US" sz="1200" dirty="0" smtClean="0"/>
                        <a:t>new</a:t>
                      </a:r>
                      <a:r>
                        <a:rPr lang="en-US" sz="1200" baseline="0" dirty="0" smtClean="0"/>
                        <a:t>line</a:t>
                      </a:r>
                      <a:endParaRPr lang="pl-PL" sz="1200" dirty="0" smtClean="0"/>
                    </a:p>
                  </a:txBody>
                  <a:tcPr/>
                </a:tc>
              </a:tr>
              <a:tr h="341077">
                <a:tc>
                  <a:txBody>
                    <a:bodyPr/>
                    <a:lstStyle/>
                    <a:p>
                      <a:r>
                        <a:rPr lang="pl-PL" sz="1200" dirty="0" smtClean="0"/>
                        <a:t>XSS</a:t>
                      </a:r>
                      <a:endParaRPr lang="pl-PL" sz="1200" dirty="0"/>
                    </a:p>
                  </a:txBody>
                  <a:tcPr/>
                </a:tc>
                <a:tc>
                  <a:txBody>
                    <a:bodyPr/>
                    <a:lstStyle/>
                    <a:p>
                      <a:r>
                        <a:rPr lang="en-US" sz="1200" dirty="0" smtClean="0"/>
                        <a:t>NO</a:t>
                      </a:r>
                      <a:endParaRPr lang="pl-PL" sz="1200" dirty="0"/>
                    </a:p>
                  </a:txBody>
                  <a:tcPr/>
                </a:tc>
                <a:tc>
                  <a:txBody>
                    <a:bodyPr/>
                    <a:lstStyle/>
                    <a:p>
                      <a:r>
                        <a:rPr lang="pl-PL" sz="1200" dirty="0" smtClean="0"/>
                        <a:t>&lt;script ...</a:t>
                      </a:r>
                      <a:r>
                        <a:rPr lang="pl-PL" sz="1200" baseline="0" dirty="0" smtClean="0"/>
                        <a:t> /&gt;</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t>Simplest</a:t>
                      </a:r>
                      <a:r>
                        <a:rPr lang="pl-PL" sz="1200" dirty="0" smtClean="0"/>
                        <a:t> XSS</a:t>
                      </a:r>
                    </a:p>
                  </a:txBody>
                  <a:tcPr/>
                </a:tc>
              </a:tr>
              <a:tr h="341077">
                <a:tc>
                  <a:txBody>
                    <a:bodyPr/>
                    <a:lstStyle/>
                    <a:p>
                      <a:r>
                        <a:rPr lang="pl-PL" sz="1200" dirty="0" smtClean="0"/>
                        <a:t>SQL </a:t>
                      </a:r>
                      <a:r>
                        <a:rPr lang="pl-PL" sz="1200" dirty="0" err="1" smtClean="0"/>
                        <a:t>Injection</a:t>
                      </a:r>
                      <a:endParaRPr lang="pl-PL" sz="1200" dirty="0"/>
                    </a:p>
                  </a:txBody>
                  <a:tcPr/>
                </a:tc>
                <a:tc>
                  <a:txBody>
                    <a:bodyPr/>
                    <a:lstStyle/>
                    <a:p>
                      <a:r>
                        <a:rPr lang="en-US" sz="1200" dirty="0" smtClean="0"/>
                        <a:t>NO</a:t>
                      </a:r>
                      <a:endParaRPr lang="pl-PL" sz="1200" dirty="0"/>
                    </a:p>
                  </a:txBody>
                  <a:tcPr/>
                </a:tc>
                <a:tc>
                  <a:txBody>
                    <a:bodyPr/>
                    <a:lstStyle/>
                    <a:p>
                      <a:r>
                        <a:rPr lang="en-GB" sz="1200" dirty="0" smtClean="0"/>
                        <a:t>' OR '1'='1</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t>Simplest</a:t>
                      </a:r>
                      <a:r>
                        <a:rPr lang="pl-PL" sz="1200" dirty="0" smtClean="0"/>
                        <a:t> SQL</a:t>
                      </a:r>
                    </a:p>
                  </a:txBody>
                  <a:tcPr/>
                </a:tc>
              </a:tr>
              <a:tr h="341077">
                <a:tc>
                  <a:txBody>
                    <a:bodyPr/>
                    <a:lstStyle/>
                    <a:p>
                      <a:endParaRPr lang="pl-PL" sz="1200" dirty="0"/>
                    </a:p>
                  </a:txBody>
                  <a:tcPr/>
                </a:tc>
                <a:tc>
                  <a:txBody>
                    <a:bodyPr/>
                    <a:lstStyle/>
                    <a:p>
                      <a:r>
                        <a:rPr lang="en-US" sz="1200" dirty="0" smtClean="0"/>
                        <a:t>NO</a:t>
                      </a:r>
                      <a:endParaRPr lang="pl-PL" sz="1200" dirty="0"/>
                    </a:p>
                  </a:txBody>
                  <a:tcPr/>
                </a:tc>
                <a:tc>
                  <a:txBody>
                    <a:bodyPr/>
                    <a:lstStyle/>
                    <a:p>
                      <a:r>
                        <a:rPr lang="en-US" sz="1200" dirty="0" smtClean="0"/>
                        <a:t>Space</a:t>
                      </a:r>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endParaRPr lang="pl-PL" sz="1200" dirty="0" smtClean="0"/>
                    </a:p>
                  </a:txBody>
                  <a:tcPr/>
                </a:tc>
              </a:tr>
            </a:tbl>
          </a:graphicData>
        </a:graphic>
      </p:graphicFrame>
      <p:sp>
        <p:nvSpPr>
          <p:cNvPr id="6" name="Rectangle 5"/>
          <p:cNvSpPr/>
          <p:nvPr/>
        </p:nvSpPr>
        <p:spPr>
          <a:xfrm>
            <a:off x="452125" y="997524"/>
            <a:ext cx="8983112" cy="323165"/>
          </a:xfrm>
          <a:prstGeom prst="rect">
            <a:avLst/>
          </a:prstGeom>
        </p:spPr>
        <p:txBody>
          <a:bodyPr wrap="square">
            <a:spAutoFit/>
          </a:bodyPr>
          <a:lstStyle/>
          <a:p>
            <a:r>
              <a:rPr lang="en-US" dirty="0"/>
              <a:t>Additional cases should be also stored in Boundary-Equivalence table  </a:t>
            </a:r>
          </a:p>
        </p:txBody>
      </p:sp>
    </p:spTree>
    <p:extLst>
      <p:ext uri="{BB962C8B-B14F-4D97-AF65-F5344CB8AC3E}">
        <p14:creationId xmlns:p14="http://schemas.microsoft.com/office/powerpoint/2010/main" val="1967768816"/>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function</a:t>
            </a:r>
          </a:p>
          <a:p>
            <a:pPr lvl="1"/>
            <a:r>
              <a:rPr lang="en-US" dirty="0"/>
              <a:t>Analyze relations between variables</a:t>
            </a:r>
          </a:p>
          <a:p>
            <a:pPr lvl="1"/>
            <a:r>
              <a:rPr lang="en-US" dirty="0">
                <a:solidFill>
                  <a:schemeClr val="bg1">
                    <a:lumMod val="85000"/>
                  </a:schemeClr>
                </a:solidFill>
              </a:rPr>
              <a:t>Analyze output variables</a:t>
            </a:r>
          </a:p>
        </p:txBody>
      </p:sp>
      <p:sp>
        <p:nvSpPr>
          <p:cNvPr id="3" name="Title 2"/>
          <p:cNvSpPr>
            <a:spLocks noGrp="1"/>
          </p:cNvSpPr>
          <p:nvPr>
            <p:ph type="title"/>
          </p:nvPr>
        </p:nvSpPr>
        <p:spPr/>
        <p:txBody>
          <a:bodyPr/>
          <a:lstStyle/>
          <a:p>
            <a:r>
              <a:rPr lang="en-US" dirty="0" smtClean="0"/>
              <a:t>Domain testing process </a:t>
            </a:r>
            <a:r>
              <a:rPr lang="en-US" dirty="0"/>
              <a:t>– Analyze </a:t>
            </a:r>
            <a:r>
              <a:rPr lang="en-US" dirty="0" smtClean="0"/>
              <a:t>functions</a:t>
            </a:r>
            <a:endParaRPr lang="en-US" dirty="0"/>
          </a:p>
        </p:txBody>
      </p:sp>
      <p:sp>
        <p:nvSpPr>
          <p:cNvPr id="19" name="Rectangle 18"/>
          <p:cNvSpPr/>
          <p:nvPr/>
        </p:nvSpPr>
        <p:spPr bwMode="auto">
          <a:xfrm>
            <a:off x="463023" y="2034283"/>
            <a:ext cx="4848715" cy="1422901"/>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All Singles</a:t>
            </a:r>
            <a:r>
              <a:rPr lang="en-US" dirty="0">
                <a:solidFill>
                  <a:schemeClr val="bg1"/>
                </a:solidFill>
              </a:rPr>
              <a:t> is a approach to testing multiple variables together. It requires that each equivalence class/boundary for each variable should be tested at least once</a:t>
            </a:r>
            <a:r>
              <a:rPr lang="en-US" dirty="0" smtClean="0">
                <a:solidFill>
                  <a:schemeClr val="bg1"/>
                </a:solidFill>
              </a:rPr>
              <a:t>.</a:t>
            </a:r>
          </a:p>
          <a:p>
            <a:endParaRPr lang="en-US" dirty="0">
              <a:solidFill>
                <a:schemeClr val="bg1"/>
              </a:solidFill>
            </a:endParaRPr>
          </a:p>
          <a:p>
            <a:r>
              <a:rPr lang="en-US" dirty="0" smtClean="0">
                <a:solidFill>
                  <a:schemeClr val="bg1"/>
                </a:solidFill>
              </a:rPr>
              <a:t> </a:t>
            </a:r>
            <a:r>
              <a:rPr lang="en-US" dirty="0">
                <a:solidFill>
                  <a:schemeClr val="bg1"/>
                </a:solidFill>
              </a:rPr>
              <a:t>It is not important in which case certain value is tested</a:t>
            </a:r>
          </a:p>
          <a:p>
            <a:endParaRPr lang="en-US" dirty="0">
              <a:solidFill>
                <a:schemeClr val="bg1"/>
              </a:solidFill>
            </a:endParaRPr>
          </a:p>
        </p:txBody>
      </p:sp>
      <p:sp>
        <p:nvSpPr>
          <p:cNvPr id="17" name="Rectangle 16"/>
          <p:cNvSpPr/>
          <p:nvPr/>
        </p:nvSpPr>
        <p:spPr>
          <a:xfrm>
            <a:off x="452125" y="3738120"/>
            <a:ext cx="4848714" cy="1477328"/>
          </a:xfrm>
          <a:prstGeom prst="rect">
            <a:avLst/>
          </a:prstGeom>
          <a:solidFill>
            <a:srgbClr val="C6D4E2"/>
          </a:solidFill>
        </p:spPr>
        <p:txBody>
          <a:bodyPr wrap="square">
            <a:spAutoFit/>
          </a:bodyPr>
          <a:lstStyle/>
          <a:p>
            <a:r>
              <a:rPr lang="en-US" dirty="0"/>
              <a:t>Considering following parameters</a:t>
            </a:r>
          </a:p>
          <a:p>
            <a:pPr lvl="1"/>
            <a:r>
              <a:rPr lang="en-US" dirty="0" smtClean="0"/>
              <a:t>P1</a:t>
            </a:r>
            <a:r>
              <a:rPr lang="en-US" dirty="0"/>
              <a:t>: A1, B1, C1</a:t>
            </a:r>
          </a:p>
          <a:p>
            <a:pPr lvl="1"/>
            <a:r>
              <a:rPr lang="en-US" dirty="0"/>
              <a:t>P2: A2, B2, C2</a:t>
            </a:r>
          </a:p>
          <a:p>
            <a:pPr lvl="1"/>
            <a:r>
              <a:rPr lang="en-US" dirty="0"/>
              <a:t>P3: </a:t>
            </a:r>
            <a:r>
              <a:rPr lang="en-US" dirty="0" smtClean="0"/>
              <a:t>A3, </a:t>
            </a:r>
            <a:r>
              <a:rPr lang="en-US" dirty="0"/>
              <a:t>B3, </a:t>
            </a:r>
            <a:r>
              <a:rPr lang="en-US" dirty="0" smtClean="0"/>
              <a:t>C3</a:t>
            </a:r>
          </a:p>
          <a:p>
            <a:pPr lvl="1"/>
            <a:endParaRPr lang="en-US" dirty="0"/>
          </a:p>
          <a:p>
            <a:r>
              <a:rPr lang="en-US" dirty="0" smtClean="0"/>
              <a:t>3 Tests Cases are required to meet requirements</a:t>
            </a:r>
          </a:p>
        </p:txBody>
      </p:sp>
      <p:graphicFrame>
        <p:nvGraphicFramePr>
          <p:cNvPr id="7" name="Table 6"/>
          <p:cNvGraphicFramePr>
            <a:graphicFrameLocks noGrp="1"/>
          </p:cNvGraphicFramePr>
          <p:nvPr>
            <p:extLst>
              <p:ext uri="{D42A27DB-BD31-4B8C-83A1-F6EECF244321}">
                <p14:modId xmlns:p14="http://schemas.microsoft.com/office/powerpoint/2010/main" val="14913951"/>
              </p:ext>
            </p:extLst>
          </p:nvPr>
        </p:nvGraphicFramePr>
        <p:xfrm>
          <a:off x="5311738" y="3751527"/>
          <a:ext cx="4496841" cy="9108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smtClean="0">
                          <a:solidFill>
                            <a:schemeClr val="bg1"/>
                          </a:solidFill>
                          <a:effectLst/>
                          <a:latin typeface="Tahoma" panose="020B0604030504040204" pitchFamily="34" charset="0"/>
                        </a:rPr>
                        <a:t>P1</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P2</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P3</a:t>
                      </a:r>
                      <a:endParaRPr lang="en-GB" sz="1000" b="1" i="0" u="none" strike="noStrike" dirty="0">
                        <a:solidFill>
                          <a:schemeClr val="bg1"/>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smtClean="0">
                          <a:solidFill>
                            <a:srgbClr val="414042"/>
                          </a:solidFill>
                          <a:effectLst/>
                          <a:latin typeface="Tahoma" panose="020B0604030504040204" pitchFamily="34" charset="0"/>
                        </a:rPr>
                        <a:t>A1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smtClean="0">
                          <a:solidFill>
                            <a:srgbClr val="414042"/>
                          </a:solidFill>
                          <a:effectLst/>
                          <a:latin typeface="Tahoma" panose="020B0604030504040204" pitchFamily="34" charset="0"/>
                        </a:rPr>
                        <a:t>A2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smtClean="0">
                          <a:solidFill>
                            <a:srgbClr val="414042"/>
                          </a:solidFill>
                          <a:effectLst/>
                          <a:latin typeface="Tahoma" panose="020B0604030504040204" pitchFamily="34" charset="0"/>
                        </a:rPr>
                        <a:t>A3</a:t>
                      </a:r>
                      <a:endParaRPr lang="en-GB" sz="1000" b="0"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B</a:t>
                      </a:r>
                      <a:r>
                        <a:rPr lang="en-GB" sz="1000" b="0" i="0" u="none" strike="noStrike" dirty="0" smtClean="0">
                          <a:solidFill>
                            <a:srgbClr val="414042"/>
                          </a:solidFill>
                          <a:effectLst/>
                          <a:latin typeface="Tahoma" panose="020B0604030504040204" pitchFamily="34" charset="0"/>
                        </a:rPr>
                        <a:t>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pl-PL" sz="1000" b="0" i="0" u="none" strike="noStrike" dirty="0" smtClean="0">
                          <a:solidFill>
                            <a:srgbClr val="414042"/>
                          </a:solidFill>
                          <a:effectLst/>
                          <a:latin typeface="Tahoma" panose="020B0604030504040204" pitchFamily="34" charset="0"/>
                        </a:rPr>
                        <a:t>B</a:t>
                      </a:r>
                      <a:r>
                        <a:rPr lang="en-GB" sz="1000" b="0" i="0" u="none" strike="noStrike" dirty="0" smtClean="0">
                          <a:solidFill>
                            <a:srgbClr val="414042"/>
                          </a:solidFill>
                          <a:effectLst/>
                          <a:latin typeface="Tahoma" panose="020B0604030504040204" pitchFamily="34" charset="0"/>
                        </a:rPr>
                        <a:t>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smtClean="0">
                          <a:solidFill>
                            <a:srgbClr val="414042"/>
                          </a:solidFill>
                          <a:effectLst/>
                          <a:latin typeface="Tahoma" panose="020B0604030504040204" pitchFamily="34" charset="0"/>
                        </a:rPr>
                        <a:t>B3</a:t>
                      </a:r>
                      <a:endParaRPr lang="en-GB" sz="1000" b="0"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en-US" sz="1000" b="0" i="0" u="none" strike="noStrike" dirty="0" smtClean="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3</a:t>
                      </a:r>
                      <a:endParaRPr lang="en-GB" sz="1000" b="0" i="0" u="none" strike="noStrike" dirty="0">
                        <a:solidFill>
                          <a:srgbClr val="414042"/>
                        </a:solidFill>
                        <a:effectLst/>
                        <a:latin typeface="Tahoma" panose="020B0604030504040204" pitchFamily="34" charset="0"/>
                      </a:endParaRPr>
                    </a:p>
                  </a:txBody>
                  <a:tcPr marL="0" marR="0" marT="0" marB="0" anchor="ctr"/>
                </a:tc>
              </a:tr>
            </a:tbl>
          </a:graphicData>
        </a:graphic>
      </p:graphicFrame>
    </p:spTree>
    <p:extLst>
      <p:ext uri="{BB962C8B-B14F-4D97-AF65-F5344CB8AC3E}">
        <p14:creationId xmlns:p14="http://schemas.microsoft.com/office/powerpoint/2010/main" val="5925127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function</a:t>
            </a:r>
          </a:p>
          <a:p>
            <a:pPr lvl="1"/>
            <a:r>
              <a:rPr lang="en-US" dirty="0"/>
              <a:t>Analyze relations between variables</a:t>
            </a:r>
          </a:p>
          <a:p>
            <a:pPr lvl="1"/>
            <a:r>
              <a:rPr lang="en-US" dirty="0">
                <a:solidFill>
                  <a:schemeClr val="bg1">
                    <a:lumMod val="85000"/>
                  </a:schemeClr>
                </a:solidFill>
              </a:rPr>
              <a:t>Analyze output variables</a:t>
            </a:r>
          </a:p>
        </p:txBody>
      </p:sp>
      <p:sp>
        <p:nvSpPr>
          <p:cNvPr id="3" name="Title 2"/>
          <p:cNvSpPr>
            <a:spLocks noGrp="1"/>
          </p:cNvSpPr>
          <p:nvPr>
            <p:ph type="title"/>
          </p:nvPr>
        </p:nvSpPr>
        <p:spPr/>
        <p:txBody>
          <a:bodyPr/>
          <a:lstStyle/>
          <a:p>
            <a:r>
              <a:rPr lang="en-US" dirty="0"/>
              <a:t>Domain testing process – Analyze functions</a:t>
            </a:r>
          </a:p>
        </p:txBody>
      </p:sp>
      <p:sp>
        <p:nvSpPr>
          <p:cNvPr id="19" name="Rectangle 18"/>
          <p:cNvSpPr/>
          <p:nvPr/>
        </p:nvSpPr>
        <p:spPr bwMode="auto">
          <a:xfrm>
            <a:off x="463023" y="2034283"/>
            <a:ext cx="4848715" cy="1422901"/>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All Singles</a:t>
            </a:r>
            <a:r>
              <a:rPr lang="en-US" dirty="0">
                <a:solidFill>
                  <a:schemeClr val="bg1"/>
                </a:solidFill>
              </a:rPr>
              <a:t> is a approach to testing multiple variables together. It requires that each equivalence class/boundary for each variable should be tested at least once</a:t>
            </a:r>
            <a:r>
              <a:rPr lang="en-US" dirty="0" smtClean="0">
                <a:solidFill>
                  <a:schemeClr val="bg1"/>
                </a:solidFill>
              </a:rPr>
              <a:t>.</a:t>
            </a:r>
          </a:p>
          <a:p>
            <a:endParaRPr lang="en-US" dirty="0">
              <a:solidFill>
                <a:schemeClr val="bg1"/>
              </a:solidFill>
            </a:endParaRPr>
          </a:p>
          <a:p>
            <a:r>
              <a:rPr lang="en-US" dirty="0" smtClean="0">
                <a:solidFill>
                  <a:schemeClr val="bg1"/>
                </a:solidFill>
              </a:rPr>
              <a:t> </a:t>
            </a:r>
            <a:r>
              <a:rPr lang="en-US" dirty="0">
                <a:solidFill>
                  <a:schemeClr val="bg1"/>
                </a:solidFill>
              </a:rPr>
              <a:t>It is not important in which case certain value is tested</a:t>
            </a:r>
          </a:p>
          <a:p>
            <a:endParaRPr lang="en-US" dirty="0">
              <a:solidFill>
                <a:schemeClr val="bg1"/>
              </a:solidFill>
            </a:endParaRPr>
          </a:p>
        </p:txBody>
      </p:sp>
      <p:sp>
        <p:nvSpPr>
          <p:cNvPr id="17" name="Rectangle 16"/>
          <p:cNvSpPr/>
          <p:nvPr/>
        </p:nvSpPr>
        <p:spPr>
          <a:xfrm>
            <a:off x="452125" y="3738120"/>
            <a:ext cx="4848714" cy="1938992"/>
          </a:xfrm>
          <a:prstGeom prst="rect">
            <a:avLst/>
          </a:prstGeom>
          <a:solidFill>
            <a:srgbClr val="C6D4E2"/>
          </a:solidFill>
        </p:spPr>
        <p:txBody>
          <a:bodyPr wrap="square">
            <a:spAutoFit/>
          </a:bodyPr>
          <a:lstStyle/>
          <a:p>
            <a:r>
              <a:rPr lang="en-US" dirty="0"/>
              <a:t>Considering following parameters</a:t>
            </a:r>
          </a:p>
          <a:p>
            <a:pPr lvl="1"/>
            <a:r>
              <a:rPr lang="en-US" dirty="0"/>
              <a:t>P1: A1, B1, C1</a:t>
            </a:r>
          </a:p>
          <a:p>
            <a:pPr lvl="1"/>
            <a:r>
              <a:rPr lang="en-US" dirty="0"/>
              <a:t>P2: A2, B2, C2</a:t>
            </a:r>
          </a:p>
          <a:p>
            <a:pPr lvl="1"/>
            <a:r>
              <a:rPr lang="en-US" dirty="0"/>
              <a:t>P3: </a:t>
            </a:r>
            <a:r>
              <a:rPr lang="en-US" dirty="0" smtClean="0"/>
              <a:t>A3, </a:t>
            </a:r>
            <a:r>
              <a:rPr lang="en-US" dirty="0"/>
              <a:t>B3, C3	</a:t>
            </a:r>
          </a:p>
          <a:p>
            <a:pPr marL="290637" lvl="1" indent="0">
              <a:buNone/>
            </a:pPr>
            <a:r>
              <a:rPr lang="en-US" b="1" dirty="0"/>
              <a:t>and </a:t>
            </a:r>
          </a:p>
          <a:p>
            <a:pPr lvl="1"/>
            <a:r>
              <a:rPr lang="en-US" b="1" dirty="0"/>
              <a:t>A1, </a:t>
            </a:r>
            <a:r>
              <a:rPr lang="en-US" b="1" dirty="0" smtClean="0"/>
              <a:t>B2</a:t>
            </a:r>
            <a:r>
              <a:rPr lang="en-US" b="1" dirty="0"/>
              <a:t>, A3 are typically entered by </a:t>
            </a:r>
            <a:r>
              <a:rPr lang="en-US" b="1" dirty="0" smtClean="0"/>
              <a:t>user</a:t>
            </a:r>
          </a:p>
          <a:p>
            <a:endParaRPr lang="en-US" b="1" dirty="0"/>
          </a:p>
          <a:p>
            <a:r>
              <a:rPr lang="en-US" dirty="0" smtClean="0"/>
              <a:t>Still only 3 cases </a:t>
            </a:r>
            <a:r>
              <a:rPr lang="en-US" dirty="0"/>
              <a:t>needed</a:t>
            </a:r>
            <a:r>
              <a:rPr lang="en-US" dirty="0" smtClean="0"/>
              <a:t> </a:t>
            </a:r>
            <a:r>
              <a:rPr lang="en-US" dirty="0"/>
              <a:t>to satisfy this </a:t>
            </a:r>
            <a:r>
              <a:rPr lang="en-US" dirty="0" smtClean="0"/>
              <a:t>requirement</a:t>
            </a:r>
            <a:endParaRPr lang="en-US" dirty="0"/>
          </a:p>
        </p:txBody>
      </p:sp>
      <p:graphicFrame>
        <p:nvGraphicFramePr>
          <p:cNvPr id="7" name="Table 6"/>
          <p:cNvGraphicFramePr>
            <a:graphicFrameLocks noGrp="1"/>
          </p:cNvGraphicFramePr>
          <p:nvPr>
            <p:extLst/>
          </p:nvPr>
        </p:nvGraphicFramePr>
        <p:xfrm>
          <a:off x="5311738" y="3751527"/>
          <a:ext cx="4496841" cy="9108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smtClean="0">
                          <a:solidFill>
                            <a:schemeClr val="bg1"/>
                          </a:solidFill>
                          <a:effectLst/>
                          <a:latin typeface="Tahoma" panose="020B0604030504040204" pitchFamily="34" charset="0"/>
                        </a:rPr>
                        <a:t>P1</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P2</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P3</a:t>
                      </a:r>
                      <a:endParaRPr lang="en-GB" sz="1000" b="1" i="0" u="none" strike="noStrike" dirty="0">
                        <a:solidFill>
                          <a:schemeClr val="bg1"/>
                        </a:solidFill>
                        <a:effectLst/>
                        <a:latin typeface="Tahoma" panose="020B0604030504040204" pitchFamily="34" charset="0"/>
                      </a:endParaRPr>
                    </a:p>
                  </a:txBody>
                  <a:tcPr marL="0" marR="0" marT="0" marB="0" anchor="ctr"/>
                </a:tc>
              </a:tr>
              <a:tr h="180000">
                <a:tc>
                  <a:txBody>
                    <a:bodyPr/>
                    <a:lstStyle/>
                    <a:p>
                      <a:pPr algn="ctr" fontAlgn="b"/>
                      <a:r>
                        <a:rPr lang="en-GB" sz="1000" b="1" i="0" u="none" strike="noStrike" dirty="0" smtClean="0">
                          <a:solidFill>
                            <a:srgbClr val="414042"/>
                          </a:solidFill>
                          <a:effectLst/>
                          <a:latin typeface="Tahoma" panose="020B0604030504040204" pitchFamily="34" charset="0"/>
                        </a:rPr>
                        <a:t>A1</a:t>
                      </a:r>
                      <a:endParaRPr lang="en-GB" sz="1000" b="1"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rgbClr val="414042"/>
                          </a:solidFill>
                          <a:effectLst/>
                          <a:latin typeface="Tahoma" panose="020B0604030504040204" pitchFamily="34" charset="0"/>
                        </a:rPr>
                        <a:t>B2</a:t>
                      </a:r>
                      <a:endParaRPr lang="en-GB" sz="1000" b="1"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rgbClr val="414042"/>
                          </a:solidFill>
                          <a:effectLst/>
                          <a:latin typeface="Tahoma" panose="020B0604030504040204" pitchFamily="34" charset="0"/>
                        </a:rPr>
                        <a:t>A3</a:t>
                      </a:r>
                      <a:endParaRPr lang="en-GB" sz="1000" b="1"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smtClean="0">
                          <a:solidFill>
                            <a:srgbClr val="414042"/>
                          </a:solidFill>
                          <a:effectLst/>
                          <a:latin typeface="Tahoma" panose="020B0604030504040204" pitchFamily="34" charset="0"/>
                        </a:rPr>
                        <a:t>B1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smtClean="0">
                          <a:solidFill>
                            <a:srgbClr val="414042"/>
                          </a:solidFill>
                          <a:effectLst/>
                          <a:latin typeface="Tahoma" panose="020B0604030504040204" pitchFamily="34" charset="0"/>
                        </a:rPr>
                        <a:t>A2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smtClean="0">
                          <a:solidFill>
                            <a:srgbClr val="414042"/>
                          </a:solidFill>
                          <a:effectLst/>
                          <a:latin typeface="Tahoma" panose="020B0604030504040204" pitchFamily="34" charset="0"/>
                        </a:rPr>
                        <a:t>B3</a:t>
                      </a:r>
                      <a:endParaRPr lang="en-GB" sz="1000" b="0"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en-US" sz="1000" b="0" i="0" u="none" strike="noStrike" dirty="0" smtClean="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3</a:t>
                      </a:r>
                      <a:endParaRPr lang="en-GB" sz="1000" b="0" i="0" u="none" strike="noStrike" dirty="0">
                        <a:solidFill>
                          <a:srgbClr val="414042"/>
                        </a:solidFill>
                        <a:effectLst/>
                        <a:latin typeface="Tahoma" panose="020B0604030504040204" pitchFamily="34" charset="0"/>
                      </a:endParaRPr>
                    </a:p>
                  </a:txBody>
                  <a:tcPr marL="0" marR="0" marT="0" marB="0" anchor="ctr"/>
                </a:tc>
              </a:tr>
            </a:tbl>
          </a:graphicData>
        </a:graphic>
      </p:graphicFrame>
    </p:spTree>
    <p:extLst>
      <p:ext uri="{BB962C8B-B14F-4D97-AF65-F5344CB8AC3E}">
        <p14:creationId xmlns:p14="http://schemas.microsoft.com/office/powerpoint/2010/main" val="138037014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function</a:t>
            </a:r>
          </a:p>
          <a:p>
            <a:pPr lvl="1"/>
            <a:r>
              <a:rPr lang="en-US" dirty="0"/>
              <a:t>Analyze relations between variables</a:t>
            </a:r>
          </a:p>
          <a:p>
            <a:pPr lvl="1"/>
            <a:r>
              <a:rPr lang="en-US" dirty="0">
                <a:solidFill>
                  <a:schemeClr val="bg1">
                    <a:lumMod val="85000"/>
                  </a:schemeClr>
                </a:solidFill>
              </a:rPr>
              <a:t>Analyze output variables</a:t>
            </a:r>
          </a:p>
        </p:txBody>
      </p:sp>
      <p:sp>
        <p:nvSpPr>
          <p:cNvPr id="3" name="Title 2"/>
          <p:cNvSpPr>
            <a:spLocks noGrp="1"/>
          </p:cNvSpPr>
          <p:nvPr>
            <p:ph type="title"/>
          </p:nvPr>
        </p:nvSpPr>
        <p:spPr/>
        <p:txBody>
          <a:bodyPr/>
          <a:lstStyle/>
          <a:p>
            <a:r>
              <a:rPr lang="en-US" dirty="0"/>
              <a:t>Domain testing process – Analyze functions</a:t>
            </a:r>
          </a:p>
        </p:txBody>
      </p:sp>
      <p:sp>
        <p:nvSpPr>
          <p:cNvPr id="19" name="Rectangle 18"/>
          <p:cNvSpPr/>
          <p:nvPr/>
        </p:nvSpPr>
        <p:spPr bwMode="auto">
          <a:xfrm>
            <a:off x="463023" y="2034283"/>
            <a:ext cx="4848715" cy="1422901"/>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chemeClr val="bg1"/>
                </a:solidFill>
              </a:rPr>
              <a:t>All Singles</a:t>
            </a:r>
            <a:r>
              <a:rPr lang="en-US" dirty="0">
                <a:solidFill>
                  <a:schemeClr val="bg1"/>
                </a:solidFill>
              </a:rPr>
              <a:t> is a approach to testing multiple variables together. It requires that each equivalence class/boundary for each variable should be tested at least once</a:t>
            </a:r>
            <a:r>
              <a:rPr lang="en-US" dirty="0" smtClean="0">
                <a:solidFill>
                  <a:schemeClr val="bg1"/>
                </a:solidFill>
              </a:rPr>
              <a:t>.</a:t>
            </a:r>
          </a:p>
          <a:p>
            <a:endParaRPr lang="en-US" dirty="0">
              <a:solidFill>
                <a:schemeClr val="bg1"/>
              </a:solidFill>
            </a:endParaRPr>
          </a:p>
          <a:p>
            <a:r>
              <a:rPr lang="en-US" dirty="0" smtClean="0">
                <a:solidFill>
                  <a:schemeClr val="bg1"/>
                </a:solidFill>
              </a:rPr>
              <a:t> </a:t>
            </a:r>
            <a:r>
              <a:rPr lang="en-US" dirty="0">
                <a:solidFill>
                  <a:schemeClr val="bg1"/>
                </a:solidFill>
              </a:rPr>
              <a:t>It is not important in which case certain value is tested</a:t>
            </a:r>
          </a:p>
          <a:p>
            <a:endParaRPr lang="en-US" dirty="0">
              <a:solidFill>
                <a:schemeClr val="bg1"/>
              </a:solidFill>
            </a:endParaRPr>
          </a:p>
        </p:txBody>
      </p:sp>
      <p:sp>
        <p:nvSpPr>
          <p:cNvPr id="17" name="Rectangle 16"/>
          <p:cNvSpPr/>
          <p:nvPr/>
        </p:nvSpPr>
        <p:spPr>
          <a:xfrm>
            <a:off x="452125" y="3738120"/>
            <a:ext cx="4848714" cy="2169825"/>
          </a:xfrm>
          <a:prstGeom prst="rect">
            <a:avLst/>
          </a:prstGeom>
          <a:solidFill>
            <a:srgbClr val="C6D4E2"/>
          </a:solidFill>
        </p:spPr>
        <p:txBody>
          <a:bodyPr wrap="square">
            <a:spAutoFit/>
          </a:bodyPr>
          <a:lstStyle/>
          <a:p>
            <a:r>
              <a:rPr lang="en-US" dirty="0"/>
              <a:t>Considering following parameters</a:t>
            </a:r>
          </a:p>
          <a:p>
            <a:pPr lvl="1"/>
            <a:r>
              <a:rPr lang="en-US" dirty="0"/>
              <a:t>P1: A1, B1, C1</a:t>
            </a:r>
          </a:p>
          <a:p>
            <a:pPr lvl="1"/>
            <a:r>
              <a:rPr lang="en-US" dirty="0"/>
              <a:t>P2: A2, B2, C2</a:t>
            </a:r>
          </a:p>
          <a:p>
            <a:pPr lvl="1"/>
            <a:r>
              <a:rPr lang="en-US" dirty="0"/>
              <a:t>P3: </a:t>
            </a:r>
            <a:r>
              <a:rPr lang="en-US" dirty="0" smtClean="0"/>
              <a:t>A3, </a:t>
            </a:r>
            <a:r>
              <a:rPr lang="en-US" dirty="0"/>
              <a:t>B3, C3	</a:t>
            </a:r>
          </a:p>
          <a:p>
            <a:pPr marL="290637" lvl="1" indent="0">
              <a:buNone/>
            </a:pPr>
            <a:r>
              <a:rPr lang="en-US" b="1" dirty="0" smtClean="0"/>
              <a:t>and </a:t>
            </a:r>
          </a:p>
          <a:p>
            <a:pPr lvl="1"/>
            <a:r>
              <a:rPr lang="en-US" b="1" dirty="0" smtClean="0"/>
              <a:t>A1</a:t>
            </a:r>
            <a:r>
              <a:rPr lang="en-US" b="1" dirty="0"/>
              <a:t>, </a:t>
            </a:r>
            <a:r>
              <a:rPr lang="en-US" b="1" dirty="0" smtClean="0"/>
              <a:t>B2</a:t>
            </a:r>
            <a:r>
              <a:rPr lang="en-US" b="1" dirty="0"/>
              <a:t>, A3 </a:t>
            </a:r>
            <a:r>
              <a:rPr lang="en-US" b="1" dirty="0" smtClean="0"/>
              <a:t>and A1</a:t>
            </a:r>
            <a:r>
              <a:rPr lang="en-US" b="1" dirty="0"/>
              <a:t>, A2, B3 </a:t>
            </a:r>
            <a:endParaRPr lang="en-US" b="1" dirty="0" smtClean="0"/>
          </a:p>
          <a:p>
            <a:pPr lvl="1"/>
            <a:r>
              <a:rPr lang="en-US" b="1" dirty="0" smtClean="0"/>
              <a:t>are </a:t>
            </a:r>
            <a:r>
              <a:rPr lang="en-US" b="1" dirty="0"/>
              <a:t>typically entered by user</a:t>
            </a:r>
          </a:p>
          <a:p>
            <a:pPr marL="290637" lvl="1" indent="0">
              <a:buNone/>
            </a:pPr>
            <a:endParaRPr lang="en-US" dirty="0" smtClean="0"/>
          </a:p>
          <a:p>
            <a:pPr indent="-166563"/>
            <a:r>
              <a:rPr lang="en-US" dirty="0" smtClean="0"/>
              <a:t>Additional </a:t>
            </a:r>
            <a:r>
              <a:rPr lang="en-US" dirty="0"/>
              <a:t>case is required</a:t>
            </a:r>
          </a:p>
        </p:txBody>
      </p:sp>
      <p:graphicFrame>
        <p:nvGraphicFramePr>
          <p:cNvPr id="24" name="Table 23"/>
          <p:cNvGraphicFramePr>
            <a:graphicFrameLocks noGrp="1"/>
          </p:cNvGraphicFramePr>
          <p:nvPr>
            <p:extLst>
              <p:ext uri="{D42A27DB-BD31-4B8C-83A1-F6EECF244321}">
                <p14:modId xmlns:p14="http://schemas.microsoft.com/office/powerpoint/2010/main" val="4003676789"/>
              </p:ext>
            </p:extLst>
          </p:nvPr>
        </p:nvGraphicFramePr>
        <p:xfrm>
          <a:off x="5311738" y="3751527"/>
          <a:ext cx="4496841" cy="10632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smtClean="0">
                          <a:solidFill>
                            <a:schemeClr val="bg1"/>
                          </a:solidFill>
                          <a:effectLst/>
                          <a:latin typeface="Tahoma" panose="020B0604030504040204" pitchFamily="34" charset="0"/>
                        </a:rPr>
                        <a:t>P1</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P2</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P3</a:t>
                      </a:r>
                      <a:endParaRPr lang="en-GB" sz="1000" b="1" i="0" u="none" strike="noStrike" dirty="0">
                        <a:solidFill>
                          <a:schemeClr val="bg1"/>
                        </a:solidFill>
                        <a:effectLst/>
                        <a:latin typeface="Tahoma" panose="020B0604030504040204" pitchFamily="34" charset="0"/>
                      </a:endParaRPr>
                    </a:p>
                  </a:txBody>
                  <a:tcPr marL="0" marR="0" marT="0" marB="0" anchor="ctr"/>
                </a:tc>
              </a:tr>
              <a:tr h="180000">
                <a:tc>
                  <a:txBody>
                    <a:bodyPr/>
                    <a:lstStyle/>
                    <a:p>
                      <a:pPr algn="ctr" fontAlgn="b"/>
                      <a:r>
                        <a:rPr lang="en-GB" sz="1000" b="1" i="0" u="none" strike="noStrike" dirty="0" smtClean="0">
                          <a:solidFill>
                            <a:srgbClr val="414042"/>
                          </a:solidFill>
                          <a:effectLst/>
                          <a:latin typeface="Tahoma" panose="020B0604030504040204" pitchFamily="34" charset="0"/>
                        </a:rPr>
                        <a:t>A1</a:t>
                      </a:r>
                      <a:endParaRPr lang="en-GB" sz="1000" b="1"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rgbClr val="414042"/>
                          </a:solidFill>
                          <a:effectLst/>
                          <a:latin typeface="Tahoma" panose="020B0604030504040204" pitchFamily="34" charset="0"/>
                        </a:rPr>
                        <a:t>B2</a:t>
                      </a:r>
                      <a:endParaRPr lang="en-GB" sz="1000" b="1"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rgbClr val="414042"/>
                          </a:solidFill>
                          <a:effectLst/>
                          <a:latin typeface="Tahoma" panose="020B0604030504040204" pitchFamily="34" charset="0"/>
                        </a:rPr>
                        <a:t>A3</a:t>
                      </a:r>
                      <a:endParaRPr lang="en-GB" sz="1000" b="1" i="0" u="none" strike="noStrike" dirty="0">
                        <a:solidFill>
                          <a:srgbClr val="414042"/>
                        </a:solidFill>
                        <a:effectLst/>
                        <a:latin typeface="Tahoma" panose="020B0604030504040204" pitchFamily="34" charset="0"/>
                      </a:endParaRPr>
                    </a:p>
                  </a:txBody>
                  <a:tcPr marL="0" marR="0" marT="0" marB="0" anchor="ctr"/>
                </a:tc>
              </a:tr>
              <a:tr h="69217">
                <a:tc>
                  <a:txBody>
                    <a:bodyPr/>
                    <a:lstStyle/>
                    <a:p>
                      <a:pPr algn="ctr" fontAlgn="b"/>
                      <a:r>
                        <a:rPr lang="en-GB" sz="1000" b="1" i="0" u="none" strike="noStrike" dirty="0" smtClean="0">
                          <a:solidFill>
                            <a:srgbClr val="414042"/>
                          </a:solidFill>
                          <a:effectLst/>
                          <a:latin typeface="Tahoma" panose="020B0604030504040204" pitchFamily="34" charset="0"/>
                        </a:rPr>
                        <a:t>A1</a:t>
                      </a:r>
                      <a:endParaRPr lang="en-GB" sz="1000" b="1"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rgbClr val="414042"/>
                          </a:solidFill>
                          <a:effectLst/>
                          <a:latin typeface="Tahoma" panose="020B0604030504040204" pitchFamily="34" charset="0"/>
                        </a:rPr>
                        <a:t>A2</a:t>
                      </a:r>
                      <a:endParaRPr lang="en-GB" sz="1000" b="1"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rgbClr val="414042"/>
                          </a:solidFill>
                          <a:effectLst/>
                          <a:latin typeface="Tahoma" panose="020B0604030504040204" pitchFamily="34" charset="0"/>
                        </a:rPr>
                        <a:t>B3</a:t>
                      </a:r>
                      <a:endParaRPr lang="en-GB" sz="1000" b="1"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smtClean="0">
                          <a:solidFill>
                            <a:srgbClr val="414042"/>
                          </a:solidFill>
                          <a:effectLst/>
                          <a:latin typeface="Tahoma" panose="020B0604030504040204" pitchFamily="34" charset="0"/>
                        </a:rPr>
                        <a:t>B1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smtClean="0">
                          <a:solidFill>
                            <a:srgbClr val="414042"/>
                          </a:solidFill>
                          <a:effectLst/>
                          <a:latin typeface="Tahoma" panose="020B0604030504040204" pitchFamily="34" charset="0"/>
                        </a:rPr>
                        <a:t>A2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smtClean="0">
                          <a:solidFill>
                            <a:srgbClr val="414042"/>
                          </a:solidFill>
                          <a:effectLst/>
                          <a:latin typeface="Tahoma" panose="020B0604030504040204" pitchFamily="34" charset="0"/>
                        </a:rPr>
                        <a:t>B3</a:t>
                      </a:r>
                      <a:endParaRPr lang="en-GB" sz="1000" b="0"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en-US" sz="1000" b="0" i="0" u="none" strike="noStrike" dirty="0" smtClean="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2</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a:t>
                      </a:r>
                      <a:r>
                        <a:rPr lang="en-GB" sz="1000" b="0" i="0" u="none" strike="noStrike" dirty="0" smtClean="0">
                          <a:solidFill>
                            <a:srgbClr val="414042"/>
                          </a:solidFill>
                          <a:effectLst/>
                          <a:latin typeface="Tahoma" panose="020B0604030504040204" pitchFamily="34" charset="0"/>
                        </a:rPr>
                        <a:t>3</a:t>
                      </a:r>
                      <a:endParaRPr lang="en-GB" sz="1000" b="0" i="0" u="none" strike="noStrike" dirty="0">
                        <a:solidFill>
                          <a:srgbClr val="414042"/>
                        </a:solidFill>
                        <a:effectLst/>
                        <a:latin typeface="Tahoma" panose="020B0604030504040204" pitchFamily="34" charset="0"/>
                      </a:endParaRPr>
                    </a:p>
                  </a:txBody>
                  <a:tcPr marL="0" marR="0" marT="0" marB="0" anchor="ctr"/>
                </a:tc>
              </a:tr>
            </a:tbl>
          </a:graphicData>
        </a:graphic>
      </p:graphicFrame>
    </p:spTree>
    <p:extLst>
      <p:ext uri="{BB962C8B-B14F-4D97-AF65-F5344CB8AC3E}">
        <p14:creationId xmlns:p14="http://schemas.microsoft.com/office/powerpoint/2010/main" val="272189740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function</a:t>
            </a:r>
          </a:p>
          <a:p>
            <a:pPr lvl="1"/>
            <a:r>
              <a:rPr lang="en-US" dirty="0"/>
              <a:t>Analyze relations between variables</a:t>
            </a:r>
          </a:p>
          <a:p>
            <a:pPr lvl="1"/>
            <a:r>
              <a:rPr lang="en-US" dirty="0">
                <a:solidFill>
                  <a:schemeClr val="bg1">
                    <a:lumMod val="85000"/>
                  </a:schemeClr>
                </a:solidFill>
              </a:rPr>
              <a:t>Analyze output variables</a:t>
            </a:r>
          </a:p>
        </p:txBody>
      </p:sp>
      <p:sp>
        <p:nvSpPr>
          <p:cNvPr id="3" name="Title 2"/>
          <p:cNvSpPr>
            <a:spLocks noGrp="1"/>
          </p:cNvSpPr>
          <p:nvPr>
            <p:ph type="title"/>
          </p:nvPr>
        </p:nvSpPr>
        <p:spPr/>
        <p:txBody>
          <a:bodyPr/>
          <a:lstStyle/>
          <a:p>
            <a:r>
              <a:rPr lang="en-US" dirty="0"/>
              <a:t>Domain testing process – Analyze functions</a:t>
            </a:r>
          </a:p>
        </p:txBody>
      </p:sp>
      <p:sp>
        <p:nvSpPr>
          <p:cNvPr id="19" name="Rectangle 18"/>
          <p:cNvSpPr/>
          <p:nvPr/>
        </p:nvSpPr>
        <p:spPr bwMode="auto">
          <a:xfrm>
            <a:off x="463024" y="2034284"/>
            <a:ext cx="4747804" cy="878456"/>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bg1"/>
                </a:solidFill>
              </a:rPr>
              <a:t>All N-Tuples is an approach that requires to test each variable in combination with each other </a:t>
            </a:r>
            <a:r>
              <a:rPr lang="en-US" dirty="0" smtClean="0">
                <a:solidFill>
                  <a:schemeClr val="bg1"/>
                </a:solidFill>
              </a:rPr>
              <a:t>variable</a:t>
            </a:r>
            <a:endParaRPr lang="en-US" dirty="0">
              <a:solidFill>
                <a:schemeClr val="bg1"/>
              </a:solidFill>
            </a:endParaRPr>
          </a:p>
        </p:txBody>
      </p:sp>
      <p:sp>
        <p:nvSpPr>
          <p:cNvPr id="17" name="Rectangle 16"/>
          <p:cNvSpPr/>
          <p:nvPr/>
        </p:nvSpPr>
        <p:spPr>
          <a:xfrm>
            <a:off x="463024" y="3155845"/>
            <a:ext cx="4747804" cy="1477328"/>
          </a:xfrm>
          <a:prstGeom prst="rect">
            <a:avLst/>
          </a:prstGeom>
          <a:solidFill>
            <a:srgbClr val="C6D4E2"/>
          </a:solidFill>
        </p:spPr>
        <p:txBody>
          <a:bodyPr wrap="square">
            <a:spAutoFit/>
          </a:bodyPr>
          <a:lstStyle/>
          <a:p>
            <a:r>
              <a:rPr lang="en-US" dirty="0"/>
              <a:t>Considering following parameters</a:t>
            </a:r>
          </a:p>
          <a:p>
            <a:pPr lvl="1"/>
            <a:r>
              <a:rPr lang="en-US" dirty="0"/>
              <a:t>P1: A1, B1, C1</a:t>
            </a:r>
          </a:p>
          <a:p>
            <a:pPr lvl="1"/>
            <a:r>
              <a:rPr lang="en-US" dirty="0"/>
              <a:t>P2: A2, B2, C2</a:t>
            </a:r>
          </a:p>
          <a:p>
            <a:pPr lvl="1"/>
            <a:r>
              <a:rPr lang="en-US" dirty="0"/>
              <a:t>P3: </a:t>
            </a:r>
            <a:r>
              <a:rPr lang="en-US" dirty="0" smtClean="0"/>
              <a:t>A3, </a:t>
            </a:r>
            <a:r>
              <a:rPr lang="en-US" dirty="0"/>
              <a:t>B3, </a:t>
            </a:r>
            <a:r>
              <a:rPr lang="en-US" dirty="0" smtClean="0"/>
              <a:t>C3</a:t>
            </a:r>
          </a:p>
          <a:p>
            <a:pPr lvl="1"/>
            <a:endParaRPr lang="en-US" dirty="0"/>
          </a:p>
          <a:p>
            <a:pPr marL="290637" lvl="1" indent="0">
              <a:buNone/>
            </a:pPr>
            <a:r>
              <a:rPr lang="en-US" b="1" dirty="0"/>
              <a:t>we need 27 cases </a:t>
            </a:r>
          </a:p>
        </p:txBody>
      </p:sp>
      <p:graphicFrame>
        <p:nvGraphicFramePr>
          <p:cNvPr id="8" name="Table 7"/>
          <p:cNvGraphicFramePr>
            <a:graphicFrameLocks noGrp="1"/>
          </p:cNvGraphicFramePr>
          <p:nvPr>
            <p:extLst/>
          </p:nvPr>
        </p:nvGraphicFramePr>
        <p:xfrm>
          <a:off x="5311738" y="1052514"/>
          <a:ext cx="4496841" cy="52308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smtClean="0">
                          <a:solidFill>
                            <a:schemeClr val="bg1"/>
                          </a:solidFill>
                          <a:effectLst/>
                          <a:latin typeface="Tahoma" panose="020B0604030504040204" pitchFamily="34" charset="0"/>
                        </a:rPr>
                        <a:t>P1</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P2</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P3</a:t>
                      </a:r>
                      <a:endParaRPr lang="en-GB" sz="1000" b="1" i="0" u="none" strike="noStrike" dirty="0">
                        <a:solidFill>
                          <a:schemeClr val="bg1"/>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C3</a:t>
                      </a:r>
                    </a:p>
                  </a:txBody>
                  <a:tcPr marL="0" marR="0" marT="0" marB="0" anchor="ctr"/>
                </a:tc>
              </a:tr>
            </a:tbl>
          </a:graphicData>
        </a:graphic>
      </p:graphicFrame>
    </p:spTree>
    <p:extLst>
      <p:ext uri="{BB962C8B-B14F-4D97-AF65-F5344CB8AC3E}">
        <p14:creationId xmlns:p14="http://schemas.microsoft.com/office/powerpoint/2010/main" val="2788499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function</a:t>
            </a:r>
          </a:p>
          <a:p>
            <a:pPr lvl="1"/>
            <a:r>
              <a:rPr lang="en-US" dirty="0"/>
              <a:t>Analyze relations between variables</a:t>
            </a:r>
          </a:p>
          <a:p>
            <a:pPr lvl="1"/>
            <a:r>
              <a:rPr lang="en-US" dirty="0">
                <a:solidFill>
                  <a:schemeClr val="bg1">
                    <a:lumMod val="85000"/>
                  </a:schemeClr>
                </a:solidFill>
              </a:rPr>
              <a:t>Analyze output variables</a:t>
            </a:r>
          </a:p>
        </p:txBody>
      </p:sp>
      <p:sp>
        <p:nvSpPr>
          <p:cNvPr id="3" name="Title 2"/>
          <p:cNvSpPr>
            <a:spLocks noGrp="1"/>
          </p:cNvSpPr>
          <p:nvPr>
            <p:ph type="title"/>
          </p:nvPr>
        </p:nvSpPr>
        <p:spPr/>
        <p:txBody>
          <a:bodyPr/>
          <a:lstStyle/>
          <a:p>
            <a:r>
              <a:rPr lang="en-US" dirty="0"/>
              <a:t>Domain testing process – Analyze functions</a:t>
            </a:r>
          </a:p>
        </p:txBody>
      </p:sp>
      <p:sp>
        <p:nvSpPr>
          <p:cNvPr id="19" name="Rectangle 18"/>
          <p:cNvSpPr/>
          <p:nvPr/>
        </p:nvSpPr>
        <p:spPr bwMode="auto">
          <a:xfrm>
            <a:off x="463024" y="2034283"/>
            <a:ext cx="4747804" cy="1923941"/>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bg1"/>
                </a:solidFill>
              </a:rPr>
              <a:t>All Pair is an approach that requires us to test all combination of pairs of variables</a:t>
            </a:r>
            <a:r>
              <a:rPr lang="en-US" dirty="0" smtClean="0">
                <a:solidFill>
                  <a:schemeClr val="bg1"/>
                </a:solidFill>
              </a:rPr>
              <a:t>.</a:t>
            </a:r>
          </a:p>
          <a:p>
            <a:endParaRPr lang="en-US" dirty="0">
              <a:solidFill>
                <a:schemeClr val="bg1"/>
              </a:solidFill>
            </a:endParaRPr>
          </a:p>
          <a:p>
            <a:r>
              <a:rPr lang="en-US" dirty="0">
                <a:solidFill>
                  <a:schemeClr val="bg1"/>
                </a:solidFill>
              </a:rPr>
              <a:t>It is based on the study showing that more then 90% of error in software are caused by of two or more parameters</a:t>
            </a:r>
            <a:r>
              <a:rPr lang="en-US" dirty="0" smtClean="0">
                <a:solidFill>
                  <a:schemeClr val="bg1"/>
                </a:solidFill>
              </a:rPr>
              <a:t>.</a:t>
            </a:r>
          </a:p>
          <a:p>
            <a:endParaRPr lang="en-US" dirty="0">
              <a:solidFill>
                <a:schemeClr val="bg1"/>
              </a:solidFill>
            </a:endParaRPr>
          </a:p>
          <a:p>
            <a:r>
              <a:rPr lang="en-US" b="1" dirty="0">
                <a:solidFill>
                  <a:schemeClr val="bg1"/>
                </a:solidFill>
              </a:rPr>
              <a:t>This approach can be extended to all triples etc.</a:t>
            </a:r>
          </a:p>
          <a:p>
            <a:endParaRPr lang="en-US" dirty="0">
              <a:solidFill>
                <a:schemeClr val="bg1"/>
              </a:solidFill>
            </a:endParaRPr>
          </a:p>
        </p:txBody>
      </p:sp>
      <p:sp>
        <p:nvSpPr>
          <p:cNvPr id="17" name="Rectangle 16"/>
          <p:cNvSpPr/>
          <p:nvPr/>
        </p:nvSpPr>
        <p:spPr>
          <a:xfrm>
            <a:off x="5261283" y="1048720"/>
            <a:ext cx="4496841" cy="1477328"/>
          </a:xfrm>
          <a:prstGeom prst="rect">
            <a:avLst/>
          </a:prstGeom>
          <a:solidFill>
            <a:srgbClr val="C6D4E2"/>
          </a:solidFill>
        </p:spPr>
        <p:txBody>
          <a:bodyPr wrap="square">
            <a:spAutoFit/>
          </a:bodyPr>
          <a:lstStyle/>
          <a:p>
            <a:r>
              <a:rPr lang="en-US" dirty="0"/>
              <a:t>Considering following parameters</a:t>
            </a:r>
          </a:p>
          <a:p>
            <a:pPr lvl="1"/>
            <a:r>
              <a:rPr lang="en-US" dirty="0"/>
              <a:t>P1: A1, B1, C1</a:t>
            </a:r>
          </a:p>
          <a:p>
            <a:pPr lvl="1"/>
            <a:r>
              <a:rPr lang="en-US" dirty="0"/>
              <a:t>P2: A2, B2, C2</a:t>
            </a:r>
          </a:p>
          <a:p>
            <a:pPr lvl="1"/>
            <a:r>
              <a:rPr lang="en-US" dirty="0"/>
              <a:t>P3: </a:t>
            </a:r>
            <a:r>
              <a:rPr lang="en-US" dirty="0" smtClean="0"/>
              <a:t>A3, </a:t>
            </a:r>
            <a:r>
              <a:rPr lang="en-US" dirty="0"/>
              <a:t>B3, </a:t>
            </a:r>
            <a:r>
              <a:rPr lang="en-US" dirty="0" smtClean="0"/>
              <a:t>C3</a:t>
            </a:r>
          </a:p>
          <a:p>
            <a:pPr lvl="1"/>
            <a:endParaRPr lang="en-US" dirty="0"/>
          </a:p>
          <a:p>
            <a:pPr marL="290637" lvl="1" indent="0">
              <a:buNone/>
            </a:pPr>
            <a:r>
              <a:rPr lang="en-US" b="1" dirty="0"/>
              <a:t>we need 10 cases </a:t>
            </a:r>
          </a:p>
        </p:txBody>
      </p:sp>
      <p:graphicFrame>
        <p:nvGraphicFramePr>
          <p:cNvPr id="7" name="Table 6"/>
          <p:cNvGraphicFramePr>
            <a:graphicFrameLocks noGrp="1"/>
          </p:cNvGraphicFramePr>
          <p:nvPr>
            <p:extLst>
              <p:ext uri="{D42A27DB-BD31-4B8C-83A1-F6EECF244321}">
                <p14:modId xmlns:p14="http://schemas.microsoft.com/office/powerpoint/2010/main" val="2560770928"/>
              </p:ext>
            </p:extLst>
          </p:nvPr>
        </p:nvGraphicFramePr>
        <p:xfrm>
          <a:off x="5261283" y="2766116"/>
          <a:ext cx="4496841" cy="21708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smtClean="0">
                          <a:solidFill>
                            <a:schemeClr val="bg1"/>
                          </a:solidFill>
                          <a:effectLst/>
                          <a:latin typeface="Tahoma" panose="020B0604030504040204" pitchFamily="34" charset="0"/>
                        </a:rPr>
                        <a:t>P1</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P2</a:t>
                      </a:r>
                      <a:endParaRPr lang="en-GB" sz="1000" b="1" i="0" u="none" strike="noStrike" dirty="0">
                        <a:solidFill>
                          <a:schemeClr val="bg1"/>
                        </a:solidFill>
                        <a:effectLst/>
                        <a:latin typeface="Tahoma" panose="020B0604030504040204" pitchFamily="34" charset="0"/>
                      </a:endParaRPr>
                    </a:p>
                  </a:txBody>
                  <a:tcPr marL="0" marR="0" marT="0" marB="0" anchor="ctr"/>
                </a:tc>
                <a:tc>
                  <a:txBody>
                    <a:bodyPr/>
                    <a:lstStyle/>
                    <a:p>
                      <a:pPr algn="ctr" fontAlgn="b"/>
                      <a:r>
                        <a:rPr lang="en-GB" sz="1000" b="1" i="0" u="none" strike="noStrike" dirty="0" smtClean="0">
                          <a:solidFill>
                            <a:schemeClr val="bg1"/>
                          </a:solidFill>
                          <a:effectLst/>
                          <a:latin typeface="Tahoma" panose="020B0604030504040204" pitchFamily="34" charset="0"/>
                        </a:rPr>
                        <a:t>P3</a:t>
                      </a:r>
                      <a:endParaRPr lang="en-GB" sz="1000" b="1" i="0" u="none" strike="noStrike" dirty="0">
                        <a:solidFill>
                          <a:schemeClr val="bg1"/>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C1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C1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C2</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b"/>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b"/>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b"/>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b"/>
                </a:tc>
              </a:tr>
            </a:tbl>
          </a:graphicData>
        </a:graphic>
      </p:graphicFrame>
      <p:sp>
        <p:nvSpPr>
          <p:cNvPr id="4" name="Rectangle 3"/>
          <p:cNvSpPr/>
          <p:nvPr/>
        </p:nvSpPr>
        <p:spPr>
          <a:xfrm>
            <a:off x="360426" y="5380672"/>
            <a:ext cx="9397698" cy="1477328"/>
          </a:xfrm>
          <a:prstGeom prst="rect">
            <a:avLst/>
          </a:prstGeom>
        </p:spPr>
        <p:txBody>
          <a:bodyPr wrap="square">
            <a:spAutoFit/>
          </a:bodyPr>
          <a:lstStyle/>
          <a:p>
            <a:r>
              <a:rPr lang="en-US" b="1" dirty="0"/>
              <a:t>PICT tool is very helpful when generation test cases using this </a:t>
            </a:r>
            <a:r>
              <a:rPr lang="en-US" b="1" dirty="0" smtClean="0"/>
              <a:t>approach</a:t>
            </a:r>
          </a:p>
          <a:p>
            <a:pPr marL="0" indent="0">
              <a:buFontTx/>
              <a:buNone/>
            </a:pPr>
            <a:r>
              <a:rPr lang="pl-PL" kern="0" dirty="0" smtClean="0"/>
              <a:t>PICT </a:t>
            </a:r>
            <a:r>
              <a:rPr lang="pl-PL" kern="0" dirty="0"/>
              <a:t>Tool - </a:t>
            </a:r>
            <a:r>
              <a:rPr lang="pl-PL" kern="0" dirty="0">
                <a:hlinkClick r:id="rId3"/>
              </a:rPr>
              <a:t>http://download.microsoft.com/download/f/5/5/f55484df-8494-48fa-8dbd-8c6f76cc014b/pict33.msi</a:t>
            </a:r>
            <a:endParaRPr lang="pl-PL" kern="0" dirty="0"/>
          </a:p>
          <a:p>
            <a:pPr marL="0" indent="0">
              <a:buNone/>
            </a:pPr>
            <a:r>
              <a:rPr lang="pl-PL" kern="0" dirty="0"/>
              <a:t>PICT Tool information - </a:t>
            </a:r>
            <a:r>
              <a:rPr lang="pl-PL" kern="0" dirty="0">
                <a:hlinkClick r:id="rId4"/>
              </a:rPr>
              <a:t>https://msdn.microsoft.com/en-us/library/cc150619.aspx</a:t>
            </a:r>
            <a:endParaRPr lang="pl-PL" kern="0" dirty="0"/>
          </a:p>
          <a:p>
            <a:endParaRPr lang="en-US" dirty="0"/>
          </a:p>
          <a:p>
            <a:pPr marL="290637" lvl="1" indent="0">
              <a:buNone/>
            </a:pPr>
            <a:endParaRPr lang="en-US" dirty="0"/>
          </a:p>
        </p:txBody>
      </p:sp>
    </p:spTree>
    <p:extLst>
      <p:ext uri="{BB962C8B-B14F-4D97-AF65-F5344CB8AC3E}">
        <p14:creationId xmlns:p14="http://schemas.microsoft.com/office/powerpoint/2010/main" val="2512635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function</a:t>
            </a:r>
          </a:p>
          <a:p>
            <a:pPr lvl="1"/>
            <a:r>
              <a:rPr lang="en-US" dirty="0"/>
              <a:t>Analyze relations between variables</a:t>
            </a:r>
          </a:p>
          <a:p>
            <a:pPr lvl="1"/>
            <a:r>
              <a:rPr lang="en-US" dirty="0"/>
              <a:t>Analyze output variables</a:t>
            </a:r>
          </a:p>
        </p:txBody>
      </p:sp>
      <p:sp>
        <p:nvSpPr>
          <p:cNvPr id="3" name="Title 2"/>
          <p:cNvSpPr>
            <a:spLocks noGrp="1"/>
          </p:cNvSpPr>
          <p:nvPr>
            <p:ph type="title"/>
          </p:nvPr>
        </p:nvSpPr>
        <p:spPr/>
        <p:txBody>
          <a:bodyPr/>
          <a:lstStyle/>
          <a:p>
            <a:r>
              <a:rPr lang="en-US" dirty="0"/>
              <a:t>Domain testing process – Analyze functions</a:t>
            </a:r>
          </a:p>
        </p:txBody>
      </p:sp>
      <p:sp>
        <p:nvSpPr>
          <p:cNvPr id="19" name="Rectangle 18"/>
          <p:cNvSpPr/>
          <p:nvPr/>
        </p:nvSpPr>
        <p:spPr bwMode="auto">
          <a:xfrm>
            <a:off x="452124" y="2034283"/>
            <a:ext cx="4858911" cy="1560687"/>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smtClean="0">
                <a:solidFill>
                  <a:schemeClr val="bg1"/>
                </a:solidFill>
              </a:rPr>
              <a:t>Each System/Component deliver some results/outputs basing on delivered input variables</a:t>
            </a:r>
          </a:p>
          <a:p>
            <a:endParaRPr lang="en-US" dirty="0">
              <a:solidFill>
                <a:schemeClr val="bg1"/>
              </a:solidFill>
            </a:endParaRPr>
          </a:p>
          <a:p>
            <a:r>
              <a:rPr lang="en-US" b="1" dirty="0">
                <a:solidFill>
                  <a:schemeClr val="bg1"/>
                </a:solidFill>
              </a:rPr>
              <a:t>Output variables should be analyzed in the similar way to input variables and we should make sure all classes/boundaries are verified</a:t>
            </a:r>
            <a:r>
              <a:rPr lang="en-US" b="1" dirty="0" smtClean="0">
                <a:solidFill>
                  <a:schemeClr val="bg1"/>
                </a:solidFill>
              </a:rPr>
              <a:t>.</a:t>
            </a:r>
          </a:p>
          <a:p>
            <a:endParaRPr lang="en-US" dirty="0">
              <a:solidFill>
                <a:schemeClr val="bg1"/>
              </a:solidFill>
            </a:endParaRPr>
          </a:p>
        </p:txBody>
      </p:sp>
      <p:sp>
        <p:nvSpPr>
          <p:cNvPr id="8" name="Rectangle 7"/>
          <p:cNvSpPr/>
          <p:nvPr/>
        </p:nvSpPr>
        <p:spPr>
          <a:xfrm>
            <a:off x="452123" y="3838075"/>
            <a:ext cx="4858911" cy="1708160"/>
          </a:xfrm>
          <a:prstGeom prst="rect">
            <a:avLst/>
          </a:prstGeom>
          <a:solidFill>
            <a:srgbClr val="C6D4E2"/>
          </a:solidFill>
        </p:spPr>
        <p:txBody>
          <a:bodyPr wrap="square">
            <a:spAutoFit/>
          </a:bodyPr>
          <a:lstStyle/>
          <a:p>
            <a:r>
              <a:rPr lang="en-US" dirty="0"/>
              <a:t>Considering following </a:t>
            </a:r>
            <a:r>
              <a:rPr lang="en-US" dirty="0" smtClean="0"/>
              <a:t>component:</a:t>
            </a:r>
          </a:p>
          <a:p>
            <a:pPr lvl="1"/>
            <a:r>
              <a:rPr lang="en-US" dirty="0" smtClean="0"/>
              <a:t>AP1</a:t>
            </a:r>
            <a:r>
              <a:rPr lang="en-US" dirty="0"/>
              <a:t>: A1, B1, ~C1</a:t>
            </a:r>
          </a:p>
          <a:p>
            <a:pPr lvl="1"/>
            <a:r>
              <a:rPr lang="en-US" dirty="0" smtClean="0"/>
              <a:t>AP2</a:t>
            </a:r>
            <a:r>
              <a:rPr lang="en-US" dirty="0"/>
              <a:t>: A2, B2, ~C2</a:t>
            </a:r>
          </a:p>
          <a:p>
            <a:pPr lvl="1"/>
            <a:r>
              <a:rPr lang="en-US" dirty="0" smtClean="0"/>
              <a:t>AP3</a:t>
            </a:r>
            <a:r>
              <a:rPr lang="en-US" dirty="0"/>
              <a:t>: </a:t>
            </a:r>
            <a:r>
              <a:rPr lang="en-US" dirty="0" smtClean="0"/>
              <a:t>A3, </a:t>
            </a:r>
            <a:r>
              <a:rPr lang="en-US" dirty="0"/>
              <a:t>B3, ~</a:t>
            </a:r>
            <a:r>
              <a:rPr lang="en-US" dirty="0" smtClean="0"/>
              <a:t>C3</a:t>
            </a:r>
          </a:p>
          <a:p>
            <a:pPr lvl="1"/>
            <a:endParaRPr lang="en-US" dirty="0" smtClean="0"/>
          </a:p>
          <a:p>
            <a:r>
              <a:rPr lang="en-US" dirty="0" smtClean="0"/>
              <a:t>We </a:t>
            </a:r>
            <a:r>
              <a:rPr lang="en-US" dirty="0"/>
              <a:t>need 20 cases to satisfy All N-tuples assuming that incorrect parameters are not tested together</a:t>
            </a:r>
            <a:r>
              <a:rPr lang="en-US" dirty="0" smtClean="0"/>
              <a:t>.</a:t>
            </a:r>
          </a:p>
        </p:txBody>
      </p:sp>
      <p:graphicFrame>
        <p:nvGraphicFramePr>
          <p:cNvPr id="9" name="Table 8"/>
          <p:cNvGraphicFramePr>
            <a:graphicFrameLocks noGrp="1"/>
          </p:cNvGraphicFramePr>
          <p:nvPr>
            <p:extLst>
              <p:ext uri="{D42A27DB-BD31-4B8C-83A1-F6EECF244321}">
                <p14:modId xmlns:p14="http://schemas.microsoft.com/office/powerpoint/2010/main" val="1678652841"/>
              </p:ext>
            </p:extLst>
          </p:nvPr>
        </p:nvGraphicFramePr>
        <p:xfrm>
          <a:off x="5409159" y="945482"/>
          <a:ext cx="4496841" cy="3970840"/>
        </p:xfrm>
        <a:graphic>
          <a:graphicData uri="http://schemas.openxmlformats.org/drawingml/2006/table">
            <a:tbl>
              <a:tblPr firstRow="1" bandRow="1">
                <a:tableStyleId>{5C22544A-7EE6-4342-B048-85BDC9FD1C3A}</a:tableStyleId>
              </a:tblPr>
              <a:tblGrid>
                <a:gridCol w="1498947"/>
                <a:gridCol w="1498947"/>
                <a:gridCol w="1498947"/>
              </a:tblGrid>
              <a:tr h="370840">
                <a:tc>
                  <a:txBody>
                    <a:bodyPr/>
                    <a:lstStyle/>
                    <a:p>
                      <a:pPr algn="ctr" fontAlgn="b"/>
                      <a:r>
                        <a:rPr lang="en-GB" sz="1000" b="1" i="0" u="none" strike="noStrike" dirty="0">
                          <a:solidFill>
                            <a:schemeClr val="bg1"/>
                          </a:solidFill>
                          <a:effectLst/>
                          <a:latin typeface="Tahoma" panose="020B0604030504040204" pitchFamily="34" charset="0"/>
                        </a:rPr>
                        <a:t>AP1</a:t>
                      </a:r>
                    </a:p>
                  </a:txBody>
                  <a:tcPr marL="0" marR="0" marT="0" marB="0" anchor="ctr"/>
                </a:tc>
                <a:tc>
                  <a:txBody>
                    <a:bodyPr/>
                    <a:lstStyle/>
                    <a:p>
                      <a:pPr algn="ctr" fontAlgn="b"/>
                      <a:r>
                        <a:rPr lang="en-GB" sz="1000" b="1" i="0" u="none" strike="noStrike" dirty="0">
                          <a:solidFill>
                            <a:schemeClr val="bg1"/>
                          </a:solidFill>
                          <a:effectLst/>
                          <a:latin typeface="Tahoma" panose="020B0604030504040204" pitchFamily="34" charset="0"/>
                        </a:rPr>
                        <a:t>AP2</a:t>
                      </a:r>
                    </a:p>
                  </a:txBody>
                  <a:tcPr marL="0" marR="0" marT="0" marB="0" anchor="ctr"/>
                </a:tc>
                <a:tc>
                  <a:txBody>
                    <a:bodyPr/>
                    <a:lstStyle/>
                    <a:p>
                      <a:pPr algn="ctr" fontAlgn="b"/>
                      <a:r>
                        <a:rPr lang="en-GB" sz="1000" b="1" i="0" u="none" strike="noStrike" dirty="0">
                          <a:solidFill>
                            <a:schemeClr val="bg1"/>
                          </a:solidFill>
                          <a:effectLst/>
                          <a:latin typeface="Tahoma" panose="020B0604030504040204" pitchFamily="34" charset="0"/>
                        </a:rPr>
                        <a:t>AP3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dirty="0" smtClean="0">
                          <a:solidFill>
                            <a:srgbClr val="414042"/>
                          </a:solidFill>
                          <a:effectLst/>
                          <a:latin typeface="Tahoma" panose="020B0604030504040204" pitchFamily="34" charset="0"/>
                        </a:rPr>
                        <a:t>B3</a:t>
                      </a:r>
                      <a:endParaRPr lang="en-GB" sz="1000" b="0" i="0" u="none" strike="noStrike" dirty="0">
                        <a:solidFill>
                          <a:srgbClr val="414042"/>
                        </a:solidFill>
                        <a:effectLst/>
                        <a:latin typeface="Tahoma" panose="020B0604030504040204" pitchFamily="34" charset="0"/>
                      </a:endParaRPr>
                    </a:p>
                  </a:txBody>
                  <a:tcPr marL="0" marR="0" marT="0" marB="0" anchor="ctr"/>
                </a:tc>
              </a:tr>
              <a:tr h="180000">
                <a:tc>
                  <a:txBody>
                    <a:bodyPr/>
                    <a:lstStyle/>
                    <a:p>
                      <a:pPr algn="ctr" fontAlgn="b"/>
                      <a:r>
                        <a:rPr lang="en-GB" sz="1000" b="0" i="0" u="none" strike="noStrike" dirty="0" smtClean="0">
                          <a:solidFill>
                            <a:srgbClr val="414042"/>
                          </a:solidFill>
                          <a:effectLst/>
                          <a:latin typeface="Tahoma" panose="020B0604030504040204" pitchFamily="34" charset="0"/>
                        </a:rPr>
                        <a:t>B1</a:t>
                      </a:r>
                      <a:endParaRPr lang="en-GB" sz="1000" b="0" i="0" u="none" strike="noStrike" dirty="0">
                        <a:solidFill>
                          <a:srgbClr val="414042"/>
                        </a:solidFill>
                        <a:effectLst/>
                        <a:latin typeface="Tahoma" panose="020B0604030504040204" pitchFamily="34" charset="0"/>
                      </a:endParaRP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0"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0"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0"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~C2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A3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A1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1"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1" i="0" u="none" strike="noStrike" dirty="0">
                          <a:solidFill>
                            <a:srgbClr val="414042"/>
                          </a:solidFill>
                          <a:effectLst/>
                          <a:latin typeface="Tahoma" panose="020B0604030504040204" pitchFamily="34" charset="0"/>
                        </a:rPr>
                        <a:t>A1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1" i="0" u="none" strike="noStrike" dirty="0">
                          <a:solidFill>
                            <a:srgbClr val="414042"/>
                          </a:solidFill>
                          <a:effectLst/>
                          <a:latin typeface="Tahoma" panose="020B0604030504040204" pitchFamily="34" charset="0"/>
                        </a:rPr>
                        <a:t>~C1</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A2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~C1</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B2</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~C2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B3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A2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~C3</a:t>
                      </a:r>
                    </a:p>
                  </a:txBody>
                  <a:tcPr marL="0" marR="0" marT="0" marB="0" anchor="ctr"/>
                </a:tc>
              </a:tr>
              <a:tr h="180000">
                <a:tc>
                  <a:txBody>
                    <a:bodyPr/>
                    <a:lstStyle/>
                    <a:p>
                      <a:pPr algn="ctr" fontAlgn="b"/>
                      <a:r>
                        <a:rPr lang="en-GB" sz="1000" b="1" i="0" u="none" strike="noStrike">
                          <a:solidFill>
                            <a:srgbClr val="414042"/>
                          </a:solidFill>
                          <a:effectLst/>
                          <a:latin typeface="Tahoma" panose="020B0604030504040204" pitchFamily="34" charset="0"/>
                        </a:rPr>
                        <a:t>B1</a:t>
                      </a:r>
                    </a:p>
                  </a:txBody>
                  <a:tcPr marL="0" marR="0" marT="0" marB="0" anchor="ctr"/>
                </a:tc>
                <a:tc>
                  <a:txBody>
                    <a:bodyPr/>
                    <a:lstStyle/>
                    <a:p>
                      <a:pPr algn="ctr" fontAlgn="b"/>
                      <a:r>
                        <a:rPr lang="en-GB" sz="1000" b="1" i="0" u="none" strike="noStrike">
                          <a:solidFill>
                            <a:srgbClr val="414042"/>
                          </a:solidFill>
                          <a:effectLst/>
                          <a:latin typeface="Tahoma" panose="020B0604030504040204" pitchFamily="34" charset="0"/>
                        </a:rPr>
                        <a:t>~C2</a:t>
                      </a:r>
                    </a:p>
                  </a:txBody>
                  <a:tcPr marL="0" marR="0" marT="0" marB="0" anchor="ctr"/>
                </a:tc>
                <a:tc>
                  <a:txBody>
                    <a:bodyPr/>
                    <a:lstStyle/>
                    <a:p>
                      <a:pPr algn="ctr" fontAlgn="b"/>
                      <a:r>
                        <a:rPr lang="en-GB" sz="1000" b="1" i="0" u="none" strike="noStrike" dirty="0">
                          <a:solidFill>
                            <a:srgbClr val="414042"/>
                          </a:solidFill>
                          <a:effectLst/>
                          <a:latin typeface="Tahoma" panose="020B0604030504040204" pitchFamily="34" charset="0"/>
                        </a:rPr>
                        <a:t>A3</a:t>
                      </a:r>
                    </a:p>
                  </a:txBody>
                  <a:tcPr marL="0" marR="0" marT="0" marB="0" anchor="ctr"/>
                </a:tc>
              </a:tr>
            </a:tbl>
          </a:graphicData>
        </a:graphic>
      </p:graphicFrame>
    </p:spTree>
    <p:extLst>
      <p:ext uri="{BB962C8B-B14F-4D97-AF65-F5344CB8AC3E}">
        <p14:creationId xmlns:p14="http://schemas.microsoft.com/office/powerpoint/2010/main" val="231016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function</a:t>
            </a:r>
          </a:p>
          <a:p>
            <a:pPr lvl="1"/>
            <a:r>
              <a:rPr lang="en-US" dirty="0"/>
              <a:t>Analyze relations between variables</a:t>
            </a:r>
          </a:p>
          <a:p>
            <a:pPr lvl="1"/>
            <a:r>
              <a:rPr lang="en-US" dirty="0"/>
              <a:t>Analyze output variables</a:t>
            </a:r>
          </a:p>
        </p:txBody>
      </p:sp>
      <p:sp>
        <p:nvSpPr>
          <p:cNvPr id="3" name="Title 2"/>
          <p:cNvSpPr>
            <a:spLocks noGrp="1"/>
          </p:cNvSpPr>
          <p:nvPr>
            <p:ph type="title"/>
          </p:nvPr>
        </p:nvSpPr>
        <p:spPr/>
        <p:txBody>
          <a:bodyPr/>
          <a:lstStyle/>
          <a:p>
            <a:r>
              <a:rPr lang="en-US" dirty="0"/>
              <a:t>Domain testing process – Analyze functions</a:t>
            </a:r>
          </a:p>
        </p:txBody>
      </p:sp>
      <p:sp>
        <p:nvSpPr>
          <p:cNvPr id="19" name="Rectangle 18"/>
          <p:cNvSpPr/>
          <p:nvPr/>
        </p:nvSpPr>
        <p:spPr bwMode="auto">
          <a:xfrm>
            <a:off x="452124" y="2034283"/>
            <a:ext cx="9082221" cy="1610617"/>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bg1"/>
                </a:solidFill>
              </a:rPr>
              <a:t>In case when invalid values of different variables cause the same result (i.e. the same error message is displayed if user enters invalid username or first name) only one invalid value should be checked during the test.</a:t>
            </a:r>
          </a:p>
          <a:p>
            <a:endParaRPr lang="en-US" dirty="0" smtClean="0">
              <a:solidFill>
                <a:schemeClr val="bg1"/>
              </a:solidFill>
            </a:endParaRPr>
          </a:p>
          <a:p>
            <a:r>
              <a:rPr lang="en-US" dirty="0" smtClean="0">
                <a:solidFill>
                  <a:schemeClr val="bg1"/>
                </a:solidFill>
              </a:rPr>
              <a:t>Decision Table Technique helps to reduce number of tests in more complicated input/output relations. This approach can be easily used as use case techniques </a:t>
            </a:r>
          </a:p>
        </p:txBody>
      </p:sp>
      <p:graphicFrame>
        <p:nvGraphicFramePr>
          <p:cNvPr id="6" name="Table 5"/>
          <p:cNvGraphicFramePr>
            <a:graphicFrameLocks noGrp="1"/>
          </p:cNvGraphicFramePr>
          <p:nvPr>
            <p:extLst>
              <p:ext uri="{D42A27DB-BD31-4B8C-83A1-F6EECF244321}">
                <p14:modId xmlns:p14="http://schemas.microsoft.com/office/powerpoint/2010/main" val="974329372"/>
              </p:ext>
            </p:extLst>
          </p:nvPr>
        </p:nvGraphicFramePr>
        <p:xfrm>
          <a:off x="2371654" y="3754613"/>
          <a:ext cx="5465523" cy="1745731"/>
        </p:xfrm>
        <a:graphic>
          <a:graphicData uri="http://schemas.openxmlformats.org/drawingml/2006/table">
            <a:tbl>
              <a:tblPr firstRow="1" bandRow="1">
                <a:tableStyleId>{5C22544A-7EE6-4342-B048-85BDC9FD1C3A}</a:tableStyleId>
              </a:tblPr>
              <a:tblGrid>
                <a:gridCol w="576023"/>
                <a:gridCol w="584200"/>
                <a:gridCol w="533400"/>
                <a:gridCol w="546100"/>
                <a:gridCol w="660400"/>
                <a:gridCol w="698500"/>
                <a:gridCol w="660400"/>
                <a:gridCol w="635000"/>
                <a:gridCol w="571500"/>
              </a:tblGrid>
              <a:tr h="282691">
                <a:tc>
                  <a:txBody>
                    <a:bodyPr/>
                    <a:lstStyle/>
                    <a:p>
                      <a:pPr marL="0" algn="ctr" defTabSz="990570" rtl="0" eaLnBrk="1" fontAlgn="b" latinLnBrk="0" hangingPunct="1"/>
                      <a:r>
                        <a:rPr lang="en-US" sz="1000" b="1" i="0" u="none" strike="noStrike" kern="1200" dirty="0" smtClean="0">
                          <a:solidFill>
                            <a:schemeClr val="bg1"/>
                          </a:solidFill>
                          <a:effectLst/>
                          <a:latin typeface="Tahoma" panose="020B0604030504040204" pitchFamily="34" charset="0"/>
                          <a:ea typeface="+mn-ea"/>
                          <a:cs typeface="+mn-cs"/>
                        </a:rPr>
                        <a:t>AP</a:t>
                      </a:r>
                      <a:endParaRPr lang="en-GB" sz="1000" b="1" i="0" u="none" strike="noStrike" kern="1200" dirty="0">
                        <a:solidFill>
                          <a:schemeClr val="bg1"/>
                        </a:solidFill>
                        <a:effectLst/>
                        <a:latin typeface="Tahoma" panose="020B0604030504040204" pitchFamily="34" charset="0"/>
                        <a:ea typeface="+mn-ea"/>
                        <a:cs typeface="+mn-cs"/>
                      </a:endParaRPr>
                    </a:p>
                  </a:txBody>
                  <a:tcPr/>
                </a:tc>
                <a:tc gridSpan="8">
                  <a:txBody>
                    <a:bodyPr/>
                    <a:lstStyle/>
                    <a:p>
                      <a:pPr marL="0" algn="ctr" defTabSz="990570" rtl="0" eaLnBrk="1" fontAlgn="b" latinLnBrk="0" hangingPunct="1"/>
                      <a:r>
                        <a:rPr lang="en-US" sz="1000" b="1" i="0" u="none" strike="noStrike" kern="1200" dirty="0" smtClean="0">
                          <a:solidFill>
                            <a:schemeClr val="bg1"/>
                          </a:solidFill>
                          <a:effectLst/>
                          <a:latin typeface="Tahoma" panose="020B0604030504040204" pitchFamily="34" charset="0"/>
                          <a:ea typeface="+mn-ea"/>
                          <a:cs typeface="+mn-cs"/>
                        </a:rPr>
                        <a:t>Valid / Invalid Case</a:t>
                      </a:r>
                      <a:endParaRPr lang="en-GB" sz="1000" b="1" i="0" u="none" strike="noStrike" kern="1200" dirty="0">
                        <a:solidFill>
                          <a:schemeClr val="bg1"/>
                        </a:solidFill>
                        <a:effectLst/>
                        <a:latin typeface="Tahoma" panose="020B0604030504040204" pitchFamily="34" charset="0"/>
                        <a:ea typeface="+mn-ea"/>
                        <a:cs typeface="+mn-cs"/>
                      </a:endParaRP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r>
              <a:tr h="234213">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1</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A1/B1</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marR="0" lvl="0" indent="0" algn="ctr" defTabSz="99057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414042"/>
                          </a:solidFill>
                          <a:effectLst/>
                          <a:latin typeface="Tahoma" panose="020B0604030504040204" pitchFamily="34" charset="0"/>
                          <a:ea typeface="+mn-ea"/>
                          <a:cs typeface="+mn-cs"/>
                        </a:rPr>
                        <a:t>A1/B1</a:t>
                      </a:r>
                      <a:endParaRPr lang="en-GB" sz="1000" b="0" i="0" u="none" strike="noStrike" kern="1200" dirty="0" smtClean="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A1/B1</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marR="0" lvl="0" indent="0" algn="ctr" defTabSz="99057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414042"/>
                          </a:solidFill>
                          <a:effectLst/>
                          <a:latin typeface="Tahoma" panose="020B0604030504040204" pitchFamily="34" charset="0"/>
                          <a:ea typeface="+mn-ea"/>
                          <a:cs typeface="+mn-cs"/>
                        </a:rPr>
                        <a:t>A1/B1</a:t>
                      </a:r>
                      <a:endParaRPr lang="en-GB" sz="1000" b="0" i="0" u="none" strike="noStrike" kern="1200" dirty="0" smtClean="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~C1</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~C1</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~C1</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~C1</a:t>
                      </a:r>
                      <a:endParaRPr lang="en-GB" sz="1000" b="0" i="0" u="none" strike="noStrike" kern="1200" dirty="0">
                        <a:solidFill>
                          <a:srgbClr val="414042"/>
                        </a:solidFill>
                        <a:effectLst/>
                        <a:latin typeface="Tahoma" panose="020B0604030504040204" pitchFamily="34" charset="0"/>
                        <a:ea typeface="+mn-ea"/>
                        <a:cs typeface="+mn-cs"/>
                      </a:endParaRPr>
                    </a:p>
                  </a:txBody>
                  <a:tcPr/>
                </a:tc>
              </a:tr>
              <a:tr h="234213">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A2/B2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A2/B2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A2/B2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A2/B2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~C2</a:t>
                      </a:r>
                      <a:endParaRPr lang="en-GB" sz="1000" b="0" i="0" u="none" strike="noStrike" kern="1200" dirty="0">
                        <a:solidFill>
                          <a:srgbClr val="414042"/>
                        </a:solidFill>
                        <a:effectLst/>
                        <a:latin typeface="Tahoma" panose="020B0604030504040204" pitchFamily="34" charset="0"/>
                        <a:ea typeface="+mn-ea"/>
                        <a:cs typeface="+mn-cs"/>
                      </a:endParaRPr>
                    </a:p>
                  </a:txBody>
                  <a:tcPr/>
                </a:tc>
              </a:tr>
              <a:tr h="234213">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3</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A3/B3</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~C3</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A3/B3</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~C3</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A3/B3</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~C3</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A3/B3</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~C3</a:t>
                      </a:r>
                      <a:endParaRPr lang="en-GB" sz="1000" b="0" i="0" u="none" strike="noStrike" kern="1200" dirty="0">
                        <a:solidFill>
                          <a:srgbClr val="414042"/>
                        </a:solidFill>
                        <a:effectLst/>
                        <a:latin typeface="Tahoma" panose="020B0604030504040204" pitchFamily="34" charset="0"/>
                        <a:ea typeface="+mn-ea"/>
                        <a:cs typeface="+mn-cs"/>
                      </a:endParaRPr>
                    </a:p>
                  </a:txBody>
                  <a:tcPr/>
                </a:tc>
              </a:tr>
              <a:tr h="234213">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OK</a:t>
                      </a: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X</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r>
              <a:tr h="234213">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Error 1</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X</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X</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X</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r>
              <a:tr h="234213">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Error 2</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X</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X</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X</a:t>
                      </a:r>
                      <a:endParaRPr lang="en-GB" sz="1000" b="0" i="0" u="none" strike="noStrike" kern="1200" dirty="0">
                        <a:solidFill>
                          <a:srgbClr val="414042"/>
                        </a:solidFill>
                        <a:effectLst/>
                        <a:latin typeface="Tahoma" panose="020B0604030504040204" pitchFamily="34" charset="0"/>
                        <a:ea typeface="+mn-ea"/>
                        <a:cs typeface="+mn-cs"/>
                      </a:endParaRPr>
                    </a:p>
                  </a:txBody>
                  <a:tcPr/>
                </a:tc>
                <a:tc>
                  <a:txBody>
                    <a:bodyPr/>
                    <a:lstStyle/>
                    <a:p>
                      <a:pPr marL="0" algn="ctr" defTabSz="990570" rtl="0" eaLnBrk="1" fontAlgn="b" latinLnBrk="0" hangingPunct="1"/>
                      <a:r>
                        <a:rPr lang="en-US" sz="1000" b="0" i="0" u="none" strike="noStrike" kern="1200" dirty="0" smtClean="0">
                          <a:solidFill>
                            <a:srgbClr val="414042"/>
                          </a:solidFill>
                          <a:effectLst/>
                          <a:latin typeface="Tahoma" panose="020B0604030504040204" pitchFamily="34" charset="0"/>
                          <a:ea typeface="+mn-ea"/>
                          <a:cs typeface="+mn-cs"/>
                        </a:rPr>
                        <a:t>X</a:t>
                      </a:r>
                      <a:endParaRPr lang="en-GB" sz="1000" b="0" i="0" u="none" strike="noStrike" kern="1200" dirty="0">
                        <a:solidFill>
                          <a:srgbClr val="414042"/>
                        </a:solidFill>
                        <a:effectLst/>
                        <a:latin typeface="Tahoma" panose="020B0604030504040204" pitchFamily="34" charset="0"/>
                        <a:ea typeface="+mn-ea"/>
                        <a:cs typeface="+mn-cs"/>
                      </a:endParaRPr>
                    </a:p>
                  </a:txBody>
                  <a:tcPr/>
                </a:tc>
              </a:tr>
            </a:tbl>
          </a:graphicData>
        </a:graphic>
      </p:graphicFrame>
    </p:spTree>
    <p:extLst>
      <p:ext uri="{BB962C8B-B14F-4D97-AF65-F5344CB8AC3E}">
        <p14:creationId xmlns:p14="http://schemas.microsoft.com/office/powerpoint/2010/main" val="202616980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74680" cy="5378450"/>
          </a:xfrm>
        </p:spPr>
        <p:txBody>
          <a:bodyPr/>
          <a:lstStyle/>
          <a:p>
            <a:r>
              <a:rPr lang="en-GB" noProof="0" dirty="0" smtClean="0"/>
              <a:t>Use cases are common method to describe system functions.</a:t>
            </a:r>
          </a:p>
          <a:p>
            <a:r>
              <a:rPr lang="en-GB" noProof="0" dirty="0" smtClean="0"/>
              <a:t>A use cases specifies a sequence of actions, including variants, that the system can perform and that yields an observable result of value to a particular actor</a:t>
            </a:r>
          </a:p>
          <a:p>
            <a:r>
              <a:rPr lang="en-GB" noProof="0" dirty="0" smtClean="0"/>
              <a:t>Each use cases should be covered at least by one test however usually one test case in not enough.</a:t>
            </a:r>
          </a:p>
          <a:p>
            <a:r>
              <a:rPr lang="en-GB" noProof="0" dirty="0" smtClean="0"/>
              <a:t>Concepts within the use case:</a:t>
            </a:r>
          </a:p>
          <a:p>
            <a:pPr lvl="1"/>
            <a:r>
              <a:rPr lang="en-GB" noProof="0" dirty="0" smtClean="0"/>
              <a:t>Actor: a person, process or external system that interacts with your product.</a:t>
            </a:r>
          </a:p>
          <a:p>
            <a:pPr lvl="1"/>
            <a:r>
              <a:rPr lang="en-GB" noProof="0" dirty="0" smtClean="0"/>
              <a:t>Action: An action results in a change of state and is realized by sending a message to an object or modifying a value in an attribute.</a:t>
            </a:r>
          </a:p>
          <a:p>
            <a:pPr lvl="1"/>
            <a:r>
              <a:rPr lang="en-GB" noProof="0" dirty="0" smtClean="0"/>
              <a:t>Goal: The goal is to reach a desired state of the system.</a:t>
            </a:r>
            <a:endParaRPr lang="en-GB" noProof="0" dirty="0"/>
          </a:p>
        </p:txBody>
      </p:sp>
      <p:sp>
        <p:nvSpPr>
          <p:cNvPr id="3" name="Title 2"/>
          <p:cNvSpPr>
            <a:spLocks noGrp="1"/>
          </p:cNvSpPr>
          <p:nvPr>
            <p:ph type="title"/>
          </p:nvPr>
        </p:nvSpPr>
        <p:spPr/>
        <p:txBody>
          <a:bodyPr/>
          <a:lstStyle/>
          <a:p>
            <a:r>
              <a:rPr lang="en-GB" noProof="0" dirty="0" smtClean="0"/>
              <a:t>Use case testing</a:t>
            </a:r>
            <a:endParaRPr lang="en-GB" noProof="0" dirty="0"/>
          </a:p>
        </p:txBody>
      </p:sp>
    </p:spTree>
    <p:extLst>
      <p:ext uri="{BB962C8B-B14F-4D97-AF65-F5344CB8AC3E}">
        <p14:creationId xmlns:p14="http://schemas.microsoft.com/office/powerpoint/2010/main" val="371324152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noProof="0" dirty="0" smtClean="0"/>
              <a:t>Black Box Testing Introduction</a:t>
            </a:r>
          </a:p>
          <a:p>
            <a:r>
              <a:rPr lang="en-US" dirty="0" smtClean="0"/>
              <a:t>Domain Testing Process</a:t>
            </a:r>
          </a:p>
          <a:p>
            <a:r>
              <a:rPr lang="en-US" noProof="0" dirty="0" smtClean="0"/>
              <a:t>Use Case Testing</a:t>
            </a:r>
          </a:p>
          <a:p>
            <a:r>
              <a:rPr lang="en-US" dirty="0" smtClean="0"/>
              <a:t>Summary</a:t>
            </a:r>
            <a:endParaRPr lang="en-US" noProof="0" dirty="0" smtClean="0"/>
          </a:p>
          <a:p>
            <a:endParaRPr lang="en-GB" noProof="0" dirty="0"/>
          </a:p>
        </p:txBody>
      </p:sp>
      <p:sp>
        <p:nvSpPr>
          <p:cNvPr id="3" name="Title 2"/>
          <p:cNvSpPr>
            <a:spLocks noGrp="1"/>
          </p:cNvSpPr>
          <p:nvPr>
            <p:ph type="title"/>
          </p:nvPr>
        </p:nvSpPr>
        <p:spPr/>
        <p:txBody>
          <a:bodyPr/>
          <a:lstStyle/>
          <a:p>
            <a:r>
              <a:rPr lang="en-GB" noProof="0" dirty="0" smtClean="0"/>
              <a:t>Agenda</a:t>
            </a:r>
            <a:endParaRPr lang="en-GB" noProof="0" dirty="0"/>
          </a:p>
        </p:txBody>
      </p:sp>
      <p:sp>
        <p:nvSpPr>
          <p:cNvPr id="4"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smtClean="0"/>
              <a:t>Additional</a:t>
            </a:r>
            <a:r>
              <a:rPr lang="pl-PL" sz="1200" b="1" kern="0" dirty="0" smtClean="0"/>
              <a:t> materials </a:t>
            </a:r>
          </a:p>
          <a:p>
            <a:pPr marL="0" indent="0">
              <a:buFontTx/>
              <a:buNone/>
            </a:pPr>
            <a:r>
              <a:rPr lang="en-US" sz="1200" kern="0" dirty="0" smtClean="0">
                <a:hlinkClick r:id="rId4"/>
              </a:rPr>
              <a:t>https</a:t>
            </a:r>
            <a:r>
              <a:rPr lang="en-US" sz="1200" kern="0" dirty="0">
                <a:hlinkClick r:id="rId4"/>
              </a:rPr>
              <a:t>://</a:t>
            </a:r>
            <a:r>
              <a:rPr lang="en-US" sz="1200" kern="0" dirty="0" smtClean="0">
                <a:hlinkClick r:id="rId4"/>
              </a:rPr>
              <a:t>github.com/jacekokrojek/math.uni.lodz.pl</a:t>
            </a:r>
            <a:endParaRPr lang="pl-PL" sz="1200" kern="0" dirty="0" smtClean="0"/>
          </a:p>
          <a:p>
            <a:pPr marL="0" indent="0">
              <a:buFontTx/>
              <a:buNone/>
            </a:pPr>
            <a:endParaRPr lang="en-US" kern="0" dirty="0"/>
          </a:p>
        </p:txBody>
      </p:sp>
    </p:spTree>
    <p:extLst>
      <p:ext uri="{BB962C8B-B14F-4D97-AF65-F5344CB8AC3E}">
        <p14:creationId xmlns:p14="http://schemas.microsoft.com/office/powerpoint/2010/main" val="40579375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17132" cy="5378450"/>
          </a:xfrm>
        </p:spPr>
        <p:txBody>
          <a:bodyPr/>
          <a:lstStyle/>
          <a:p>
            <a:r>
              <a:rPr lang="en-GB" noProof="0" dirty="0" smtClean="0"/>
              <a:t>Use cases can be defined as</a:t>
            </a:r>
          </a:p>
          <a:p>
            <a:pPr lvl="1"/>
            <a:r>
              <a:rPr lang="en-GB" noProof="0" dirty="0" smtClean="0"/>
              <a:t>Informal text</a:t>
            </a:r>
          </a:p>
          <a:p>
            <a:pPr lvl="1"/>
            <a:r>
              <a:rPr lang="en-GB" noProof="0" dirty="0" smtClean="0"/>
              <a:t>Using Alistair Cockburn template</a:t>
            </a:r>
          </a:p>
          <a:p>
            <a:pPr lvl="1"/>
            <a:r>
              <a:rPr lang="en-GB" noProof="0" dirty="0" smtClean="0"/>
              <a:t>Flow chart</a:t>
            </a:r>
          </a:p>
          <a:p>
            <a:pPr lvl="1"/>
            <a:r>
              <a:rPr lang="en-GB" noProof="0" dirty="0" smtClean="0"/>
              <a:t>State diagrams</a:t>
            </a:r>
          </a:p>
        </p:txBody>
      </p:sp>
      <p:sp>
        <p:nvSpPr>
          <p:cNvPr id="3" name="Title 2"/>
          <p:cNvSpPr>
            <a:spLocks noGrp="1"/>
          </p:cNvSpPr>
          <p:nvPr>
            <p:ph type="title"/>
          </p:nvPr>
        </p:nvSpPr>
        <p:spPr>
          <a:xfrm>
            <a:off x="452125" y="159975"/>
            <a:ext cx="9082220" cy="282129"/>
          </a:xfrm>
        </p:spPr>
        <p:txBody>
          <a:bodyPr/>
          <a:lstStyle/>
          <a:p>
            <a:r>
              <a:rPr lang="en-GB" noProof="0" dirty="0" smtClean="0"/>
              <a:t>Use case testing</a:t>
            </a:r>
            <a:endParaRPr lang="en-GB" noProof="0" dirty="0"/>
          </a:p>
        </p:txBody>
      </p:sp>
      <p:grpSp>
        <p:nvGrpSpPr>
          <p:cNvPr id="4" name="Group 3"/>
          <p:cNvGrpSpPr/>
          <p:nvPr/>
        </p:nvGrpSpPr>
        <p:grpSpPr>
          <a:xfrm>
            <a:off x="642268" y="2716214"/>
            <a:ext cx="3750886" cy="3714750"/>
            <a:chOff x="642268" y="2716214"/>
            <a:chExt cx="3750886" cy="3714750"/>
          </a:xfrm>
        </p:grpSpPr>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750" y="2716214"/>
              <a:ext cx="3495675" cy="3714750"/>
            </a:xfrm>
            <a:prstGeom prst="rect">
              <a:avLst/>
            </a:prstGeom>
          </p:spPr>
        </p:pic>
        <p:cxnSp>
          <p:nvCxnSpPr>
            <p:cNvPr id="60" name="Straight Arrow Connector 59"/>
            <p:cNvCxnSpPr/>
            <p:nvPr/>
          </p:nvCxnSpPr>
          <p:spPr bwMode="auto">
            <a:xfrm flipH="1" flipV="1">
              <a:off x="1282775" y="5215144"/>
              <a:ext cx="855407" cy="835742"/>
            </a:xfrm>
            <a:prstGeom prst="straightConnector1">
              <a:avLst/>
            </a:prstGeom>
            <a:solidFill>
              <a:schemeClr val="hlink"/>
            </a:solidFill>
            <a:ln w="9525" cap="flat" cmpd="sng" algn="ctr">
              <a:noFill/>
              <a:prstDash val="solid"/>
              <a:round/>
              <a:headEnd type="none" w="med" len="med"/>
              <a:tailEnd type="triangle"/>
            </a:ln>
            <a:effectLst/>
          </p:spPr>
        </p:cxnSp>
        <p:cxnSp>
          <p:nvCxnSpPr>
            <p:cNvPr id="61" name="Elbow Connector 60"/>
            <p:cNvCxnSpPr/>
            <p:nvPr/>
          </p:nvCxnSpPr>
          <p:spPr bwMode="auto">
            <a:xfrm rot="10800000">
              <a:off x="1087866" y="5431454"/>
              <a:ext cx="1032389" cy="632134"/>
            </a:xfrm>
            <a:prstGeom prst="bentConnector3">
              <a:avLst>
                <a:gd name="adj1" fmla="val 99524"/>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2" name="Elbow Connector 61"/>
            <p:cNvCxnSpPr/>
            <p:nvPr/>
          </p:nvCxnSpPr>
          <p:spPr bwMode="auto">
            <a:xfrm flipV="1">
              <a:off x="2678956" y="5431454"/>
              <a:ext cx="1032387" cy="632135"/>
            </a:xfrm>
            <a:prstGeom prst="bentConnector3">
              <a:avLst>
                <a:gd name="adj1" fmla="val 100476"/>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bwMode="auto">
            <a:xfrm flipV="1">
              <a:off x="2453199" y="5431454"/>
              <a:ext cx="0" cy="31606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4" name="Elbow Connector 63"/>
            <p:cNvCxnSpPr/>
            <p:nvPr/>
          </p:nvCxnSpPr>
          <p:spPr bwMode="auto">
            <a:xfrm rot="5400000" flipH="1" flipV="1">
              <a:off x="897967" y="4149598"/>
              <a:ext cx="788894" cy="409099"/>
            </a:xfrm>
            <a:prstGeom prst="bentConnector3">
              <a:avLst>
                <a:gd name="adj1" fmla="val 100000"/>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5" name="Elbow Connector 64"/>
            <p:cNvCxnSpPr/>
            <p:nvPr/>
          </p:nvCxnSpPr>
          <p:spPr bwMode="auto">
            <a:xfrm rot="16200000" flipV="1">
              <a:off x="1912053" y="4126945"/>
              <a:ext cx="752842" cy="394447"/>
            </a:xfrm>
            <a:prstGeom prst="bentConnector3">
              <a:avLst>
                <a:gd name="adj1" fmla="val 10001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6" name="Elbow Connector 65"/>
            <p:cNvCxnSpPr/>
            <p:nvPr/>
          </p:nvCxnSpPr>
          <p:spPr bwMode="auto">
            <a:xfrm rot="16200000" flipV="1">
              <a:off x="2526505" y="3123768"/>
              <a:ext cx="752842" cy="394447"/>
            </a:xfrm>
            <a:prstGeom prst="bentConnector3">
              <a:avLst>
                <a:gd name="adj1" fmla="val 10001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bwMode="auto">
            <a:xfrm>
              <a:off x="2064728" y="3893956"/>
              <a:ext cx="914399" cy="597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8" name="Elbow Connector 67"/>
            <p:cNvCxnSpPr/>
            <p:nvPr/>
          </p:nvCxnSpPr>
          <p:spPr bwMode="auto">
            <a:xfrm rot="5400000" flipH="1" flipV="1">
              <a:off x="2904254" y="3180556"/>
              <a:ext cx="788896" cy="297671"/>
            </a:xfrm>
            <a:prstGeom prst="bentConnector3">
              <a:avLst>
                <a:gd name="adj1" fmla="val 99242"/>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9" name="Elbow Connector 68"/>
            <p:cNvCxnSpPr/>
            <p:nvPr/>
          </p:nvCxnSpPr>
          <p:spPr bwMode="auto">
            <a:xfrm rot="16200000" flipV="1">
              <a:off x="3275060" y="4121766"/>
              <a:ext cx="752842" cy="394447"/>
            </a:xfrm>
            <a:prstGeom prst="bentConnector3">
              <a:avLst>
                <a:gd name="adj1" fmla="val 10001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bwMode="auto">
            <a:xfrm flipH="1">
              <a:off x="642268" y="2934943"/>
              <a:ext cx="1567561"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Elbow Connector 70"/>
            <p:cNvCxnSpPr/>
            <p:nvPr/>
          </p:nvCxnSpPr>
          <p:spPr bwMode="auto">
            <a:xfrm rot="16200000" flipH="1">
              <a:off x="-305667" y="3882877"/>
              <a:ext cx="3268611" cy="1372741"/>
            </a:xfrm>
            <a:prstGeom prst="bentConnector3">
              <a:avLst>
                <a:gd name="adj1" fmla="val 99928"/>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2" name="Elbow Connector 71"/>
            <p:cNvCxnSpPr/>
            <p:nvPr/>
          </p:nvCxnSpPr>
          <p:spPr bwMode="auto">
            <a:xfrm rot="5400000">
              <a:off x="1927130" y="3669114"/>
              <a:ext cx="3200194" cy="1731855"/>
            </a:xfrm>
            <a:prstGeom prst="bentConnector3">
              <a:avLst>
                <a:gd name="adj1" fmla="val 10000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bwMode="auto">
            <a:xfrm flipH="1">
              <a:off x="3948812" y="2934943"/>
              <a:ext cx="444342" cy="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bwMode="auto">
            <a:xfrm flipH="1">
              <a:off x="732692" y="3899932"/>
              <a:ext cx="77318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Elbow Connector 82"/>
            <p:cNvCxnSpPr/>
            <p:nvPr/>
          </p:nvCxnSpPr>
          <p:spPr bwMode="auto">
            <a:xfrm rot="16200000" flipH="1">
              <a:off x="304494" y="4322156"/>
              <a:ext cx="2239144" cy="1382747"/>
            </a:xfrm>
            <a:prstGeom prst="bentConnector3">
              <a:avLst>
                <a:gd name="adj1" fmla="val 100196"/>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8263" y="944786"/>
            <a:ext cx="3595779" cy="5486178"/>
          </a:xfrm>
          <a:prstGeom prst="rect">
            <a:avLst/>
          </a:prstGeom>
        </p:spPr>
      </p:pic>
    </p:spTree>
    <p:extLst>
      <p:ext uri="{BB962C8B-B14F-4D97-AF65-F5344CB8AC3E}">
        <p14:creationId xmlns:p14="http://schemas.microsoft.com/office/powerpoint/2010/main" val="3327383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17132" cy="5378450"/>
          </a:xfrm>
        </p:spPr>
        <p:txBody>
          <a:bodyPr/>
          <a:lstStyle/>
          <a:p>
            <a:r>
              <a:rPr lang="en-GB" noProof="0" dirty="0" smtClean="0"/>
              <a:t>In case of informal text</a:t>
            </a:r>
          </a:p>
          <a:p>
            <a:pPr lvl="1"/>
            <a:r>
              <a:rPr lang="en-GB" noProof="0" dirty="0" smtClean="0"/>
              <a:t>Brainstorm and list the primary actors</a:t>
            </a:r>
          </a:p>
          <a:p>
            <a:pPr lvl="1"/>
            <a:r>
              <a:rPr lang="en-GB" noProof="0" dirty="0" smtClean="0"/>
              <a:t>Brainstorm and exhaustively list user goals for the system (Positive Cases)</a:t>
            </a:r>
          </a:p>
          <a:p>
            <a:pPr lvl="1"/>
            <a:r>
              <a:rPr lang="en-GB" noProof="0" dirty="0" smtClean="0"/>
              <a:t>Capture the summary goals (higher-level goals, which include several sub-goals. These capture the meaningful benefits offered by the system).</a:t>
            </a:r>
          </a:p>
          <a:p>
            <a:pPr lvl="1"/>
            <a:r>
              <a:rPr lang="en-GB" noProof="0" dirty="0" smtClean="0"/>
              <a:t>Select one use case to expand.</a:t>
            </a:r>
          </a:p>
          <a:p>
            <a:pPr lvl="1"/>
            <a:r>
              <a:rPr lang="en-GB" noProof="0" dirty="0" smtClean="0"/>
              <a:t>Capture stakeholders and interests, preconditions and guarantees.</a:t>
            </a:r>
          </a:p>
          <a:p>
            <a:pPr lvl="1"/>
            <a:r>
              <a:rPr lang="en-GB" noProof="0" dirty="0" smtClean="0"/>
              <a:t>Write the main success scenario.</a:t>
            </a:r>
          </a:p>
          <a:p>
            <a:pPr lvl="1"/>
            <a:r>
              <a:rPr lang="en-GB" noProof="0" dirty="0" smtClean="0"/>
              <a:t>Brainstorm and exhaustively list extension conditions (such as alternate sequences to achieve the same result, or sequences that lead to failure.)</a:t>
            </a:r>
            <a:endParaRPr lang="en-GB" noProof="0" dirty="0"/>
          </a:p>
        </p:txBody>
      </p:sp>
      <p:sp>
        <p:nvSpPr>
          <p:cNvPr id="3" name="Title 2"/>
          <p:cNvSpPr>
            <a:spLocks noGrp="1"/>
          </p:cNvSpPr>
          <p:nvPr>
            <p:ph type="title"/>
          </p:nvPr>
        </p:nvSpPr>
        <p:spPr>
          <a:xfrm>
            <a:off x="452125" y="159975"/>
            <a:ext cx="9082220" cy="282129"/>
          </a:xfrm>
        </p:spPr>
        <p:txBody>
          <a:bodyPr/>
          <a:lstStyle/>
          <a:p>
            <a:r>
              <a:rPr lang="en-GB" noProof="0" dirty="0" smtClean="0"/>
              <a:t>Use case testing</a:t>
            </a:r>
            <a:endParaRPr lang="en-GB" noProof="0" dirty="0"/>
          </a:p>
        </p:txBody>
      </p:sp>
      <p:sp>
        <p:nvSpPr>
          <p:cNvPr id="6" name="Content Placeholder 1"/>
          <p:cNvSpPr txBox="1">
            <a:spLocks/>
          </p:cNvSpPr>
          <p:nvPr/>
        </p:nvSpPr>
        <p:spPr bwMode="auto">
          <a:xfrm>
            <a:off x="4993235" y="1060450"/>
            <a:ext cx="4217132"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lvl="1" indent="0">
              <a:buFont typeface="Wingdings" panose="05000000000000000000" pitchFamily="2" charset="2"/>
              <a:buNone/>
            </a:pPr>
            <a:r>
              <a:rPr lang="en-GB" b="1" kern="0" dirty="0" smtClean="0"/>
              <a:t>Use Case:</a:t>
            </a:r>
            <a:r>
              <a:rPr lang="en-GB" kern="0" dirty="0" smtClean="0"/>
              <a:t> Register</a:t>
            </a:r>
          </a:p>
          <a:p>
            <a:pPr marL="0" lvl="1" indent="0">
              <a:buFont typeface="Wingdings" panose="05000000000000000000" pitchFamily="2" charset="2"/>
              <a:buNone/>
            </a:pPr>
            <a:r>
              <a:rPr lang="en-GB" b="1" kern="0" dirty="0" smtClean="0"/>
              <a:t>Goal in Context:</a:t>
            </a:r>
            <a:r>
              <a:rPr lang="en-GB" kern="0" dirty="0" smtClean="0"/>
              <a:t> Conference participant would like to stay in touch with potential employer</a:t>
            </a:r>
          </a:p>
          <a:p>
            <a:pPr marL="0" lvl="1" indent="0">
              <a:buFont typeface="Wingdings" panose="05000000000000000000" pitchFamily="2" charset="2"/>
              <a:buNone/>
            </a:pPr>
            <a:r>
              <a:rPr lang="en-GB" b="1" kern="0" dirty="0" smtClean="0"/>
              <a:t>Preconditions:</a:t>
            </a:r>
            <a:r>
              <a:rPr lang="en-GB" kern="0" dirty="0" smtClean="0"/>
              <a:t> No</a:t>
            </a:r>
          </a:p>
          <a:p>
            <a:pPr marL="0" lvl="1" indent="0">
              <a:buFont typeface="Wingdings" panose="05000000000000000000" pitchFamily="2" charset="2"/>
              <a:buNone/>
            </a:pPr>
            <a:r>
              <a:rPr lang="en-GB" b="1" kern="0" dirty="0" smtClean="0"/>
              <a:t>Success End Condition:</a:t>
            </a:r>
            <a:r>
              <a:rPr lang="en-GB" kern="0" dirty="0" smtClean="0"/>
              <a:t> Contact details stored</a:t>
            </a:r>
          </a:p>
          <a:p>
            <a:pPr marL="0" lvl="1" indent="0">
              <a:buFont typeface="Wingdings" panose="05000000000000000000" pitchFamily="2" charset="2"/>
              <a:buNone/>
            </a:pPr>
            <a:r>
              <a:rPr lang="en-GB" b="1" kern="0" dirty="0" smtClean="0"/>
              <a:t>Failed End Condition:</a:t>
            </a:r>
            <a:r>
              <a:rPr lang="en-GB" kern="0" dirty="0" smtClean="0"/>
              <a:t> Contact details not stored</a:t>
            </a:r>
            <a:endParaRPr lang="pl-PL" kern="0" dirty="0" smtClean="0"/>
          </a:p>
          <a:p>
            <a:pPr marL="0" lvl="1" indent="0">
              <a:buFont typeface="Wingdings" panose="05000000000000000000" pitchFamily="2" charset="2"/>
              <a:buNone/>
            </a:pPr>
            <a:endParaRPr lang="en-GB" kern="0" dirty="0" smtClean="0"/>
          </a:p>
          <a:p>
            <a:pPr marL="0" lvl="1" indent="0">
              <a:buFont typeface="Wingdings" panose="05000000000000000000" pitchFamily="2" charset="2"/>
              <a:buNone/>
            </a:pPr>
            <a:r>
              <a:rPr lang="en-GB" b="1" kern="0" dirty="0" smtClean="0"/>
              <a:t>MAIN SUCCESS SCENARIO</a:t>
            </a:r>
            <a:endParaRPr lang="en-GB" kern="0" dirty="0" smtClean="0"/>
          </a:p>
          <a:p>
            <a:pPr marL="0" lvl="1" indent="0">
              <a:buFont typeface="Wingdings" panose="05000000000000000000" pitchFamily="2" charset="2"/>
              <a:buNone/>
            </a:pPr>
            <a:r>
              <a:rPr lang="en-GB" kern="0" dirty="0" smtClean="0"/>
              <a:t>1. Participant press 'Stay in touch'</a:t>
            </a:r>
          </a:p>
          <a:p>
            <a:pPr marL="0" lvl="1" indent="0">
              <a:buFont typeface="Wingdings" panose="05000000000000000000" pitchFamily="2" charset="2"/>
              <a:buNone/>
            </a:pPr>
            <a:r>
              <a:rPr lang="en-GB" kern="0" dirty="0" smtClean="0"/>
              <a:t>2. Participant enters all his contact details</a:t>
            </a:r>
          </a:p>
          <a:p>
            <a:pPr marL="0" lvl="1" indent="0">
              <a:buFont typeface="Wingdings" panose="05000000000000000000" pitchFamily="2" charset="2"/>
              <a:buNone/>
            </a:pPr>
            <a:r>
              <a:rPr lang="en-GB" kern="0" dirty="0" smtClean="0"/>
              <a:t>3. Participant submits form</a:t>
            </a:r>
          </a:p>
          <a:p>
            <a:pPr marL="0" lvl="1" indent="0">
              <a:buFont typeface="Wingdings" panose="05000000000000000000" pitchFamily="2" charset="2"/>
              <a:buNone/>
            </a:pPr>
            <a:endParaRPr lang="en-GB" kern="0" dirty="0" smtClean="0"/>
          </a:p>
          <a:p>
            <a:pPr marL="0" lvl="1" indent="0">
              <a:buFont typeface="Wingdings" panose="05000000000000000000" pitchFamily="2" charset="2"/>
              <a:buNone/>
            </a:pPr>
            <a:r>
              <a:rPr lang="en-GB" b="1" kern="0" dirty="0" smtClean="0"/>
              <a:t>EXTENSIONS</a:t>
            </a:r>
          </a:p>
          <a:p>
            <a:pPr marL="0" lvl="1" indent="0">
              <a:buFont typeface="Wingdings" panose="05000000000000000000" pitchFamily="2" charset="2"/>
              <a:buNone/>
            </a:pPr>
            <a:r>
              <a:rPr lang="en-GB" kern="0" dirty="0" smtClean="0"/>
              <a:t>2</a:t>
            </a:r>
            <a:r>
              <a:rPr lang="pl-PL" kern="0" dirty="0"/>
              <a:t>a</a:t>
            </a:r>
            <a:r>
              <a:rPr lang="en-GB" kern="0" dirty="0" smtClean="0"/>
              <a:t>. Invalid email address</a:t>
            </a:r>
          </a:p>
          <a:p>
            <a:pPr marL="0" lvl="1" indent="0">
              <a:buFont typeface="Wingdings" panose="05000000000000000000" pitchFamily="2" charset="2"/>
              <a:buNone/>
            </a:pPr>
            <a:r>
              <a:rPr lang="en-GB" kern="0" dirty="0" smtClean="0"/>
              <a:t>2</a:t>
            </a:r>
            <a:r>
              <a:rPr lang="pl-PL" kern="0" dirty="0" smtClean="0"/>
              <a:t>a</a:t>
            </a:r>
            <a:r>
              <a:rPr lang="en-GB" kern="0" dirty="0" smtClean="0"/>
              <a:t>1. Pop up is shown</a:t>
            </a:r>
            <a:endParaRPr lang="pl-PL" kern="0" dirty="0" smtClean="0"/>
          </a:p>
          <a:p>
            <a:pPr marL="0" lvl="1" indent="0">
              <a:buFont typeface="Wingdings" panose="05000000000000000000" pitchFamily="2" charset="2"/>
              <a:buNone/>
            </a:pPr>
            <a:endParaRPr lang="pl-PL" kern="0" dirty="0"/>
          </a:p>
          <a:p>
            <a:pPr marL="0" lvl="1" indent="0">
              <a:buFont typeface="Wingdings" panose="05000000000000000000" pitchFamily="2" charset="2"/>
              <a:buNone/>
            </a:pPr>
            <a:r>
              <a:rPr lang="pl-PL" kern="0" dirty="0" smtClean="0"/>
              <a:t>3a. Candidate abort action</a:t>
            </a:r>
            <a:endParaRPr lang="en-GB" kern="0" dirty="0" smtClean="0"/>
          </a:p>
          <a:p>
            <a:pPr marL="290637" lvl="1" indent="0">
              <a:buFont typeface="Wingdings" panose="05000000000000000000" pitchFamily="2" charset="2"/>
              <a:buNone/>
            </a:pPr>
            <a:endParaRPr lang="pl-PL" kern="0" dirty="0" smtClean="0"/>
          </a:p>
          <a:p>
            <a:endParaRPr lang="pl-PL" kern="0" dirty="0" smtClean="0"/>
          </a:p>
          <a:p>
            <a:pPr lvl="2"/>
            <a:endParaRPr lang="pl-PL" kern="0" dirty="0" smtClean="0"/>
          </a:p>
          <a:p>
            <a:pPr lvl="2"/>
            <a:endParaRPr lang="en-GB" kern="0" dirty="0" smtClean="0"/>
          </a:p>
          <a:p>
            <a:pPr marL="0" indent="0">
              <a:buFontTx/>
              <a:buNone/>
            </a:pPr>
            <a:endParaRPr lang="en-GB" kern="0" dirty="0" smtClean="0"/>
          </a:p>
          <a:p>
            <a:pPr marL="0" indent="0">
              <a:buFontTx/>
              <a:buNone/>
            </a:pPr>
            <a:endParaRPr lang="en-GB" kern="0" dirty="0" smtClean="0"/>
          </a:p>
          <a:p>
            <a:endParaRPr lang="en-GB" kern="0" dirty="0" smtClean="0"/>
          </a:p>
          <a:p>
            <a:pPr marL="0" indent="0">
              <a:buFontTx/>
              <a:buNone/>
            </a:pPr>
            <a:endParaRPr lang="en-GB" sz="1100" kern="0" baseline="30000" dirty="0" smtClean="0"/>
          </a:p>
          <a:p>
            <a:pPr marL="0" indent="0">
              <a:buFontTx/>
              <a:buNone/>
            </a:pPr>
            <a:endParaRPr lang="en-GB" sz="1100" kern="0" baseline="30000" dirty="0" smtClean="0"/>
          </a:p>
          <a:p>
            <a:pPr lvl="1"/>
            <a:endParaRPr lang="en-GB" sz="1100" kern="0" dirty="0" smtClean="0"/>
          </a:p>
          <a:p>
            <a:endParaRPr lang="en-GB" sz="1100" b="1" kern="0" dirty="0" smtClean="0"/>
          </a:p>
          <a:p>
            <a:pPr marL="0" indent="0">
              <a:buFontTx/>
              <a:buNone/>
            </a:pPr>
            <a:endParaRPr lang="en-GB" kern="0" dirty="0" smtClean="0"/>
          </a:p>
          <a:p>
            <a:endParaRPr lang="en-GB" kern="0" dirty="0" smtClean="0"/>
          </a:p>
          <a:p>
            <a:pPr lvl="1"/>
            <a:endParaRPr lang="en-GB" kern="0" dirty="0"/>
          </a:p>
        </p:txBody>
      </p:sp>
    </p:spTree>
    <p:extLst>
      <p:ext uri="{BB962C8B-B14F-4D97-AF65-F5344CB8AC3E}">
        <p14:creationId xmlns:p14="http://schemas.microsoft.com/office/powerpoint/2010/main" val="42123123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17132" cy="5378450"/>
          </a:xfrm>
        </p:spPr>
        <p:txBody>
          <a:bodyPr/>
          <a:lstStyle/>
          <a:p>
            <a:r>
              <a:rPr lang="en-GB" noProof="0" dirty="0" smtClean="0"/>
              <a:t>A scenario is a coherent story about how someone uses (or tries to use) the program. </a:t>
            </a:r>
          </a:p>
          <a:p>
            <a:r>
              <a:rPr lang="en-GB" noProof="0" dirty="0" smtClean="0"/>
              <a:t>A scenario test uses a scenario as a tool for evaluating a program’s behaviour. The elements of the story (adapted from Carroll, 1999)</a:t>
            </a:r>
          </a:p>
          <a:p>
            <a:pPr lvl="1"/>
            <a:r>
              <a:rPr lang="en-GB" noProof="0" dirty="0" smtClean="0"/>
              <a:t>Setting</a:t>
            </a:r>
          </a:p>
          <a:p>
            <a:pPr lvl="1"/>
            <a:r>
              <a:rPr lang="en-GB" noProof="0" dirty="0" smtClean="0"/>
              <a:t>Agents or actors</a:t>
            </a:r>
          </a:p>
          <a:p>
            <a:pPr lvl="1"/>
            <a:r>
              <a:rPr lang="en-GB" noProof="0" dirty="0" smtClean="0"/>
              <a:t>Goals or objectives</a:t>
            </a:r>
          </a:p>
          <a:p>
            <a:pPr lvl="1"/>
            <a:r>
              <a:rPr lang="en-GB" noProof="0" dirty="0" smtClean="0"/>
              <a:t>Motivations and emotions</a:t>
            </a:r>
          </a:p>
          <a:p>
            <a:pPr lvl="1"/>
            <a:r>
              <a:rPr lang="en-GB" noProof="0" dirty="0" smtClean="0"/>
              <a:t>Plot (sequences of actions and events)</a:t>
            </a:r>
          </a:p>
          <a:p>
            <a:pPr lvl="1"/>
            <a:r>
              <a:rPr lang="en-GB" noProof="0" dirty="0" smtClean="0"/>
              <a:t>Actions &amp; events can change the goals</a:t>
            </a:r>
            <a:endParaRPr lang="en-GB" noProof="0" dirty="0"/>
          </a:p>
        </p:txBody>
      </p:sp>
      <p:sp>
        <p:nvSpPr>
          <p:cNvPr id="3" name="Title 2"/>
          <p:cNvSpPr>
            <a:spLocks noGrp="1"/>
          </p:cNvSpPr>
          <p:nvPr>
            <p:ph type="title"/>
          </p:nvPr>
        </p:nvSpPr>
        <p:spPr>
          <a:xfrm>
            <a:off x="452125" y="159975"/>
            <a:ext cx="9082220" cy="282129"/>
          </a:xfrm>
        </p:spPr>
        <p:txBody>
          <a:bodyPr/>
          <a:lstStyle/>
          <a:p>
            <a:r>
              <a:rPr lang="en-GB" noProof="0" dirty="0" smtClean="0"/>
              <a:t>Scenario based testing</a:t>
            </a:r>
            <a:endParaRPr lang="en-GB" noProof="0" dirty="0"/>
          </a:p>
        </p:txBody>
      </p:sp>
      <p:sp>
        <p:nvSpPr>
          <p:cNvPr id="4" name="Content Placeholder 1"/>
          <p:cNvSpPr txBox="1">
            <a:spLocks/>
          </p:cNvSpPr>
          <p:nvPr/>
        </p:nvSpPr>
        <p:spPr bwMode="auto">
          <a:xfrm>
            <a:off x="4993235" y="1052514"/>
            <a:ext cx="4217132" cy="3811586"/>
          </a:xfrm>
          <a:prstGeom prst="rect">
            <a:avLst/>
          </a:prstGeom>
          <a:solidFill>
            <a:srgbClr val="043B82"/>
          </a:solidFill>
          <a:ln>
            <a:noFill/>
          </a:ln>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None/>
            </a:pPr>
            <a:r>
              <a:rPr lang="pl-PL" b="1" kern="0" dirty="0" smtClean="0">
                <a:solidFill>
                  <a:schemeClr val="bg1"/>
                </a:solidFill>
              </a:rPr>
              <a:t>Sample scenario:</a:t>
            </a:r>
            <a:r>
              <a:rPr lang="pl-PL" kern="0" dirty="0" smtClean="0">
                <a:solidFill>
                  <a:schemeClr val="bg1"/>
                </a:solidFill>
              </a:rPr>
              <a:t> Contest application should help in building company new image on a large testing conference. Valuable prizes should attract many participants that may use application at the same time. </a:t>
            </a:r>
          </a:p>
          <a:p>
            <a:pPr marL="0" indent="0">
              <a:buNone/>
            </a:pPr>
            <a:r>
              <a:rPr lang="pl-PL" kern="0" dirty="0" smtClean="0">
                <a:solidFill>
                  <a:schemeClr val="bg1"/>
                </a:solidFill>
              </a:rPr>
              <a:t>Set up enough questions for big number of participants.</a:t>
            </a:r>
          </a:p>
          <a:p>
            <a:pPr marL="0" indent="0">
              <a:buNone/>
            </a:pPr>
            <a:r>
              <a:rPr lang="pl-PL" kern="0" dirty="0" smtClean="0">
                <a:solidFill>
                  <a:schemeClr val="bg1"/>
                </a:solidFill>
              </a:rPr>
              <a:t>Check if application is fast enough when many users access it at the same time</a:t>
            </a:r>
          </a:p>
          <a:p>
            <a:pPr marL="0" indent="0">
              <a:buNone/>
            </a:pPr>
            <a:r>
              <a:rPr lang="pl-PL" kern="0" dirty="0" smtClean="0">
                <a:solidFill>
                  <a:schemeClr val="bg1"/>
                </a:solidFill>
              </a:rPr>
              <a:t>Verify if exporting huge number of registration to excel works as expected.</a:t>
            </a:r>
          </a:p>
          <a:p>
            <a:pPr marL="0" indent="0">
              <a:buNone/>
            </a:pPr>
            <a:r>
              <a:rPr lang="pl-PL" kern="0" dirty="0" smtClean="0">
                <a:solidFill>
                  <a:schemeClr val="bg1"/>
                </a:solidFill>
              </a:rPr>
              <a:t>Varify that users can easily discover how to use application.</a:t>
            </a:r>
          </a:p>
          <a:p>
            <a:pPr marL="0" indent="0">
              <a:buNone/>
            </a:pPr>
            <a:r>
              <a:rPr lang="pl-PL" kern="0" dirty="0" smtClean="0">
                <a:solidFill>
                  <a:schemeClr val="bg1"/>
                </a:solidFill>
              </a:rPr>
              <a:t>Varify that application can display large images of main prizes.</a:t>
            </a:r>
            <a:endParaRPr lang="en-GB" kern="0" dirty="0">
              <a:solidFill>
                <a:schemeClr val="bg1"/>
              </a:solidFill>
            </a:endParaRPr>
          </a:p>
        </p:txBody>
      </p:sp>
    </p:spTree>
    <p:extLst>
      <p:ext uri="{BB962C8B-B14F-4D97-AF65-F5344CB8AC3E}">
        <p14:creationId xmlns:p14="http://schemas.microsoft.com/office/powerpoint/2010/main" val="3360862091"/>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17132" cy="5378450"/>
          </a:xfrm>
        </p:spPr>
        <p:txBody>
          <a:bodyPr/>
          <a:lstStyle/>
          <a:p>
            <a:r>
              <a:rPr lang="en-GB" noProof="0" dirty="0" smtClean="0"/>
              <a:t>KAHN'S LIST OF BENEFITS OF SCENARIO BASED THINKING</a:t>
            </a:r>
          </a:p>
          <a:p>
            <a:pPr lvl="1"/>
            <a:r>
              <a:rPr lang="en-GB" noProof="0" dirty="0" smtClean="0"/>
              <a:t>Call attention to the larger range of possibilities that must be considered in the analysis of the future</a:t>
            </a:r>
          </a:p>
          <a:p>
            <a:pPr lvl="1"/>
            <a:r>
              <a:rPr lang="en-GB" noProof="0" dirty="0" smtClean="0"/>
              <a:t>Dramatize and illustrate the possibilities </a:t>
            </a:r>
          </a:p>
          <a:p>
            <a:pPr lvl="1"/>
            <a:r>
              <a:rPr lang="en-GB" noProof="0" dirty="0" smtClean="0"/>
              <a:t>Force analysts to deal with details and dynamics that they might avoid if they focus on abstract considerations </a:t>
            </a:r>
          </a:p>
          <a:p>
            <a:pPr lvl="1"/>
            <a:r>
              <a:rPr lang="en-GB" noProof="0" dirty="0" smtClean="0"/>
              <a:t>Illuminate interactions of psychological, social, economic, cultural, political, and military factors, including the influence of individual personalities ... in a form that permits the comprehension of many interacting elements at once.</a:t>
            </a:r>
          </a:p>
          <a:p>
            <a:pPr lvl="1"/>
            <a:r>
              <a:rPr lang="en-GB" noProof="0" dirty="0" smtClean="0"/>
              <a:t>Consider alternative possible outcomes of certain real past and present events</a:t>
            </a:r>
            <a:endParaRPr lang="en-GB" noProof="0" dirty="0"/>
          </a:p>
        </p:txBody>
      </p:sp>
      <p:sp>
        <p:nvSpPr>
          <p:cNvPr id="3" name="Title 2"/>
          <p:cNvSpPr>
            <a:spLocks noGrp="1"/>
          </p:cNvSpPr>
          <p:nvPr>
            <p:ph type="title"/>
          </p:nvPr>
        </p:nvSpPr>
        <p:spPr>
          <a:xfrm>
            <a:off x="452125" y="159975"/>
            <a:ext cx="9082220" cy="282129"/>
          </a:xfrm>
        </p:spPr>
        <p:txBody>
          <a:bodyPr/>
          <a:lstStyle/>
          <a:p>
            <a:r>
              <a:rPr lang="en-GB" noProof="0" dirty="0" smtClean="0"/>
              <a:t>Scenario based testing</a:t>
            </a:r>
            <a:endParaRPr lang="en-GB" noProof="0" dirty="0"/>
          </a:p>
        </p:txBody>
      </p:sp>
    </p:spTree>
    <p:extLst>
      <p:ext uri="{BB962C8B-B14F-4D97-AF65-F5344CB8AC3E}">
        <p14:creationId xmlns:p14="http://schemas.microsoft.com/office/powerpoint/2010/main" val="210026690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9027051" cy="5378450"/>
          </a:xfrm>
        </p:spPr>
        <p:txBody>
          <a:bodyPr/>
          <a:lstStyle/>
          <a:p>
            <a:r>
              <a:rPr lang="en-GB" noProof="0" dirty="0" smtClean="0"/>
              <a:t>Ideal scenario test has several characteristics:</a:t>
            </a:r>
          </a:p>
          <a:p>
            <a:pPr lvl="1"/>
            <a:r>
              <a:rPr lang="en-GB" noProof="0" dirty="0" smtClean="0"/>
              <a:t>The test is based on a coherent story about how the program is used, including goals and emotions of people. </a:t>
            </a:r>
          </a:p>
          <a:p>
            <a:pPr lvl="1"/>
            <a:r>
              <a:rPr lang="en-GB" noProof="0" dirty="0" smtClean="0"/>
              <a:t>The story is credible. Stakeholders will believe that something like it probably will happen</a:t>
            </a:r>
          </a:p>
          <a:p>
            <a:pPr lvl="1"/>
            <a:r>
              <a:rPr lang="en-GB" noProof="0" dirty="0" smtClean="0"/>
              <a:t>The story is motivating. A stakeholder with influence will advocate for fixing a program that failed this test. </a:t>
            </a:r>
          </a:p>
          <a:p>
            <a:pPr lvl="1"/>
            <a:r>
              <a:rPr lang="en-GB" noProof="0" dirty="0" smtClean="0"/>
              <a:t>The story involves complexity: a complex use of the program or a complex environment or a complex set of data. </a:t>
            </a:r>
          </a:p>
          <a:p>
            <a:pPr lvl="1"/>
            <a:r>
              <a:rPr lang="en-GB" noProof="0" dirty="0" smtClean="0"/>
              <a:t>Test results are easy to evaluate. This is important for scenarios because they are complex.</a:t>
            </a:r>
          </a:p>
          <a:p>
            <a:pPr lvl="1"/>
            <a:endParaRPr lang="en-GB" noProof="0" dirty="0" smtClean="0"/>
          </a:p>
          <a:p>
            <a:r>
              <a:rPr lang="en-GB" noProof="0" dirty="0" smtClean="0"/>
              <a:t>Many test techniques tell you how the program will behave in the first few days that someone uses it. </a:t>
            </a:r>
          </a:p>
          <a:p>
            <a:pPr lvl="1"/>
            <a:r>
              <a:rPr lang="en-GB" noProof="0" dirty="0" smtClean="0"/>
              <a:t>Good scenario tests go beyond the simple uses of the program to ask whether the program is delivering the benefits it should deliver</a:t>
            </a:r>
          </a:p>
          <a:p>
            <a:pPr lvl="1"/>
            <a:r>
              <a:rPr lang="en-GB" noProof="0" dirty="0" smtClean="0"/>
              <a:t>Good scenarios often give you insight into frustrations that an experienced user will face - someone who has used the program for a few months and is now trying to do significant work with the program</a:t>
            </a:r>
            <a:endParaRPr lang="en-GB" noProof="0" dirty="0"/>
          </a:p>
        </p:txBody>
      </p:sp>
      <p:sp>
        <p:nvSpPr>
          <p:cNvPr id="3" name="Title 2"/>
          <p:cNvSpPr>
            <a:spLocks noGrp="1"/>
          </p:cNvSpPr>
          <p:nvPr>
            <p:ph type="title"/>
          </p:nvPr>
        </p:nvSpPr>
        <p:spPr>
          <a:xfrm>
            <a:off x="452125" y="159975"/>
            <a:ext cx="9082220" cy="282129"/>
          </a:xfrm>
        </p:spPr>
        <p:txBody>
          <a:bodyPr/>
          <a:lstStyle/>
          <a:p>
            <a:r>
              <a:rPr lang="en-GB" noProof="0" dirty="0" smtClean="0"/>
              <a:t>Scenario based testing</a:t>
            </a:r>
            <a:endParaRPr lang="en-GB" noProof="0" dirty="0"/>
          </a:p>
        </p:txBody>
      </p:sp>
    </p:spTree>
    <p:extLst>
      <p:ext uri="{BB962C8B-B14F-4D97-AF65-F5344CB8AC3E}">
        <p14:creationId xmlns:p14="http://schemas.microsoft.com/office/powerpoint/2010/main" val="830626181"/>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9027052" cy="5378450"/>
          </a:xfrm>
        </p:spPr>
        <p:txBody>
          <a:bodyPr/>
          <a:lstStyle/>
          <a:p>
            <a:r>
              <a:rPr lang="en-GB" noProof="0" dirty="0" smtClean="0"/>
              <a:t>Tractability matrix is used in order to make sure that all use cases are covered by tests. </a:t>
            </a:r>
          </a:p>
          <a:p>
            <a:r>
              <a:rPr lang="en-GB" noProof="0" dirty="0" smtClean="0"/>
              <a:t>Each uses case should be mentioned in the tractability matrix and at least one test cases should test each  use case</a:t>
            </a:r>
          </a:p>
        </p:txBody>
      </p:sp>
      <p:sp>
        <p:nvSpPr>
          <p:cNvPr id="3" name="Title 2"/>
          <p:cNvSpPr>
            <a:spLocks noGrp="1"/>
          </p:cNvSpPr>
          <p:nvPr>
            <p:ph type="title"/>
          </p:nvPr>
        </p:nvSpPr>
        <p:spPr/>
        <p:txBody>
          <a:bodyPr/>
          <a:lstStyle/>
          <a:p>
            <a:r>
              <a:rPr lang="en-GB" noProof="0" dirty="0" smtClean="0"/>
              <a:t>Tractability matrix</a:t>
            </a:r>
            <a:endParaRPr lang="en-GB" noProof="0" dirty="0"/>
          </a:p>
        </p:txBody>
      </p:sp>
      <p:graphicFrame>
        <p:nvGraphicFramePr>
          <p:cNvPr id="4" name="Table 3"/>
          <p:cNvGraphicFramePr>
            <a:graphicFrameLocks noGrp="1"/>
          </p:cNvGraphicFramePr>
          <p:nvPr>
            <p:extLst/>
          </p:nvPr>
        </p:nvGraphicFramePr>
        <p:xfrm>
          <a:off x="464266" y="2375983"/>
          <a:ext cx="9027056" cy="1943100"/>
        </p:xfrm>
        <a:graphic>
          <a:graphicData uri="http://schemas.openxmlformats.org/drawingml/2006/table">
            <a:tbl>
              <a:tblPr firstRow="1" firstCol="1" bandRow="1">
                <a:tableStyleId>{5C22544A-7EE6-4342-B048-85BDC9FD1C3A}</a:tableStyleId>
              </a:tblPr>
              <a:tblGrid>
                <a:gridCol w="2135901"/>
                <a:gridCol w="1378231"/>
                <a:gridCol w="1378231"/>
                <a:gridCol w="1378231"/>
                <a:gridCol w="1378231"/>
                <a:gridCol w="1378231"/>
              </a:tblGrid>
              <a:tr h="370840">
                <a:tc>
                  <a:txBody>
                    <a:bodyPr/>
                    <a:lstStyle/>
                    <a:p>
                      <a:endParaRPr lang="en-GB" dirty="0"/>
                    </a:p>
                  </a:txBody>
                  <a:tcPr/>
                </a:tc>
                <a:tc>
                  <a:txBody>
                    <a:bodyPr/>
                    <a:lstStyle/>
                    <a:p>
                      <a:pPr algn="ctr"/>
                      <a:r>
                        <a:rPr lang="pl-PL" dirty="0" smtClean="0"/>
                        <a:t>TC_1</a:t>
                      </a:r>
                      <a:endParaRPr lang="en-GB" dirty="0"/>
                    </a:p>
                  </a:txBody>
                  <a:tcPr/>
                </a:tc>
                <a:tc>
                  <a:txBody>
                    <a:bodyPr/>
                    <a:lstStyle/>
                    <a:p>
                      <a:pPr marL="0" marR="0" indent="0" algn="ctr" defTabSz="990570" rtl="0" eaLnBrk="1" fontAlgn="auto" latinLnBrk="0" hangingPunct="1">
                        <a:lnSpc>
                          <a:spcPct val="100000"/>
                        </a:lnSpc>
                        <a:spcBef>
                          <a:spcPts val="0"/>
                        </a:spcBef>
                        <a:spcAft>
                          <a:spcPts val="0"/>
                        </a:spcAft>
                        <a:buClrTx/>
                        <a:buSzTx/>
                        <a:buFontTx/>
                        <a:buNone/>
                        <a:tabLst/>
                        <a:defRPr/>
                      </a:pPr>
                      <a:r>
                        <a:rPr lang="pl-PL" dirty="0" smtClean="0"/>
                        <a:t>TC_2</a:t>
                      </a:r>
                      <a:endParaRPr lang="en-GB" dirty="0" smtClean="0"/>
                    </a:p>
                  </a:txBody>
                  <a:tcPr/>
                </a:tc>
                <a:tc>
                  <a:txBody>
                    <a:bodyPr/>
                    <a:lstStyle/>
                    <a:p>
                      <a:pPr marL="0" marR="0" indent="0" algn="ctr" defTabSz="990570" rtl="0" eaLnBrk="1" fontAlgn="auto" latinLnBrk="0" hangingPunct="1">
                        <a:lnSpc>
                          <a:spcPct val="100000"/>
                        </a:lnSpc>
                        <a:spcBef>
                          <a:spcPts val="0"/>
                        </a:spcBef>
                        <a:spcAft>
                          <a:spcPts val="0"/>
                        </a:spcAft>
                        <a:buClrTx/>
                        <a:buSzTx/>
                        <a:buFontTx/>
                        <a:buNone/>
                        <a:tabLst/>
                        <a:defRPr/>
                      </a:pPr>
                      <a:r>
                        <a:rPr lang="pl-PL" dirty="0" smtClean="0"/>
                        <a:t>TC_3</a:t>
                      </a:r>
                      <a:endParaRPr lang="en-GB" dirty="0" smtClean="0"/>
                    </a:p>
                  </a:txBody>
                  <a:tcPr/>
                </a:tc>
                <a:tc>
                  <a:txBody>
                    <a:bodyPr/>
                    <a:lstStyle/>
                    <a:p>
                      <a:pPr marL="0" marR="0" indent="0" algn="ctr" defTabSz="990570" rtl="0" eaLnBrk="1" fontAlgn="auto" latinLnBrk="0" hangingPunct="1">
                        <a:lnSpc>
                          <a:spcPct val="100000"/>
                        </a:lnSpc>
                        <a:spcBef>
                          <a:spcPts val="0"/>
                        </a:spcBef>
                        <a:spcAft>
                          <a:spcPts val="0"/>
                        </a:spcAft>
                        <a:buClrTx/>
                        <a:buSzTx/>
                        <a:buFontTx/>
                        <a:buNone/>
                        <a:tabLst/>
                        <a:defRPr/>
                      </a:pPr>
                      <a:r>
                        <a:rPr lang="pl-PL" dirty="0" smtClean="0"/>
                        <a:t>TC_4</a:t>
                      </a:r>
                      <a:endParaRPr lang="en-GB" dirty="0" smtClean="0"/>
                    </a:p>
                  </a:txBody>
                  <a:tcPr/>
                </a:tc>
                <a:tc>
                  <a:txBody>
                    <a:bodyPr/>
                    <a:lstStyle/>
                    <a:p>
                      <a:pPr marL="0" marR="0" indent="0" algn="ctr" defTabSz="990570" rtl="0" eaLnBrk="1" fontAlgn="auto" latinLnBrk="0" hangingPunct="1">
                        <a:lnSpc>
                          <a:spcPct val="100000"/>
                        </a:lnSpc>
                        <a:spcBef>
                          <a:spcPts val="0"/>
                        </a:spcBef>
                        <a:spcAft>
                          <a:spcPts val="0"/>
                        </a:spcAft>
                        <a:buClrTx/>
                        <a:buSzTx/>
                        <a:buFontTx/>
                        <a:buNone/>
                        <a:tabLst/>
                        <a:defRPr/>
                      </a:pPr>
                      <a:r>
                        <a:rPr lang="pl-PL" dirty="0" smtClean="0"/>
                        <a:t>TC_5</a:t>
                      </a:r>
                      <a:endParaRPr lang="en-GB" dirty="0" smtClean="0"/>
                    </a:p>
                  </a:txBody>
                  <a:tcPr/>
                </a:tc>
              </a:tr>
              <a:tr h="370840">
                <a:tc>
                  <a:txBody>
                    <a:bodyPr/>
                    <a:lstStyle/>
                    <a:p>
                      <a:r>
                        <a:rPr lang="pl-PL" dirty="0" smtClean="0"/>
                        <a:t>Contest</a:t>
                      </a:r>
                      <a:endParaRPr lang="en-GB" dirty="0"/>
                    </a:p>
                  </a:txBody>
                  <a:tcPr/>
                </a:tc>
                <a:tc>
                  <a:txBody>
                    <a:bodyPr/>
                    <a:lstStyle/>
                    <a:p>
                      <a:pPr algn="ctr"/>
                      <a:r>
                        <a:rPr lang="pl-PL" dirty="0" smtClean="0"/>
                        <a:t>x</a:t>
                      </a:r>
                      <a:endParaRPr lang="en-GB" dirty="0"/>
                    </a:p>
                  </a:txBody>
                  <a:tcPr/>
                </a:tc>
                <a:tc>
                  <a:txBody>
                    <a:bodyPr/>
                    <a:lstStyle/>
                    <a:p>
                      <a:pPr algn="ctr"/>
                      <a:r>
                        <a:rPr lang="pl-PL" dirty="0" smtClean="0"/>
                        <a:t>x</a:t>
                      </a: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r>
              <a:tr h="370840">
                <a:tc>
                  <a:txBody>
                    <a:bodyPr/>
                    <a:lstStyle/>
                    <a:p>
                      <a:r>
                        <a:rPr lang="pl-PL" dirty="0" smtClean="0"/>
                        <a:t>Registrations</a:t>
                      </a:r>
                      <a:endParaRPr lang="en-GB" dirty="0"/>
                    </a:p>
                  </a:txBody>
                  <a:tcPr/>
                </a:tc>
                <a:tc>
                  <a:txBody>
                    <a:bodyPr/>
                    <a:lstStyle/>
                    <a:p>
                      <a:pPr algn="ctr"/>
                      <a:endParaRPr lang="en-GB"/>
                    </a:p>
                  </a:txBody>
                  <a:tcPr/>
                </a:tc>
                <a:tc>
                  <a:txBody>
                    <a:bodyPr/>
                    <a:lstStyle/>
                    <a:p>
                      <a:pPr algn="ctr"/>
                      <a:endParaRPr lang="en-GB" dirty="0"/>
                    </a:p>
                  </a:txBody>
                  <a:tcPr/>
                </a:tc>
                <a:tc>
                  <a:txBody>
                    <a:bodyPr/>
                    <a:lstStyle/>
                    <a:p>
                      <a:pPr algn="ctr"/>
                      <a:r>
                        <a:rPr lang="pl-PL" dirty="0" smtClean="0"/>
                        <a:t>x</a:t>
                      </a:r>
                      <a:endParaRPr lang="en-GB" dirty="0"/>
                    </a:p>
                  </a:txBody>
                  <a:tcPr/>
                </a:tc>
                <a:tc>
                  <a:txBody>
                    <a:bodyPr/>
                    <a:lstStyle/>
                    <a:p>
                      <a:pPr algn="ctr"/>
                      <a:endParaRPr lang="en-GB" dirty="0"/>
                    </a:p>
                  </a:txBody>
                  <a:tcPr/>
                </a:tc>
                <a:tc>
                  <a:txBody>
                    <a:bodyPr/>
                    <a:lstStyle/>
                    <a:p>
                      <a:pPr algn="ctr"/>
                      <a:endParaRPr lang="en-GB" dirty="0"/>
                    </a:p>
                  </a:txBody>
                  <a:tcPr/>
                </a:tc>
              </a:tr>
              <a:tr h="370840">
                <a:tc>
                  <a:txBody>
                    <a:bodyPr/>
                    <a:lstStyle/>
                    <a:p>
                      <a:r>
                        <a:rPr lang="pl-PL" dirty="0" smtClean="0"/>
                        <a:t>Prizes</a:t>
                      </a:r>
                      <a:endParaRPr lang="en-GB" dirty="0"/>
                    </a:p>
                  </a:txBody>
                  <a:tcPr/>
                </a:tc>
                <a:tc>
                  <a:txBody>
                    <a:bodyPr/>
                    <a:lstStyle/>
                    <a:p>
                      <a:pPr algn="ctr"/>
                      <a:endParaRPr lang="en-GB"/>
                    </a:p>
                  </a:txBody>
                  <a:tcPr/>
                </a:tc>
                <a:tc>
                  <a:txBody>
                    <a:bodyPr/>
                    <a:lstStyle/>
                    <a:p>
                      <a:pPr algn="ctr"/>
                      <a:endParaRPr lang="en-GB"/>
                    </a:p>
                  </a:txBody>
                  <a:tcPr/>
                </a:tc>
                <a:tc>
                  <a:txBody>
                    <a:bodyPr/>
                    <a:lstStyle/>
                    <a:p>
                      <a:pPr algn="ctr"/>
                      <a:endParaRPr lang="en-GB" dirty="0"/>
                    </a:p>
                  </a:txBody>
                  <a:tcPr/>
                </a:tc>
                <a:tc>
                  <a:txBody>
                    <a:bodyPr/>
                    <a:lstStyle/>
                    <a:p>
                      <a:pPr algn="ctr"/>
                      <a:r>
                        <a:rPr lang="pl-PL" dirty="0" smtClean="0"/>
                        <a:t>x</a:t>
                      </a:r>
                      <a:endParaRPr lang="en-GB" dirty="0"/>
                    </a:p>
                  </a:txBody>
                  <a:tcPr/>
                </a:tc>
                <a:tc>
                  <a:txBody>
                    <a:bodyPr/>
                    <a:lstStyle/>
                    <a:p>
                      <a:pPr algn="ctr"/>
                      <a:endParaRPr lang="en-GB" dirty="0"/>
                    </a:p>
                  </a:txBody>
                  <a:tcPr/>
                </a:tc>
              </a:tr>
              <a:tr h="370840">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dirty="0" smtClean="0"/>
                        <a:t>Lotery</a:t>
                      </a:r>
                      <a:endParaRPr lang="en-GB" dirty="0" smtClean="0"/>
                    </a:p>
                  </a:txBody>
                  <a:tcPr/>
                </a:tc>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dirty="0"/>
                    </a:p>
                  </a:txBody>
                  <a:tcPr/>
                </a:tc>
                <a:tc>
                  <a:txBody>
                    <a:bodyPr/>
                    <a:lstStyle/>
                    <a:p>
                      <a:pPr algn="ctr"/>
                      <a:r>
                        <a:rPr lang="pl-PL" dirty="0" smtClean="0"/>
                        <a:t>x</a:t>
                      </a:r>
                      <a:endParaRPr lang="en-GB" dirty="0"/>
                    </a:p>
                  </a:txBody>
                  <a:tcPr/>
                </a:tc>
              </a:tr>
            </a:tbl>
          </a:graphicData>
        </a:graphic>
      </p:graphicFrame>
    </p:spTree>
    <p:extLst>
      <p:ext uri="{BB962C8B-B14F-4D97-AF65-F5344CB8AC3E}">
        <p14:creationId xmlns:p14="http://schemas.microsoft.com/office/powerpoint/2010/main" val="3780737512"/>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9071322" cy="1779586"/>
          </a:xfrm>
        </p:spPr>
        <p:txBody>
          <a:bodyPr/>
          <a:lstStyle/>
          <a:p>
            <a:r>
              <a:rPr lang="en-GB" noProof="0" dirty="0" smtClean="0"/>
              <a:t>Early testing and testing approaches</a:t>
            </a:r>
          </a:p>
          <a:p>
            <a:pPr lvl="1"/>
            <a:r>
              <a:rPr lang="en-GB" noProof="0" dirty="0" smtClean="0"/>
              <a:t>Structural tests - Developer creates class or function </a:t>
            </a:r>
          </a:p>
          <a:p>
            <a:pPr lvl="1"/>
            <a:r>
              <a:rPr lang="en-GB" b="1" noProof="0" dirty="0" smtClean="0"/>
              <a:t>Domain testing – Part of the module is ready</a:t>
            </a:r>
          </a:p>
          <a:p>
            <a:pPr lvl="1"/>
            <a:r>
              <a:rPr lang="en-GB" b="1" noProof="0" dirty="0" smtClean="0"/>
              <a:t>Use case testing – Module is ready </a:t>
            </a:r>
          </a:p>
          <a:p>
            <a:pPr lvl="1"/>
            <a:r>
              <a:rPr lang="en-GB" b="1" noProof="0" dirty="0" smtClean="0"/>
              <a:t>Scenario based testing – System is ready</a:t>
            </a:r>
          </a:p>
        </p:txBody>
      </p:sp>
      <p:sp>
        <p:nvSpPr>
          <p:cNvPr id="3" name="Title 2"/>
          <p:cNvSpPr>
            <a:spLocks noGrp="1"/>
          </p:cNvSpPr>
          <p:nvPr>
            <p:ph type="title"/>
          </p:nvPr>
        </p:nvSpPr>
        <p:spPr/>
        <p:txBody>
          <a:bodyPr/>
          <a:lstStyle/>
          <a:p>
            <a:r>
              <a:rPr lang="en-GB" noProof="0" dirty="0" smtClean="0"/>
              <a:t>Testing in the software life</a:t>
            </a:r>
            <a:endParaRPr lang="en-GB" noProof="0" dirty="0"/>
          </a:p>
        </p:txBody>
      </p:sp>
      <p:sp>
        <p:nvSpPr>
          <p:cNvPr id="4" name="Rectangle 3"/>
          <p:cNvSpPr/>
          <p:nvPr/>
        </p:nvSpPr>
        <p:spPr>
          <a:xfrm>
            <a:off x="342899" y="3043704"/>
            <a:ext cx="9191445" cy="1477328"/>
          </a:xfrm>
          <a:prstGeom prst="rect">
            <a:avLst/>
          </a:prstGeom>
          <a:solidFill>
            <a:srgbClr val="043B82"/>
          </a:solidFill>
        </p:spPr>
        <p:txBody>
          <a:bodyPr wrap="square">
            <a:spAutoFit/>
          </a:bodyPr>
          <a:lstStyle/>
          <a:p>
            <a:r>
              <a:rPr lang="en-GB" dirty="0">
                <a:solidFill>
                  <a:schemeClr val="bg1"/>
                </a:solidFill>
              </a:rPr>
              <a:t>Early testing allows for more detailed and cost effective testing</a:t>
            </a:r>
          </a:p>
          <a:p>
            <a:pPr lvl="1"/>
            <a:r>
              <a:rPr lang="en-GB" dirty="0">
                <a:solidFill>
                  <a:schemeClr val="bg1"/>
                </a:solidFill>
              </a:rPr>
              <a:t>Imagine scenario with several steps that needs to be executed several times to cover all variants of </a:t>
            </a:r>
            <a:r>
              <a:rPr lang="en-GB" dirty="0" smtClean="0">
                <a:solidFill>
                  <a:schemeClr val="bg1"/>
                </a:solidFill>
              </a:rPr>
              <a:t>inputs</a:t>
            </a:r>
          </a:p>
          <a:p>
            <a:pPr lvl="1"/>
            <a:endParaRPr lang="en-GB" dirty="0">
              <a:solidFill>
                <a:schemeClr val="bg1"/>
              </a:solidFill>
            </a:endParaRPr>
          </a:p>
          <a:p>
            <a:r>
              <a:rPr lang="en-GB" dirty="0">
                <a:solidFill>
                  <a:schemeClr val="bg1"/>
                </a:solidFill>
              </a:rPr>
              <a:t>It is difficult to avoid testing some cases at many levels – it is usually more efficient to check such cases many times then to find strategy to avoid double checking.</a:t>
            </a:r>
          </a:p>
        </p:txBody>
      </p:sp>
    </p:spTree>
    <p:extLst>
      <p:ext uri="{BB962C8B-B14F-4D97-AF65-F5344CB8AC3E}">
        <p14:creationId xmlns:p14="http://schemas.microsoft.com/office/powerpoint/2010/main" val="23115269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tekstu 7"/>
          <p:cNvSpPr>
            <a:spLocks noGrp="1"/>
          </p:cNvSpPr>
          <p:nvPr>
            <p:ph type="body" sz="quarter" idx="10"/>
          </p:nvPr>
        </p:nvSpPr>
        <p:spPr/>
        <p:txBody>
          <a:bodyPr/>
          <a:lstStyle/>
          <a:p>
            <a:pPr>
              <a:buNone/>
            </a:pPr>
            <a:r>
              <a:rPr lang="en-GB" noProof="0" smtClean="0"/>
              <a:t> </a:t>
            </a:r>
            <a:endParaRPr lang="en-GB" noProof="0" dirty="0"/>
          </a:p>
        </p:txBody>
      </p:sp>
      <p:sp>
        <p:nvSpPr>
          <p:cNvPr id="7" name="Tytuł 6"/>
          <p:cNvSpPr>
            <a:spLocks noGrp="1"/>
          </p:cNvSpPr>
          <p:nvPr>
            <p:ph type="title"/>
          </p:nvPr>
        </p:nvSpPr>
        <p:spPr/>
        <p:txBody>
          <a:bodyPr/>
          <a:lstStyle/>
          <a:p>
            <a:r>
              <a:rPr lang="en-GB" noProof="0" dirty="0" smtClean="0"/>
              <a:t>Thank you!</a:t>
            </a:r>
            <a:endParaRPr lang="en-GB" noProof="0" dirty="0"/>
          </a:p>
        </p:txBody>
      </p:sp>
    </p:spTree>
    <p:extLst>
      <p:ext uri="{BB962C8B-B14F-4D97-AF65-F5344CB8AC3E}">
        <p14:creationId xmlns:p14="http://schemas.microsoft.com/office/powerpoint/2010/main" val="288692052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Black Box (behavior) Testing:</a:t>
            </a:r>
          </a:p>
          <a:p>
            <a:pPr lvl="1"/>
            <a:r>
              <a:rPr lang="en-US" dirty="0" smtClean="0"/>
              <a:t>Group of techniques which are focused on functional / non-functional behavior of DUT (Device under test) without to reference to its internal structure</a:t>
            </a:r>
          </a:p>
          <a:p>
            <a:pPr lvl="1"/>
            <a:endParaRPr lang="en-US" dirty="0" smtClean="0"/>
          </a:p>
          <a:p>
            <a:pPr lvl="1"/>
            <a:r>
              <a:rPr lang="en-US" dirty="0" smtClean="0"/>
              <a:t>Tests are designed basing on: </a:t>
            </a:r>
          </a:p>
          <a:p>
            <a:pPr lvl="2"/>
            <a:r>
              <a:rPr lang="en-US" dirty="0" smtClean="0"/>
              <a:t>Specification</a:t>
            </a:r>
          </a:p>
          <a:p>
            <a:pPr lvl="2"/>
            <a:r>
              <a:rPr lang="en-US" dirty="0" smtClean="0"/>
              <a:t>Requirements</a:t>
            </a:r>
          </a:p>
          <a:p>
            <a:pPr lvl="2"/>
            <a:r>
              <a:rPr lang="en-US" dirty="0" smtClean="0"/>
              <a:t>Design parameters</a:t>
            </a:r>
          </a:p>
          <a:p>
            <a:pPr lvl="2"/>
            <a:r>
              <a:rPr lang="en-US" dirty="0" smtClean="0"/>
              <a:t>Other like: product’s market, risk, environment (hardware and software)</a:t>
            </a:r>
          </a:p>
          <a:p>
            <a:pPr lvl="2"/>
            <a:endParaRPr lang="en-US" dirty="0" smtClean="0"/>
          </a:p>
          <a:p>
            <a:pPr lvl="1"/>
            <a:r>
              <a:rPr lang="en-US" dirty="0" smtClean="0"/>
              <a:t>Some authors narrow this concept to testing exclusively against an authoritative specification</a:t>
            </a:r>
          </a:p>
          <a:p>
            <a:pPr lvl="1"/>
            <a:endParaRPr lang="en-US" dirty="0" smtClean="0"/>
          </a:p>
          <a:p>
            <a:r>
              <a:rPr lang="en-US" dirty="0" smtClean="0"/>
              <a:t>Main Testing approaches:</a:t>
            </a:r>
          </a:p>
          <a:p>
            <a:pPr lvl="1"/>
            <a:r>
              <a:rPr lang="en-US" dirty="0" smtClean="0"/>
              <a:t>Domain Testing</a:t>
            </a:r>
          </a:p>
          <a:p>
            <a:pPr lvl="1"/>
            <a:r>
              <a:rPr lang="en-US" dirty="0" smtClean="0"/>
              <a:t>Use Case Testing</a:t>
            </a:r>
            <a:endParaRPr lang="en-US" dirty="0"/>
          </a:p>
          <a:p>
            <a:pPr marL="290637" lvl="1" indent="0">
              <a:buNone/>
            </a:pPr>
            <a:endParaRPr lang="en-US" dirty="0"/>
          </a:p>
          <a:p>
            <a:pPr lvl="2"/>
            <a:endParaRPr lang="en-US" dirty="0" smtClean="0"/>
          </a:p>
        </p:txBody>
      </p:sp>
      <p:sp>
        <p:nvSpPr>
          <p:cNvPr id="3" name="Title 2"/>
          <p:cNvSpPr>
            <a:spLocks noGrp="1"/>
          </p:cNvSpPr>
          <p:nvPr>
            <p:ph type="title"/>
          </p:nvPr>
        </p:nvSpPr>
        <p:spPr>
          <a:xfrm>
            <a:off x="452125" y="159975"/>
            <a:ext cx="9082220" cy="564257"/>
          </a:xfrm>
        </p:spPr>
        <p:txBody>
          <a:bodyPr/>
          <a:lstStyle/>
          <a:p>
            <a:r>
              <a:rPr lang="en-US" dirty="0" smtClean="0"/>
              <a:t>Black Box </a:t>
            </a:r>
            <a:r>
              <a:rPr lang="en-US" dirty="0"/>
              <a:t>Testing Introduction</a:t>
            </a:r>
            <a:br>
              <a:rPr lang="en-US" dirty="0"/>
            </a:br>
            <a:endParaRPr lang="en-GB" dirty="0"/>
          </a:p>
        </p:txBody>
      </p:sp>
    </p:spTree>
    <p:extLst>
      <p:ext uri="{BB962C8B-B14F-4D97-AF65-F5344CB8AC3E}">
        <p14:creationId xmlns:p14="http://schemas.microsoft.com/office/powerpoint/2010/main" val="353389339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7373287" cy="5378450"/>
          </a:xfrm>
        </p:spPr>
        <p:txBody>
          <a:bodyPr/>
          <a:lstStyle/>
          <a:p>
            <a:r>
              <a:rPr lang="en-US" dirty="0" smtClean="0"/>
              <a:t>Characterize the variable</a:t>
            </a:r>
          </a:p>
          <a:p>
            <a:pPr lvl="1"/>
            <a:r>
              <a:rPr lang="en-US" dirty="0" smtClean="0"/>
              <a:t>Identify potentially interesting variables</a:t>
            </a:r>
          </a:p>
          <a:p>
            <a:pPr lvl="1"/>
            <a:r>
              <a:rPr lang="en-US" dirty="0" smtClean="0"/>
              <a:t>Identify primary dimension of the variable (type and scale)</a:t>
            </a:r>
          </a:p>
          <a:p>
            <a:r>
              <a:rPr lang="en-US" dirty="0" smtClean="0"/>
              <a:t>Analyze variables and create tests</a:t>
            </a:r>
          </a:p>
          <a:p>
            <a:pPr lvl="1"/>
            <a:r>
              <a:rPr lang="en-US" dirty="0" smtClean="0"/>
              <a:t>Partition the variable</a:t>
            </a:r>
          </a:p>
          <a:p>
            <a:pPr lvl="1"/>
            <a:r>
              <a:rPr lang="en-US" dirty="0" smtClean="0"/>
              <a:t>Identify secondary dimension (danger cases)</a:t>
            </a:r>
          </a:p>
          <a:p>
            <a:r>
              <a:rPr lang="en-US" dirty="0" smtClean="0"/>
              <a:t>Analyze function</a:t>
            </a:r>
          </a:p>
          <a:p>
            <a:pPr lvl="1"/>
            <a:r>
              <a:rPr lang="en-US" dirty="0" smtClean="0"/>
              <a:t>Analyze relations between variables</a:t>
            </a:r>
          </a:p>
          <a:p>
            <a:pPr lvl="1"/>
            <a:r>
              <a:rPr lang="en-US" dirty="0" smtClean="0"/>
              <a:t>Analyze output variables</a:t>
            </a:r>
          </a:p>
        </p:txBody>
      </p:sp>
      <p:sp>
        <p:nvSpPr>
          <p:cNvPr id="3" name="Title 2"/>
          <p:cNvSpPr>
            <a:spLocks noGrp="1"/>
          </p:cNvSpPr>
          <p:nvPr>
            <p:ph type="title"/>
          </p:nvPr>
        </p:nvSpPr>
        <p:spPr/>
        <p:txBody>
          <a:bodyPr/>
          <a:lstStyle/>
          <a:p>
            <a:r>
              <a:rPr lang="en-US" dirty="0" smtClean="0"/>
              <a:t>Domain testing process</a:t>
            </a:r>
            <a:endParaRPr lang="en-US" dirty="0"/>
          </a:p>
        </p:txBody>
      </p:sp>
    </p:spTree>
    <p:extLst>
      <p:ext uri="{BB962C8B-B14F-4D97-AF65-F5344CB8AC3E}">
        <p14:creationId xmlns:p14="http://schemas.microsoft.com/office/powerpoint/2010/main" val="103889103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smtClean="0"/>
              <a:t>Characterize the variable</a:t>
            </a:r>
          </a:p>
          <a:p>
            <a:pPr lvl="1"/>
            <a:r>
              <a:rPr lang="en-US" dirty="0"/>
              <a:t>Identify primary dimension of the variable (type and scale</a:t>
            </a:r>
            <a:r>
              <a:rPr lang="en-US" dirty="0" smtClean="0"/>
              <a:t>)</a:t>
            </a:r>
          </a:p>
          <a:p>
            <a:pPr lvl="1"/>
            <a:r>
              <a:rPr lang="en-US" dirty="0" smtClean="0"/>
              <a:t>Identify potentially interesting variables</a:t>
            </a:r>
          </a:p>
        </p:txBody>
      </p:sp>
      <p:sp>
        <p:nvSpPr>
          <p:cNvPr id="3" name="Title 2"/>
          <p:cNvSpPr>
            <a:spLocks noGrp="1"/>
          </p:cNvSpPr>
          <p:nvPr>
            <p:ph type="title"/>
          </p:nvPr>
        </p:nvSpPr>
        <p:spPr/>
        <p:txBody>
          <a:bodyPr/>
          <a:lstStyle/>
          <a:p>
            <a:r>
              <a:rPr lang="en-US" dirty="0" smtClean="0"/>
              <a:t>Domain testing process – Primary </a:t>
            </a:r>
            <a:r>
              <a:rPr lang="en-US" dirty="0" err="1" smtClean="0"/>
              <a:t>Dimention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7777" y="1052514"/>
            <a:ext cx="3305175" cy="4448175"/>
          </a:xfrm>
          <a:prstGeom prst="rect">
            <a:avLst/>
          </a:prstGeom>
        </p:spPr>
      </p:pic>
      <p:grpSp>
        <p:nvGrpSpPr>
          <p:cNvPr id="17" name="Group 16"/>
          <p:cNvGrpSpPr/>
          <p:nvPr/>
        </p:nvGrpSpPr>
        <p:grpSpPr>
          <a:xfrm>
            <a:off x="452125" y="2277869"/>
            <a:ext cx="4632958" cy="2064188"/>
            <a:chOff x="452125" y="2302329"/>
            <a:chExt cx="4632958" cy="2064188"/>
          </a:xfrm>
        </p:grpSpPr>
        <p:sp>
          <p:nvSpPr>
            <p:cNvPr id="16" name="Rectangle 15"/>
            <p:cNvSpPr/>
            <p:nvPr/>
          </p:nvSpPr>
          <p:spPr bwMode="auto">
            <a:xfrm>
              <a:off x="452125" y="2302329"/>
              <a:ext cx="4632958" cy="2064188"/>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500" i="0" u="none" strike="noStrike" normalizeH="0" baseline="0" smtClean="0">
                <a:ln w="0"/>
                <a:solidFill>
                  <a:schemeClr val="bg1"/>
                </a:solidFill>
                <a:effectLst>
                  <a:outerShdw blurRad="38100" dist="25400" dir="5400000" algn="ctr" rotWithShape="0">
                    <a:srgbClr val="6E747A">
                      <a:alpha val="43000"/>
                    </a:srgbClr>
                  </a:outerShdw>
                </a:effectLst>
                <a:latin typeface="Arial" pitchFamily="34" charset="0"/>
              </a:endParaRPr>
            </a:p>
          </p:txBody>
        </p:sp>
        <p:sp>
          <p:nvSpPr>
            <p:cNvPr id="6" name="Content Placeholder 1"/>
            <p:cNvSpPr txBox="1">
              <a:spLocks/>
            </p:cNvSpPr>
            <p:nvPr/>
          </p:nvSpPr>
          <p:spPr bwMode="auto">
            <a:xfrm>
              <a:off x="452125" y="2472160"/>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r>
                <a:rPr lang="en-US" kern="0" dirty="0" smtClean="0">
                  <a:solidFill>
                    <a:schemeClr val="bg1"/>
                  </a:solidFill>
                </a:rPr>
                <a:t>Primary Dimensions:</a:t>
              </a:r>
            </a:p>
          </p:txBody>
        </p:sp>
      </p:grpSp>
      <p:sp>
        <p:nvSpPr>
          <p:cNvPr id="7" name="Content Placeholder 1"/>
          <p:cNvSpPr txBox="1">
            <a:spLocks/>
          </p:cNvSpPr>
          <p:nvPr/>
        </p:nvSpPr>
        <p:spPr bwMode="auto">
          <a:xfrm>
            <a:off x="463024" y="2744044"/>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lvl="1"/>
            <a:r>
              <a:rPr lang="en-US" kern="0" dirty="0" smtClean="0">
                <a:solidFill>
                  <a:schemeClr val="bg1"/>
                </a:solidFill>
              </a:rPr>
              <a:t>String</a:t>
            </a:r>
          </a:p>
        </p:txBody>
      </p:sp>
      <p:sp>
        <p:nvSpPr>
          <p:cNvPr id="8" name="Content Placeholder 1"/>
          <p:cNvSpPr txBox="1">
            <a:spLocks/>
          </p:cNvSpPr>
          <p:nvPr/>
        </p:nvSpPr>
        <p:spPr bwMode="auto">
          <a:xfrm>
            <a:off x="463024" y="3052375"/>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lvl="1"/>
            <a:r>
              <a:rPr lang="en-US" kern="0" dirty="0" smtClean="0">
                <a:solidFill>
                  <a:schemeClr val="bg1"/>
                </a:solidFill>
              </a:rPr>
              <a:t>Number (</a:t>
            </a:r>
            <a:r>
              <a:rPr lang="en-US" kern="0" dirty="0" err="1" smtClean="0">
                <a:solidFill>
                  <a:schemeClr val="bg1"/>
                </a:solidFill>
              </a:rPr>
              <a:t>Intiger</a:t>
            </a:r>
            <a:r>
              <a:rPr lang="en-US" kern="0" dirty="0" smtClean="0">
                <a:solidFill>
                  <a:schemeClr val="bg1"/>
                </a:solidFill>
              </a:rPr>
              <a:t> / Float)</a:t>
            </a:r>
          </a:p>
        </p:txBody>
      </p:sp>
      <p:sp>
        <p:nvSpPr>
          <p:cNvPr id="9" name="Content Placeholder 1"/>
          <p:cNvSpPr txBox="1">
            <a:spLocks/>
          </p:cNvSpPr>
          <p:nvPr/>
        </p:nvSpPr>
        <p:spPr bwMode="auto">
          <a:xfrm>
            <a:off x="452125" y="3360706"/>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lvl="1"/>
            <a:r>
              <a:rPr lang="en-US" kern="0" dirty="0" smtClean="0">
                <a:solidFill>
                  <a:schemeClr val="bg1"/>
                </a:solidFill>
              </a:rPr>
              <a:t>Enumeration</a:t>
            </a:r>
          </a:p>
        </p:txBody>
      </p:sp>
      <p:sp>
        <p:nvSpPr>
          <p:cNvPr id="10" name="Content Placeholder 1"/>
          <p:cNvSpPr txBox="1">
            <a:spLocks/>
          </p:cNvSpPr>
          <p:nvPr/>
        </p:nvSpPr>
        <p:spPr bwMode="auto">
          <a:xfrm>
            <a:off x="452125" y="3645063"/>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lvl="1"/>
            <a:r>
              <a:rPr lang="en-US" kern="0" dirty="0" smtClean="0">
                <a:solidFill>
                  <a:schemeClr val="bg1"/>
                </a:solidFill>
              </a:rPr>
              <a:t>File</a:t>
            </a:r>
          </a:p>
        </p:txBody>
      </p:sp>
    </p:spTree>
    <p:extLst>
      <p:ext uri="{BB962C8B-B14F-4D97-AF65-F5344CB8AC3E}">
        <p14:creationId xmlns:p14="http://schemas.microsoft.com/office/powerpoint/2010/main" val="39614323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smtClean="0"/>
              <a:t>Characterize the variable</a:t>
            </a:r>
          </a:p>
          <a:p>
            <a:pPr lvl="1"/>
            <a:r>
              <a:rPr lang="en-US" dirty="0"/>
              <a:t>Identify primary dimension of the variable (type and scale</a:t>
            </a:r>
            <a:r>
              <a:rPr lang="en-US" dirty="0" smtClean="0"/>
              <a:t>)</a:t>
            </a:r>
          </a:p>
          <a:p>
            <a:pPr lvl="1"/>
            <a:r>
              <a:rPr lang="en-US" dirty="0" smtClean="0"/>
              <a:t>Identify potentially interesting variables</a:t>
            </a:r>
          </a:p>
        </p:txBody>
      </p:sp>
      <p:sp>
        <p:nvSpPr>
          <p:cNvPr id="3" name="Title 2"/>
          <p:cNvSpPr>
            <a:spLocks noGrp="1"/>
          </p:cNvSpPr>
          <p:nvPr>
            <p:ph type="title"/>
          </p:nvPr>
        </p:nvSpPr>
        <p:spPr/>
        <p:txBody>
          <a:bodyPr/>
          <a:lstStyle/>
          <a:p>
            <a:r>
              <a:rPr lang="en-US" dirty="0" smtClean="0"/>
              <a:t>Domain testing process – Characterize Variable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741" y="1052514"/>
            <a:ext cx="3305175" cy="4448175"/>
          </a:xfrm>
          <a:prstGeom prst="rect">
            <a:avLst/>
          </a:prstGeom>
        </p:spPr>
      </p:pic>
      <p:grpSp>
        <p:nvGrpSpPr>
          <p:cNvPr id="5" name="Group 4"/>
          <p:cNvGrpSpPr/>
          <p:nvPr/>
        </p:nvGrpSpPr>
        <p:grpSpPr>
          <a:xfrm>
            <a:off x="463024" y="3613786"/>
            <a:ext cx="4632958" cy="2621742"/>
            <a:chOff x="452125" y="2173275"/>
            <a:chExt cx="4632958" cy="1987759"/>
          </a:xfrm>
        </p:grpSpPr>
        <p:sp>
          <p:nvSpPr>
            <p:cNvPr id="16" name="Rectangle 15"/>
            <p:cNvSpPr/>
            <p:nvPr/>
          </p:nvSpPr>
          <p:spPr bwMode="auto">
            <a:xfrm>
              <a:off x="452125" y="2173275"/>
              <a:ext cx="4632958" cy="1987759"/>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500" i="0" u="none" strike="noStrike" normalizeH="0" baseline="0" smtClean="0">
                <a:ln w="0"/>
                <a:solidFill>
                  <a:schemeClr val="bg1"/>
                </a:solidFill>
                <a:effectLst>
                  <a:outerShdw blurRad="38100" dist="25400" dir="5400000" algn="ctr" rotWithShape="0">
                    <a:srgbClr val="6E747A">
                      <a:alpha val="43000"/>
                    </a:srgbClr>
                  </a:outerShdw>
                </a:effectLst>
                <a:latin typeface="Arial" pitchFamily="34" charset="0"/>
              </a:endParaRPr>
            </a:p>
          </p:txBody>
        </p:sp>
        <p:sp>
          <p:nvSpPr>
            <p:cNvPr id="6" name="Content Placeholder 1"/>
            <p:cNvSpPr txBox="1">
              <a:spLocks/>
            </p:cNvSpPr>
            <p:nvPr/>
          </p:nvSpPr>
          <p:spPr bwMode="auto">
            <a:xfrm>
              <a:off x="452125" y="2272118"/>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r>
                <a:rPr lang="en-US" kern="0" dirty="0" smtClean="0">
                  <a:solidFill>
                    <a:schemeClr val="bg1"/>
                  </a:solidFill>
                </a:rPr>
                <a:t>Input Text Box (e.g. Year of </a:t>
              </a:r>
              <a:r>
                <a:rPr lang="en-US" kern="0" dirty="0" err="1" smtClean="0">
                  <a:solidFill>
                    <a:schemeClr val="bg1"/>
                  </a:solidFill>
                </a:rPr>
                <a:t>brith</a:t>
              </a:r>
              <a:r>
                <a:rPr lang="en-US" kern="0" dirty="0" smtClean="0">
                  <a:solidFill>
                    <a:schemeClr val="bg1"/>
                  </a:solidFill>
                </a:rPr>
                <a:t>)</a:t>
              </a:r>
            </a:p>
          </p:txBody>
        </p:sp>
      </p:grpSp>
      <p:sp>
        <p:nvSpPr>
          <p:cNvPr id="7" name="Content Placeholder 1"/>
          <p:cNvSpPr txBox="1">
            <a:spLocks/>
          </p:cNvSpPr>
          <p:nvPr/>
        </p:nvSpPr>
        <p:spPr bwMode="auto">
          <a:xfrm>
            <a:off x="452125" y="4298363"/>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lvl="1"/>
            <a:r>
              <a:rPr lang="en-US" kern="0" dirty="0" smtClean="0">
                <a:solidFill>
                  <a:schemeClr val="bg1"/>
                </a:solidFill>
              </a:rPr>
              <a:t>Length : 4</a:t>
            </a:r>
          </a:p>
        </p:txBody>
      </p:sp>
      <p:sp>
        <p:nvSpPr>
          <p:cNvPr id="8" name="Content Placeholder 1"/>
          <p:cNvSpPr txBox="1">
            <a:spLocks/>
          </p:cNvSpPr>
          <p:nvPr/>
        </p:nvSpPr>
        <p:spPr bwMode="auto">
          <a:xfrm>
            <a:off x="452125" y="4042840"/>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lvl="1"/>
            <a:r>
              <a:rPr lang="en-US" kern="0" dirty="0" smtClean="0">
                <a:solidFill>
                  <a:schemeClr val="bg1"/>
                </a:solidFill>
              </a:rPr>
              <a:t>Primary dimension : number</a:t>
            </a:r>
          </a:p>
        </p:txBody>
      </p:sp>
      <p:sp>
        <p:nvSpPr>
          <p:cNvPr id="9" name="Content Placeholder 1"/>
          <p:cNvSpPr txBox="1">
            <a:spLocks/>
          </p:cNvSpPr>
          <p:nvPr/>
        </p:nvSpPr>
        <p:spPr bwMode="auto">
          <a:xfrm>
            <a:off x="463024" y="4793728"/>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lvl="1"/>
            <a:endParaRPr lang="en-US" kern="0" dirty="0" smtClean="0">
              <a:solidFill>
                <a:schemeClr val="bg1"/>
              </a:solidFill>
            </a:endParaRPr>
          </a:p>
        </p:txBody>
      </p:sp>
      <p:sp>
        <p:nvSpPr>
          <p:cNvPr id="10" name="Content Placeholder 1"/>
          <p:cNvSpPr txBox="1">
            <a:spLocks/>
          </p:cNvSpPr>
          <p:nvPr/>
        </p:nvSpPr>
        <p:spPr bwMode="auto">
          <a:xfrm>
            <a:off x="473923" y="4611116"/>
            <a:ext cx="4239606" cy="79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290637" lvl="1" indent="0">
              <a:buNone/>
            </a:pPr>
            <a:r>
              <a:rPr lang="en-US" kern="0" dirty="0" err="1" smtClean="0">
                <a:solidFill>
                  <a:schemeClr val="bg1"/>
                </a:solidFill>
              </a:rPr>
              <a:t>Intresting</a:t>
            </a:r>
            <a:r>
              <a:rPr lang="en-US" kern="0" dirty="0" smtClean="0">
                <a:solidFill>
                  <a:schemeClr val="bg1"/>
                </a:solidFill>
              </a:rPr>
              <a:t> Values:</a:t>
            </a:r>
          </a:p>
          <a:p>
            <a:pPr marL="581272" lvl="2" indent="0">
              <a:buNone/>
            </a:pPr>
            <a:r>
              <a:rPr lang="en-US" kern="0" dirty="0" smtClean="0">
                <a:solidFill>
                  <a:schemeClr val="bg1"/>
                </a:solidFill>
              </a:rPr>
              <a:t>String</a:t>
            </a:r>
          </a:p>
          <a:p>
            <a:pPr marL="581272" lvl="2" indent="0">
              <a:buNone/>
            </a:pPr>
            <a:r>
              <a:rPr lang="en-US" kern="0" dirty="0" smtClean="0">
                <a:solidFill>
                  <a:schemeClr val="bg1"/>
                </a:solidFill>
              </a:rPr>
              <a:t>Special characters</a:t>
            </a:r>
          </a:p>
        </p:txBody>
      </p:sp>
      <p:grpSp>
        <p:nvGrpSpPr>
          <p:cNvPr id="12" name="Group 11"/>
          <p:cNvGrpSpPr/>
          <p:nvPr/>
        </p:nvGrpSpPr>
        <p:grpSpPr>
          <a:xfrm>
            <a:off x="452125" y="2227018"/>
            <a:ext cx="4654756" cy="1191575"/>
            <a:chOff x="430327" y="2173275"/>
            <a:chExt cx="4654756" cy="1987759"/>
          </a:xfrm>
        </p:grpSpPr>
        <p:sp>
          <p:nvSpPr>
            <p:cNvPr id="13" name="Rectangle 12"/>
            <p:cNvSpPr/>
            <p:nvPr/>
          </p:nvSpPr>
          <p:spPr bwMode="auto">
            <a:xfrm>
              <a:off x="452125" y="2173275"/>
              <a:ext cx="4632958" cy="1987759"/>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500" i="0" u="none" strike="noStrike" normalizeH="0" baseline="0" smtClean="0">
                <a:ln w="0"/>
                <a:solidFill>
                  <a:schemeClr val="bg1"/>
                </a:solidFill>
                <a:effectLst>
                  <a:outerShdw blurRad="38100" dist="25400" dir="5400000" algn="ctr" rotWithShape="0">
                    <a:srgbClr val="6E747A">
                      <a:alpha val="43000"/>
                    </a:srgbClr>
                  </a:outerShdw>
                </a:effectLst>
                <a:latin typeface="Arial" pitchFamily="34" charset="0"/>
              </a:endParaRPr>
            </a:p>
          </p:txBody>
        </p:sp>
        <p:sp>
          <p:nvSpPr>
            <p:cNvPr id="14" name="Content Placeholder 1"/>
            <p:cNvSpPr txBox="1">
              <a:spLocks/>
            </p:cNvSpPr>
            <p:nvPr/>
          </p:nvSpPr>
          <p:spPr bwMode="auto">
            <a:xfrm>
              <a:off x="430327" y="2267569"/>
              <a:ext cx="4239606" cy="131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r>
                <a:rPr lang="en-US" kern="0" dirty="0" smtClean="0">
                  <a:solidFill>
                    <a:schemeClr val="bg1"/>
                  </a:solidFill>
                </a:rPr>
                <a:t>In case of  enumeration Fields each possible  value of the variable require one test</a:t>
              </a:r>
            </a:p>
            <a:p>
              <a:pPr lvl="1"/>
              <a:r>
                <a:rPr lang="en-US" kern="0" dirty="0" smtClean="0">
                  <a:solidFill>
                    <a:schemeClr val="bg1"/>
                  </a:solidFill>
                </a:rPr>
                <a:t>Gender (2), Education (3), Role (3)</a:t>
              </a:r>
            </a:p>
          </p:txBody>
        </p:sp>
      </p:grpSp>
      <p:sp>
        <p:nvSpPr>
          <p:cNvPr id="18" name="Content Placeholder 1"/>
          <p:cNvSpPr txBox="1">
            <a:spLocks/>
          </p:cNvSpPr>
          <p:nvPr/>
        </p:nvSpPr>
        <p:spPr bwMode="auto">
          <a:xfrm>
            <a:off x="463024" y="3916410"/>
            <a:ext cx="4239606"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lvl="1"/>
            <a:endParaRPr lang="en-US" kern="0" dirty="0" smtClean="0">
              <a:solidFill>
                <a:schemeClr val="bg1"/>
              </a:solidFill>
            </a:endParaRPr>
          </a:p>
        </p:txBody>
      </p:sp>
      <p:sp>
        <p:nvSpPr>
          <p:cNvPr id="27" name="Content Placeholder 1"/>
          <p:cNvSpPr txBox="1">
            <a:spLocks/>
          </p:cNvSpPr>
          <p:nvPr/>
        </p:nvSpPr>
        <p:spPr bwMode="auto">
          <a:xfrm>
            <a:off x="626323" y="5734851"/>
            <a:ext cx="4239606" cy="398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4"/>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290637" lvl="1" indent="0">
              <a:buNone/>
            </a:pPr>
            <a:r>
              <a:rPr lang="en-US" b="1" kern="0" dirty="0" smtClean="0">
                <a:solidFill>
                  <a:schemeClr val="bg1"/>
                </a:solidFill>
              </a:rPr>
              <a:t>How many Tests?</a:t>
            </a:r>
          </a:p>
        </p:txBody>
      </p:sp>
    </p:spTree>
    <p:extLst>
      <p:ext uri="{BB962C8B-B14F-4D97-AF65-F5344CB8AC3E}">
        <p14:creationId xmlns:p14="http://schemas.microsoft.com/office/powerpoint/2010/main" val="2832883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variables and create tests</a:t>
            </a:r>
          </a:p>
          <a:p>
            <a:pPr lvl="1"/>
            <a:r>
              <a:rPr lang="en-US" dirty="0"/>
              <a:t>Partition the variable</a:t>
            </a:r>
          </a:p>
          <a:p>
            <a:pPr lvl="1"/>
            <a:r>
              <a:rPr lang="en-US" dirty="0">
                <a:solidFill>
                  <a:schemeClr val="bg1">
                    <a:lumMod val="85000"/>
                  </a:schemeClr>
                </a:solidFill>
              </a:rPr>
              <a:t>Identify secondary dimension (danger cases)</a:t>
            </a:r>
          </a:p>
        </p:txBody>
      </p:sp>
      <p:sp>
        <p:nvSpPr>
          <p:cNvPr id="3" name="Title 2"/>
          <p:cNvSpPr>
            <a:spLocks noGrp="1"/>
          </p:cNvSpPr>
          <p:nvPr>
            <p:ph type="title"/>
          </p:nvPr>
        </p:nvSpPr>
        <p:spPr/>
        <p:txBody>
          <a:bodyPr/>
          <a:lstStyle/>
          <a:p>
            <a:r>
              <a:rPr lang="en-US" dirty="0" smtClean="0"/>
              <a:t>Domain testing process – Analyze variables and create tests</a:t>
            </a:r>
            <a:endParaRPr lang="en-US" dirty="0"/>
          </a:p>
        </p:txBody>
      </p:sp>
      <p:sp>
        <p:nvSpPr>
          <p:cNvPr id="18" name="Rectangle 17"/>
          <p:cNvSpPr/>
          <p:nvPr/>
        </p:nvSpPr>
        <p:spPr bwMode="auto">
          <a:xfrm>
            <a:off x="463023" y="2034283"/>
            <a:ext cx="4848715" cy="3020602"/>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buFont typeface="Arial" panose="020B0604020202020204" pitchFamily="34" charset="0"/>
              <a:buChar char="•"/>
            </a:pPr>
            <a:r>
              <a:rPr lang="en-US" b="1" dirty="0">
                <a:solidFill>
                  <a:schemeClr val="bg1"/>
                </a:solidFill>
              </a:rPr>
              <a:t>Equivalence partitioning</a:t>
            </a:r>
            <a:r>
              <a:rPr lang="en-US" dirty="0">
                <a:solidFill>
                  <a:schemeClr val="bg1"/>
                </a:solidFill>
              </a:rPr>
              <a:t> (also called </a:t>
            </a:r>
            <a:r>
              <a:rPr lang="en-US" b="1" dirty="0">
                <a:solidFill>
                  <a:schemeClr val="bg1"/>
                </a:solidFill>
              </a:rPr>
              <a:t>Equivalence Class Partitioning</a:t>
            </a:r>
            <a:r>
              <a:rPr lang="en-US" dirty="0">
                <a:solidFill>
                  <a:schemeClr val="bg1"/>
                </a:solidFill>
              </a:rPr>
              <a:t> or ECP) is a software testing technique that divides the input data of a software unit into </a:t>
            </a:r>
            <a:r>
              <a:rPr lang="en-US" b="1" dirty="0">
                <a:solidFill>
                  <a:schemeClr val="bg1"/>
                </a:solidFill>
              </a:rPr>
              <a:t>partitions</a:t>
            </a:r>
            <a:r>
              <a:rPr lang="en-US" dirty="0">
                <a:solidFill>
                  <a:schemeClr val="bg1"/>
                </a:solidFill>
              </a:rPr>
              <a:t> of </a:t>
            </a:r>
            <a:r>
              <a:rPr lang="en-US" b="1" dirty="0">
                <a:solidFill>
                  <a:schemeClr val="bg1"/>
                </a:solidFill>
              </a:rPr>
              <a:t>equivalent</a:t>
            </a:r>
            <a:r>
              <a:rPr lang="en-US" dirty="0">
                <a:solidFill>
                  <a:schemeClr val="bg1"/>
                </a:solidFill>
              </a:rPr>
              <a:t> data from which test cases can be derived. In principle, test cases are designed to cover each </a:t>
            </a:r>
            <a:r>
              <a:rPr lang="en-US" b="1" dirty="0">
                <a:solidFill>
                  <a:schemeClr val="bg1"/>
                </a:solidFill>
              </a:rPr>
              <a:t>partition</a:t>
            </a:r>
            <a:r>
              <a:rPr lang="en-US" dirty="0">
                <a:solidFill>
                  <a:schemeClr val="bg1"/>
                </a:solidFill>
              </a:rPr>
              <a:t> at least once.</a:t>
            </a: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ECP </a:t>
            </a:r>
            <a:r>
              <a:rPr lang="en-US" dirty="0">
                <a:solidFill>
                  <a:schemeClr val="bg1"/>
                </a:solidFill>
              </a:rPr>
              <a:t>technique is usually applied when values of the variable can not be ordered</a:t>
            </a:r>
          </a:p>
          <a:p>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Each </a:t>
            </a:r>
            <a:r>
              <a:rPr lang="en-US" dirty="0">
                <a:solidFill>
                  <a:schemeClr val="bg1"/>
                </a:solidFill>
              </a:rPr>
              <a:t>equivalence class requires one test case</a:t>
            </a:r>
          </a:p>
        </p:txBody>
      </p:sp>
      <p:graphicFrame>
        <p:nvGraphicFramePr>
          <p:cNvPr id="20" name="Tabela 9"/>
          <p:cNvGraphicFramePr>
            <a:graphicFrameLocks noGrp="1"/>
          </p:cNvGraphicFramePr>
          <p:nvPr>
            <p:extLst>
              <p:ext uri="{D42A27DB-BD31-4B8C-83A1-F6EECF244321}">
                <p14:modId xmlns:p14="http://schemas.microsoft.com/office/powerpoint/2010/main" val="4135815027"/>
              </p:ext>
            </p:extLst>
          </p:nvPr>
        </p:nvGraphicFramePr>
        <p:xfrm>
          <a:off x="5617777" y="1042668"/>
          <a:ext cx="3860212" cy="2362200"/>
        </p:xfrm>
        <a:graphic>
          <a:graphicData uri="http://schemas.openxmlformats.org/drawingml/2006/table">
            <a:tbl>
              <a:tblPr firstRow="1" bandRow="1">
                <a:tableStyleId>{5C22544A-7EE6-4342-B048-85BDC9FD1C3A}</a:tableStyleId>
              </a:tblPr>
              <a:tblGrid>
                <a:gridCol w="2524572"/>
                <a:gridCol w="1335640"/>
              </a:tblGrid>
              <a:tr h="370840">
                <a:tc>
                  <a:txBody>
                    <a:bodyPr/>
                    <a:lstStyle/>
                    <a:p>
                      <a:r>
                        <a:rPr lang="pl-PL" sz="1400" dirty="0" smtClean="0"/>
                        <a:t>Post </a:t>
                      </a:r>
                      <a:r>
                        <a:rPr lang="pl-PL" sz="1400" dirty="0" err="1" smtClean="0"/>
                        <a:t>codes</a:t>
                      </a:r>
                      <a:endParaRPr lang="pl-PL" sz="1400" dirty="0"/>
                    </a:p>
                  </a:txBody>
                  <a:tcPr/>
                </a:tc>
                <a:tc>
                  <a:txBody>
                    <a:bodyPr/>
                    <a:lstStyle/>
                    <a:p>
                      <a:r>
                        <a:rPr lang="en-US" sz="1400" dirty="0" smtClean="0"/>
                        <a:t>Partition</a:t>
                      </a:r>
                      <a:endParaRPr lang="pl-PL" sz="1400" dirty="0"/>
                    </a:p>
                  </a:txBody>
                  <a:tcPr/>
                </a:tc>
              </a:tr>
              <a:tr h="370840">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t-BR" sz="1400" dirty="0" smtClean="0"/>
                        <a:t>N1C 4AA, </a:t>
                      </a:r>
                      <a:r>
                        <a:rPr lang="pl-PL" sz="1400" dirty="0" smtClean="0"/>
                        <a:t>K</a:t>
                      </a:r>
                      <a:r>
                        <a:rPr lang="pt-BR" sz="1400" dirty="0" smtClean="0"/>
                        <a:t>1C 4AB, </a:t>
                      </a:r>
                      <a:r>
                        <a:rPr lang="pl-PL" sz="1400" dirty="0" smtClean="0"/>
                        <a:t>W4</a:t>
                      </a:r>
                      <a:r>
                        <a:rPr lang="pt-BR" sz="1400" dirty="0" smtClean="0"/>
                        <a:t>C 4AD, </a:t>
                      </a:r>
                      <a:r>
                        <a:rPr lang="pl-PL" sz="1400" dirty="0" smtClean="0"/>
                        <a:t>V</a:t>
                      </a:r>
                      <a:r>
                        <a:rPr lang="pt-BR" sz="1400" dirty="0" smtClean="0"/>
                        <a:t>1C 4AE</a:t>
                      </a:r>
                      <a:r>
                        <a:rPr lang="pl-PL" sz="1400" dirty="0" smtClean="0"/>
                        <a:t>, </a:t>
                      </a:r>
                      <a:r>
                        <a:rPr lang="pt-BR" sz="1400" dirty="0" smtClean="0"/>
                        <a:t>NW7 </a:t>
                      </a:r>
                      <a:r>
                        <a:rPr lang="pl-PL" sz="1400" dirty="0" smtClean="0"/>
                        <a:t>1AB,</a:t>
                      </a:r>
                      <a:r>
                        <a:rPr lang="pl-PL" sz="1400" baseline="0" dirty="0" smtClean="0"/>
                        <a:t> </a:t>
                      </a:r>
                      <a:r>
                        <a:rPr lang="pl-PL" sz="1400" dirty="0" smtClean="0"/>
                        <a:t>EC2</a:t>
                      </a:r>
                      <a:r>
                        <a:rPr lang="pt-BR" sz="1400" dirty="0" smtClean="0"/>
                        <a:t> </a:t>
                      </a:r>
                      <a:r>
                        <a:rPr lang="pl-PL" sz="1400" dirty="0" smtClean="0"/>
                        <a:t>1FD,</a:t>
                      </a:r>
                      <a:r>
                        <a:rPr lang="pl-PL" sz="1400" baseline="0" dirty="0" smtClean="0"/>
                        <a:t> ...</a:t>
                      </a:r>
                      <a:endParaRPr lang="pl-PL" sz="1400" dirty="0" smtClean="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UK</a:t>
                      </a:r>
                    </a:p>
                  </a:txBody>
                  <a:tcPr/>
                </a:tc>
              </a:tr>
              <a:tr h="370840">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00-982, 01-987, 05-300, 95-200, 90-890, ...</a:t>
                      </a:r>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Poland</a:t>
                      </a:r>
                    </a:p>
                  </a:txBody>
                  <a:tcPr/>
                </a:tc>
              </a:tr>
              <a:tr h="370840">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a:t>
                      </a:r>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a:t>
                      </a:r>
                    </a:p>
                  </a:txBody>
                  <a:tcPr/>
                </a:tc>
              </a:tr>
              <a:tr h="370840">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Other</a:t>
                      </a:r>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400" dirty="0" smtClean="0"/>
                        <a:t>Invalid</a:t>
                      </a:r>
                    </a:p>
                  </a:txBody>
                  <a:tcPr/>
                </a:tc>
              </a:tr>
            </a:tbl>
          </a:graphicData>
        </a:graphic>
      </p:graphicFrame>
    </p:spTree>
    <p:extLst>
      <p:ext uri="{BB962C8B-B14F-4D97-AF65-F5344CB8AC3E}">
        <p14:creationId xmlns:p14="http://schemas.microsoft.com/office/powerpoint/2010/main" val="27597647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4" y="1052514"/>
            <a:ext cx="4239606" cy="1249815"/>
          </a:xfrm>
        </p:spPr>
        <p:txBody>
          <a:bodyPr/>
          <a:lstStyle/>
          <a:p>
            <a:r>
              <a:rPr lang="en-US" dirty="0"/>
              <a:t>Analyze variables and create tests</a:t>
            </a:r>
          </a:p>
          <a:p>
            <a:pPr lvl="1"/>
            <a:r>
              <a:rPr lang="en-US" dirty="0"/>
              <a:t>Partition the variable</a:t>
            </a:r>
          </a:p>
          <a:p>
            <a:pPr lvl="1"/>
            <a:r>
              <a:rPr lang="en-US" dirty="0">
                <a:solidFill>
                  <a:schemeClr val="bg1">
                    <a:lumMod val="85000"/>
                  </a:schemeClr>
                </a:solidFill>
              </a:rPr>
              <a:t>Identify secondary dimension (danger cases)</a:t>
            </a:r>
          </a:p>
        </p:txBody>
      </p:sp>
      <p:sp>
        <p:nvSpPr>
          <p:cNvPr id="3" name="Title 2"/>
          <p:cNvSpPr>
            <a:spLocks noGrp="1"/>
          </p:cNvSpPr>
          <p:nvPr>
            <p:ph type="title"/>
          </p:nvPr>
        </p:nvSpPr>
        <p:spPr/>
        <p:txBody>
          <a:bodyPr/>
          <a:lstStyle/>
          <a:p>
            <a:r>
              <a:rPr lang="en-US" dirty="0" smtClean="0"/>
              <a:t>Domain testing process – Analyze variables and create tests</a:t>
            </a:r>
            <a:endParaRPr lang="en-US" dirty="0"/>
          </a:p>
        </p:txBody>
      </p:sp>
      <p:sp>
        <p:nvSpPr>
          <p:cNvPr id="18" name="Rectangle 17"/>
          <p:cNvSpPr/>
          <p:nvPr/>
        </p:nvSpPr>
        <p:spPr bwMode="auto">
          <a:xfrm>
            <a:off x="463023" y="2034283"/>
            <a:ext cx="4848715" cy="3020602"/>
          </a:xfrm>
          <a:prstGeom prst="rect">
            <a:avLst/>
          </a:prstGeom>
          <a:solidFill>
            <a:srgbClr val="043B8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indent="-285750">
              <a:buFont typeface="Arial" panose="020B0604020202020204" pitchFamily="34" charset="0"/>
              <a:buChar char="•"/>
            </a:pPr>
            <a:r>
              <a:rPr lang="en-US" b="1" dirty="0">
                <a:solidFill>
                  <a:schemeClr val="bg1"/>
                </a:solidFill>
              </a:rPr>
              <a:t>Boundary value analysis</a:t>
            </a:r>
            <a:r>
              <a:rPr lang="en-US" dirty="0">
                <a:solidFill>
                  <a:schemeClr val="bg1"/>
                </a:solidFill>
              </a:rPr>
              <a:t> is a software testing technique in which tests are designed to include representatives of </a:t>
            </a:r>
            <a:r>
              <a:rPr lang="en-US" b="1" dirty="0">
                <a:solidFill>
                  <a:schemeClr val="bg1"/>
                </a:solidFill>
              </a:rPr>
              <a:t>boundary values</a:t>
            </a:r>
            <a:r>
              <a:rPr lang="en-US" dirty="0">
                <a:solidFill>
                  <a:schemeClr val="bg1"/>
                </a:solidFill>
              </a:rPr>
              <a:t> in a range. The idea comes from the </a:t>
            </a:r>
            <a:r>
              <a:rPr lang="en-US" b="1" dirty="0">
                <a:solidFill>
                  <a:schemeClr val="bg1"/>
                </a:solidFill>
              </a:rPr>
              <a:t>boundary</a:t>
            </a:r>
            <a:r>
              <a:rPr lang="en-US" dirty="0">
                <a:solidFill>
                  <a:schemeClr val="bg1"/>
                </a:solidFill>
              </a:rPr>
              <a:t>. Given that we have a set of test vectors to test the system, a topology can be defined on that </a:t>
            </a:r>
            <a:r>
              <a:rPr lang="en-US" dirty="0" smtClean="0">
                <a:solidFill>
                  <a:schemeClr val="bg1"/>
                </a:solidFill>
              </a:rPr>
              <a:t>set.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For each boundary on and off value requires test case (</a:t>
            </a:r>
            <a:r>
              <a:rPr lang="en-US" dirty="0" err="1">
                <a:solidFill>
                  <a:schemeClr val="bg1"/>
                </a:solidFill>
              </a:rPr>
              <a:t>Beizer</a:t>
            </a:r>
            <a:r>
              <a:rPr lang="en-US" dirty="0">
                <a:solidFill>
                  <a:schemeClr val="bg1"/>
                </a:solidFill>
              </a:rPr>
              <a:t>, Black-Box Testing)</a:t>
            </a:r>
          </a:p>
          <a:p>
            <a:pPr marL="285750" indent="-285750">
              <a:buFont typeface="Arial" panose="020B0604020202020204" pitchFamily="34" charset="0"/>
              <a:buChar char="•"/>
            </a:pP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rPr>
              <a:t>More powerful then ECP when values of the variable can be ordered.</a:t>
            </a:r>
          </a:p>
          <a:p>
            <a:pPr marL="285750" indent="-285750">
              <a:buFont typeface="Arial" panose="020B0604020202020204" pitchFamily="34" charset="0"/>
              <a:buChar char="•"/>
            </a:pPr>
            <a:endParaRPr lang="en-US" dirty="0">
              <a:solidFill>
                <a:schemeClr val="bg1"/>
              </a:solidFill>
            </a:endParaRPr>
          </a:p>
        </p:txBody>
      </p:sp>
      <p:grpSp>
        <p:nvGrpSpPr>
          <p:cNvPr id="7" name="Group 6"/>
          <p:cNvGrpSpPr/>
          <p:nvPr/>
        </p:nvGrpSpPr>
        <p:grpSpPr>
          <a:xfrm>
            <a:off x="5521860" y="3183811"/>
            <a:ext cx="4569056" cy="1446067"/>
            <a:chOff x="4965289" y="3961973"/>
            <a:chExt cx="4569056" cy="1446067"/>
          </a:xfrm>
        </p:grpSpPr>
        <p:sp>
          <p:nvSpPr>
            <p:cNvPr id="8" name="TextBox 4"/>
            <p:cNvSpPr txBox="1"/>
            <p:nvPr/>
          </p:nvSpPr>
          <p:spPr bwMode="auto">
            <a:xfrm>
              <a:off x="4965289" y="3961973"/>
              <a:ext cx="4569056" cy="215444"/>
            </a:xfrm>
            <a:prstGeom prst="rect">
              <a:avLst/>
            </a:prstGeom>
            <a:noFill/>
            <a:ln w="9525">
              <a:noFill/>
              <a:miter lim="800000"/>
              <a:headEnd/>
              <a:tailEnd/>
            </a:ln>
          </p:spPr>
          <p:txBody>
            <a:bodyPr wrap="square" lIns="0" tIns="0" rIns="0" bIns="0" rtlCol="0">
              <a:spAutoFit/>
            </a:bodyPr>
            <a:lstStyle/>
            <a:p>
              <a:pPr defTabSz="452438"/>
              <a:r>
                <a:rPr lang="pl-PL" sz="1400" dirty="0" smtClean="0">
                  <a:latin typeface="+mn-lt"/>
                  <a:cs typeface="Courier New" panose="02070309020205020404" pitchFamily="49" charset="0"/>
                </a:rPr>
                <a:t>User name may contain up to 20 characters (including).</a:t>
              </a:r>
              <a:endParaRPr lang="en-GB" sz="1200" dirty="0">
                <a:latin typeface="+mn-lt"/>
                <a:cs typeface="Courier New" panose="02070309020205020404" pitchFamily="49" charset="0"/>
              </a:endParaRPr>
            </a:p>
          </p:txBody>
        </p:sp>
        <p:cxnSp>
          <p:nvCxnSpPr>
            <p:cNvPr id="9" name="Łącznik prosty 28"/>
            <p:cNvCxnSpPr/>
            <p:nvPr/>
          </p:nvCxnSpPr>
          <p:spPr bwMode="auto">
            <a:xfrm>
              <a:off x="5204030" y="4792462"/>
              <a:ext cx="285135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Łącznik prosty 29"/>
            <p:cNvCxnSpPr/>
            <p:nvPr/>
          </p:nvCxnSpPr>
          <p:spPr bwMode="auto">
            <a:xfrm flipV="1">
              <a:off x="7180087" y="4597065"/>
              <a:ext cx="0" cy="28248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Łącznik prosty 31"/>
            <p:cNvCxnSpPr/>
            <p:nvPr/>
          </p:nvCxnSpPr>
          <p:spPr bwMode="auto">
            <a:xfrm flipV="1">
              <a:off x="6024334" y="4601764"/>
              <a:ext cx="0" cy="28002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2" name="Elipsa 32"/>
            <p:cNvSpPr/>
            <p:nvPr/>
          </p:nvSpPr>
          <p:spPr bwMode="auto">
            <a:xfrm>
              <a:off x="5969173" y="4738306"/>
              <a:ext cx="110323" cy="110323"/>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sp>
          <p:nvSpPr>
            <p:cNvPr id="13" name="pole tekstowe 33"/>
            <p:cNvSpPr txBox="1"/>
            <p:nvPr/>
          </p:nvSpPr>
          <p:spPr bwMode="auto">
            <a:xfrm>
              <a:off x="5992841" y="4892362"/>
              <a:ext cx="62989"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smtClean="0"/>
                <a:t>0</a:t>
              </a:r>
              <a:endParaRPr lang="pl-PL" sz="950" dirty="0"/>
            </a:p>
          </p:txBody>
        </p:sp>
        <p:sp>
          <p:nvSpPr>
            <p:cNvPr id="14" name="pole tekstowe 34"/>
            <p:cNvSpPr txBox="1"/>
            <p:nvPr/>
          </p:nvSpPr>
          <p:spPr bwMode="auto">
            <a:xfrm>
              <a:off x="7124925" y="4886401"/>
              <a:ext cx="199979"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smtClean="0"/>
                <a:t>20</a:t>
              </a:r>
              <a:endParaRPr lang="pl-PL" sz="950" dirty="0"/>
            </a:p>
          </p:txBody>
        </p:sp>
        <p:sp>
          <p:nvSpPr>
            <p:cNvPr id="15" name="Elipsa 35"/>
            <p:cNvSpPr/>
            <p:nvPr/>
          </p:nvSpPr>
          <p:spPr bwMode="auto">
            <a:xfrm>
              <a:off x="7124925" y="4738306"/>
              <a:ext cx="110323" cy="110323"/>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cxnSp>
          <p:nvCxnSpPr>
            <p:cNvPr id="16" name="Łącznik prosty 36"/>
            <p:cNvCxnSpPr/>
            <p:nvPr/>
          </p:nvCxnSpPr>
          <p:spPr bwMode="auto">
            <a:xfrm>
              <a:off x="6024334" y="4601764"/>
              <a:ext cx="1155753"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bwMode="auto">
            <a:xfrm flipV="1">
              <a:off x="6182111" y="5038556"/>
              <a:ext cx="0" cy="369484"/>
            </a:xfrm>
            <a:prstGeom prst="straightConnector1">
              <a:avLst/>
            </a:prstGeom>
            <a:solidFill>
              <a:schemeClr val="hlink"/>
            </a:solidFill>
            <a:ln w="9525" cap="flat" cmpd="sng" algn="ctr">
              <a:solidFill>
                <a:srgbClr val="00B050"/>
              </a:solidFill>
              <a:prstDash val="solid"/>
              <a:round/>
              <a:headEnd type="none" w="med" len="med"/>
              <a:tailEnd type="triangle"/>
            </a:ln>
            <a:effectLst/>
          </p:spPr>
        </p:cxnSp>
        <p:cxnSp>
          <p:nvCxnSpPr>
            <p:cNvPr id="19" name="Straight Arrow Connector 18"/>
            <p:cNvCxnSpPr/>
            <p:nvPr/>
          </p:nvCxnSpPr>
          <p:spPr bwMode="auto">
            <a:xfrm flipV="1">
              <a:off x="6034165" y="5038556"/>
              <a:ext cx="0" cy="369484"/>
            </a:xfrm>
            <a:prstGeom prst="straightConnector1">
              <a:avLst/>
            </a:prstGeom>
            <a:solidFill>
              <a:schemeClr val="hlink"/>
            </a:solidFill>
            <a:ln w="9525" cap="flat" cmpd="sng" algn="ctr">
              <a:solidFill>
                <a:srgbClr val="FF0000"/>
              </a:solidFill>
              <a:prstDash val="solid"/>
              <a:round/>
              <a:headEnd type="none" w="med" len="med"/>
              <a:tailEnd type="triangle"/>
            </a:ln>
            <a:effectLst/>
          </p:spPr>
        </p:cxnSp>
        <p:cxnSp>
          <p:nvCxnSpPr>
            <p:cNvPr id="21" name="Straight Arrow Connector 20"/>
            <p:cNvCxnSpPr/>
            <p:nvPr/>
          </p:nvCxnSpPr>
          <p:spPr bwMode="auto">
            <a:xfrm flipV="1">
              <a:off x="7180086" y="5038556"/>
              <a:ext cx="0" cy="369484"/>
            </a:xfrm>
            <a:prstGeom prst="straightConnector1">
              <a:avLst/>
            </a:prstGeom>
            <a:solidFill>
              <a:schemeClr val="hlink"/>
            </a:solidFill>
            <a:ln w="9525" cap="flat" cmpd="sng" algn="ctr">
              <a:solidFill>
                <a:srgbClr val="00B050"/>
              </a:solidFill>
              <a:prstDash val="solid"/>
              <a:round/>
              <a:headEnd type="none" w="med" len="med"/>
              <a:tailEnd type="triangle"/>
            </a:ln>
            <a:effectLst/>
          </p:spPr>
        </p:cxnSp>
        <p:cxnSp>
          <p:nvCxnSpPr>
            <p:cNvPr id="22" name="Straight Arrow Connector 21"/>
            <p:cNvCxnSpPr/>
            <p:nvPr/>
          </p:nvCxnSpPr>
          <p:spPr bwMode="auto">
            <a:xfrm flipV="1">
              <a:off x="7324904" y="5038556"/>
              <a:ext cx="0" cy="369484"/>
            </a:xfrm>
            <a:prstGeom prst="straightConnector1">
              <a:avLst/>
            </a:prstGeom>
            <a:solidFill>
              <a:schemeClr val="hlink"/>
            </a:solidFill>
            <a:ln w="9525" cap="flat" cmpd="sng" algn="ctr">
              <a:solidFill>
                <a:srgbClr val="FF0000"/>
              </a:solidFill>
              <a:prstDash val="solid"/>
              <a:round/>
              <a:headEnd type="none" w="med" len="med"/>
              <a:tailEnd type="triangle"/>
            </a:ln>
            <a:effectLst/>
          </p:spPr>
        </p:cxnSp>
      </p:grpSp>
      <p:grpSp>
        <p:nvGrpSpPr>
          <p:cNvPr id="24" name="Group 23"/>
          <p:cNvGrpSpPr/>
          <p:nvPr/>
        </p:nvGrpSpPr>
        <p:grpSpPr>
          <a:xfrm>
            <a:off x="5591590" y="1192696"/>
            <a:ext cx="4569056" cy="1366221"/>
            <a:chOff x="4965289" y="1052514"/>
            <a:chExt cx="4569056" cy="1366221"/>
          </a:xfrm>
        </p:grpSpPr>
        <p:sp>
          <p:nvSpPr>
            <p:cNvPr id="25" name="TextBox 4"/>
            <p:cNvSpPr txBox="1"/>
            <p:nvPr/>
          </p:nvSpPr>
          <p:spPr bwMode="auto">
            <a:xfrm>
              <a:off x="4965289" y="1052514"/>
              <a:ext cx="4569056" cy="1092607"/>
            </a:xfrm>
            <a:prstGeom prst="rect">
              <a:avLst/>
            </a:prstGeom>
            <a:noFill/>
            <a:ln w="9525">
              <a:noFill/>
              <a:miter lim="800000"/>
              <a:headEnd/>
              <a:tailEnd/>
            </a:ln>
          </p:spPr>
          <p:txBody>
            <a:bodyPr wrap="square" lIns="0" tIns="0" rIns="0" bIns="0" rtlCol="0">
              <a:spAutoFit/>
            </a:bodyPr>
            <a:lstStyle/>
            <a:p>
              <a:pPr defTabSz="452438"/>
              <a:r>
                <a:rPr lang="pl-PL" sz="1400" dirty="0" smtClean="0">
                  <a:latin typeface="+mn-lt"/>
                  <a:cs typeface="Courier New" panose="02070309020205020404" pitchFamily="49" charset="0"/>
                </a:rPr>
                <a:t>People under 18. can not register</a:t>
              </a:r>
            </a:p>
            <a:p>
              <a:pPr defTabSz="452438"/>
              <a:endParaRPr lang="pl-PL" sz="950" dirty="0">
                <a:latin typeface="Courier New" panose="02070309020205020404" pitchFamily="49" charset="0"/>
                <a:cs typeface="Courier New" panose="02070309020205020404" pitchFamily="49" charset="0"/>
              </a:endParaRPr>
            </a:p>
            <a:p>
              <a:pPr defTabSz="452438"/>
              <a:endParaRPr lang="pl-PL" sz="950" dirty="0" smtClean="0">
                <a:latin typeface="Courier New" panose="02070309020205020404" pitchFamily="49" charset="0"/>
                <a:cs typeface="Courier New" panose="02070309020205020404" pitchFamily="49" charset="0"/>
              </a:endParaRPr>
            </a:p>
            <a:p>
              <a:pPr defTabSz="452438"/>
              <a:endParaRPr lang="pl-PL" sz="950" dirty="0">
                <a:latin typeface="Courier New" panose="02070309020205020404" pitchFamily="49" charset="0"/>
                <a:cs typeface="Courier New" panose="02070309020205020404" pitchFamily="49" charset="0"/>
              </a:endParaRPr>
            </a:p>
            <a:p>
              <a:pPr defTabSz="452438"/>
              <a:endParaRPr lang="pl-PL" sz="950" dirty="0" smtClean="0">
                <a:latin typeface="Courier New" panose="02070309020205020404" pitchFamily="49" charset="0"/>
                <a:cs typeface="Courier New" panose="02070309020205020404" pitchFamily="49" charset="0"/>
              </a:endParaRPr>
            </a:p>
            <a:p>
              <a:pPr defTabSz="452438"/>
              <a:endParaRPr lang="pl-PL" sz="950" dirty="0">
                <a:latin typeface="Courier New" panose="02070309020205020404" pitchFamily="49" charset="0"/>
                <a:cs typeface="Courier New" panose="02070309020205020404" pitchFamily="49" charset="0"/>
              </a:endParaRPr>
            </a:p>
            <a:p>
              <a:pPr defTabSz="452438"/>
              <a:endParaRPr lang="pl-PL" sz="950" dirty="0" smtClean="0">
                <a:latin typeface="Courier New" panose="02070309020205020404" pitchFamily="49" charset="0"/>
                <a:cs typeface="Courier New" panose="02070309020205020404" pitchFamily="49" charset="0"/>
              </a:endParaRPr>
            </a:p>
          </p:txBody>
        </p:sp>
        <p:cxnSp>
          <p:nvCxnSpPr>
            <p:cNvPr id="26" name="Łącznik prosty 5"/>
            <p:cNvCxnSpPr/>
            <p:nvPr/>
          </p:nvCxnSpPr>
          <p:spPr bwMode="auto">
            <a:xfrm>
              <a:off x="5204030" y="1715179"/>
              <a:ext cx="285135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Łącznik prosty 8"/>
            <p:cNvCxnSpPr/>
            <p:nvPr/>
          </p:nvCxnSpPr>
          <p:spPr bwMode="auto">
            <a:xfrm flipV="1">
              <a:off x="7180087" y="1519782"/>
              <a:ext cx="0" cy="28248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Łącznik prosty 16"/>
            <p:cNvCxnSpPr/>
            <p:nvPr/>
          </p:nvCxnSpPr>
          <p:spPr bwMode="auto">
            <a:xfrm>
              <a:off x="7180086" y="1524481"/>
              <a:ext cx="1155753"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Łącznik prosty 20"/>
            <p:cNvCxnSpPr/>
            <p:nvPr/>
          </p:nvCxnSpPr>
          <p:spPr bwMode="auto">
            <a:xfrm flipV="1">
              <a:off x="6024334" y="1661023"/>
              <a:ext cx="0" cy="1434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0" name="pole tekstowe 22"/>
            <p:cNvSpPr txBox="1"/>
            <p:nvPr/>
          </p:nvSpPr>
          <p:spPr bwMode="auto">
            <a:xfrm>
              <a:off x="5982168" y="1479662"/>
              <a:ext cx="62989"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smtClean="0"/>
                <a:t>0</a:t>
              </a:r>
              <a:endParaRPr lang="pl-PL" sz="950" dirty="0"/>
            </a:p>
          </p:txBody>
        </p:sp>
        <p:sp>
          <p:nvSpPr>
            <p:cNvPr id="31" name="pole tekstowe 23"/>
            <p:cNvSpPr txBox="1"/>
            <p:nvPr/>
          </p:nvSpPr>
          <p:spPr bwMode="auto">
            <a:xfrm>
              <a:off x="7124925" y="1809118"/>
              <a:ext cx="199979"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smtClean="0"/>
                <a:t>18</a:t>
              </a:r>
              <a:endParaRPr lang="pl-PL" sz="950" dirty="0"/>
            </a:p>
          </p:txBody>
        </p:sp>
        <p:sp>
          <p:nvSpPr>
            <p:cNvPr id="32" name="Elipsa 25"/>
            <p:cNvSpPr/>
            <p:nvPr/>
          </p:nvSpPr>
          <p:spPr bwMode="auto">
            <a:xfrm>
              <a:off x="7124925" y="1661023"/>
              <a:ext cx="110323" cy="110323"/>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smtClean="0">
                <a:ln>
                  <a:noFill/>
                </a:ln>
                <a:solidFill>
                  <a:schemeClr val="tx1"/>
                </a:solidFill>
                <a:effectLst/>
                <a:latin typeface="Arial" pitchFamily="34" charset="0"/>
              </a:endParaRPr>
            </a:p>
          </p:txBody>
        </p:sp>
        <p:cxnSp>
          <p:nvCxnSpPr>
            <p:cNvPr id="33" name="Łącznik prosty 20"/>
            <p:cNvCxnSpPr/>
            <p:nvPr/>
          </p:nvCxnSpPr>
          <p:spPr bwMode="auto">
            <a:xfrm flipV="1">
              <a:off x="7032140" y="1670110"/>
              <a:ext cx="0" cy="14348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4" name="pole tekstowe 23"/>
            <p:cNvSpPr txBox="1"/>
            <p:nvPr/>
          </p:nvSpPr>
          <p:spPr bwMode="auto">
            <a:xfrm>
              <a:off x="6952526" y="1470888"/>
              <a:ext cx="199979" cy="146194"/>
            </a:xfrm>
            <a:prstGeom prst="rect">
              <a:avLst/>
            </a:prstGeom>
            <a:noFill/>
            <a:ln w="9525">
              <a:noFill/>
              <a:miter lim="800000"/>
              <a:headEnd/>
              <a:tailEnd/>
            </a:ln>
          </p:spPr>
          <p:txBody>
            <a:bodyPr wrap="square" lIns="0" tIns="0" rIns="0" bIns="0" rtlCol="0">
              <a:spAutoFit/>
            </a:bodyPr>
            <a:lstStyle/>
            <a:p>
              <a:pPr>
                <a:spcBef>
                  <a:spcPts val="100"/>
                </a:spcBef>
                <a:spcAft>
                  <a:spcPts val="100"/>
                </a:spcAft>
              </a:pPr>
              <a:r>
                <a:rPr lang="pl-PL" sz="950" dirty="0" smtClean="0"/>
                <a:t>17</a:t>
              </a:r>
              <a:endParaRPr lang="pl-PL" sz="950" dirty="0"/>
            </a:p>
          </p:txBody>
        </p:sp>
        <p:cxnSp>
          <p:nvCxnSpPr>
            <p:cNvPr id="35" name="Straight Arrow Connector 34"/>
            <p:cNvCxnSpPr/>
            <p:nvPr/>
          </p:nvCxnSpPr>
          <p:spPr bwMode="auto">
            <a:xfrm flipV="1">
              <a:off x="7180086" y="2049251"/>
              <a:ext cx="0" cy="369484"/>
            </a:xfrm>
            <a:prstGeom prst="straightConnector1">
              <a:avLst/>
            </a:prstGeom>
            <a:solidFill>
              <a:schemeClr val="hlink"/>
            </a:solidFill>
            <a:ln w="9525" cap="flat" cmpd="sng" algn="ctr">
              <a:solidFill>
                <a:srgbClr val="00B050"/>
              </a:solidFill>
              <a:prstDash val="solid"/>
              <a:round/>
              <a:headEnd type="none" w="med" len="med"/>
              <a:tailEnd type="triangle"/>
            </a:ln>
            <a:effectLst/>
          </p:spPr>
        </p:cxnSp>
        <p:cxnSp>
          <p:nvCxnSpPr>
            <p:cNvPr id="36" name="Straight Arrow Connector 35"/>
            <p:cNvCxnSpPr/>
            <p:nvPr/>
          </p:nvCxnSpPr>
          <p:spPr bwMode="auto">
            <a:xfrm flipV="1">
              <a:off x="7032140" y="2049251"/>
              <a:ext cx="0" cy="369484"/>
            </a:xfrm>
            <a:prstGeom prst="straightConnector1">
              <a:avLst/>
            </a:prstGeom>
            <a:solidFill>
              <a:schemeClr val="hlink"/>
            </a:solidFill>
            <a:ln w="9525" cap="flat" cmpd="sng" algn="ctr">
              <a:solidFill>
                <a:srgbClr val="FF0000"/>
              </a:solidFill>
              <a:prstDash val="solid"/>
              <a:round/>
              <a:headEnd type="none" w="med" len="med"/>
              <a:tailEnd type="triangle"/>
            </a:ln>
            <a:effectLst/>
          </p:spPr>
        </p:cxnSp>
      </p:grpSp>
    </p:spTree>
    <p:extLst>
      <p:ext uri="{BB962C8B-B14F-4D97-AF65-F5344CB8AC3E}">
        <p14:creationId xmlns:p14="http://schemas.microsoft.com/office/powerpoint/2010/main" val="1362671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9071322" cy="5378450"/>
          </a:xfrm>
        </p:spPr>
        <p:txBody>
          <a:bodyPr/>
          <a:lstStyle/>
          <a:p>
            <a:r>
              <a:rPr lang="en-US" dirty="0" smtClean="0"/>
              <a:t>Boundary-Equivalence table is used to analyze to present cases that should be testes.</a:t>
            </a:r>
          </a:p>
          <a:p>
            <a:pPr lvl="1"/>
            <a:r>
              <a:rPr lang="en-US" dirty="0" smtClean="0"/>
              <a:t>Below table presents analysis for username variable that should contain only </a:t>
            </a:r>
            <a:r>
              <a:rPr lang="en-US" dirty="0" smtClean="0">
                <a:latin typeface="+mj-lt"/>
                <a:cs typeface="Courier New" panose="02070309020205020404" pitchFamily="49" charset="0"/>
              </a:rPr>
              <a:t>[a-</a:t>
            </a:r>
            <a:r>
              <a:rPr lang="en-US" dirty="0" err="1" smtClean="0">
                <a:latin typeface="+mj-lt"/>
                <a:cs typeface="Courier New" panose="02070309020205020404" pitchFamily="49" charset="0"/>
              </a:rPr>
              <a:t>zA</a:t>
            </a:r>
            <a:r>
              <a:rPr lang="en-US" dirty="0" smtClean="0">
                <a:latin typeface="+mj-lt"/>
                <a:cs typeface="Courier New" panose="02070309020205020404" pitchFamily="49" charset="0"/>
              </a:rPr>
              <a:t>-</a:t>
            </a:r>
            <a:r>
              <a:rPr lang="en-US" dirty="0" err="1" smtClean="0">
                <a:latin typeface="+mj-lt"/>
                <a:cs typeface="Courier New" panose="02070309020205020404" pitchFamily="49" charset="0"/>
              </a:rPr>
              <a:t>ZółśćńźąężŁÓŚĆŃĄĘŻŹ</a:t>
            </a:r>
            <a:r>
              <a:rPr lang="en-US" dirty="0" smtClean="0">
                <a:latin typeface="+mj-lt"/>
                <a:cs typeface="Courier New" panose="02070309020205020404" pitchFamily="49" charset="0"/>
              </a:rPr>
              <a:t>] </a:t>
            </a:r>
            <a:r>
              <a:rPr lang="en-US" dirty="0" smtClean="0"/>
              <a:t>characters and not be longer then then 20 characters</a:t>
            </a:r>
            <a:r>
              <a:rPr lang="en-US" b="1" dirty="0" smtClean="0"/>
              <a:t> </a:t>
            </a:r>
            <a:endParaRPr lang="en-US" dirty="0" smtClean="0"/>
          </a:p>
        </p:txBody>
      </p:sp>
      <p:sp>
        <p:nvSpPr>
          <p:cNvPr id="3" name="Title 2"/>
          <p:cNvSpPr>
            <a:spLocks noGrp="1"/>
          </p:cNvSpPr>
          <p:nvPr>
            <p:ph type="title"/>
          </p:nvPr>
        </p:nvSpPr>
        <p:spPr/>
        <p:txBody>
          <a:bodyPr/>
          <a:lstStyle/>
          <a:p>
            <a:r>
              <a:rPr lang="en-US" dirty="0"/>
              <a:t>Domain testing process – Analyze variables and create tests</a:t>
            </a:r>
          </a:p>
        </p:txBody>
      </p:sp>
      <p:graphicFrame>
        <p:nvGraphicFramePr>
          <p:cNvPr id="25" name="Symbol zastępczy zawartości 4"/>
          <p:cNvGraphicFramePr>
            <a:graphicFrameLocks/>
          </p:cNvGraphicFramePr>
          <p:nvPr>
            <p:extLst>
              <p:ext uri="{D42A27DB-BD31-4B8C-83A1-F6EECF244321}">
                <p14:modId xmlns:p14="http://schemas.microsoft.com/office/powerpoint/2010/main" val="3770961462"/>
              </p:ext>
            </p:extLst>
          </p:nvPr>
        </p:nvGraphicFramePr>
        <p:xfrm>
          <a:off x="452125" y="1925055"/>
          <a:ext cx="9070794" cy="3207238"/>
        </p:xfrm>
        <a:graphic>
          <a:graphicData uri="http://schemas.openxmlformats.org/drawingml/2006/table">
            <a:tbl>
              <a:tblPr firstRow="1" bandRow="1">
                <a:tableStyleId>{5C22544A-7EE6-4342-B048-85BDC9FD1C3A}</a:tableStyleId>
              </a:tblPr>
              <a:tblGrid>
                <a:gridCol w="3036260"/>
                <a:gridCol w="984074"/>
                <a:gridCol w="2566597"/>
                <a:gridCol w="2483863"/>
              </a:tblGrid>
              <a:tr h="420506">
                <a:tc>
                  <a:txBody>
                    <a:bodyPr/>
                    <a:lstStyle/>
                    <a:p>
                      <a:r>
                        <a:rPr lang="en-US" sz="1200" dirty="0" smtClean="0"/>
                        <a:t>Description</a:t>
                      </a:r>
                      <a:endParaRPr lang="pl-PL" sz="1200" dirty="0"/>
                    </a:p>
                  </a:txBody>
                  <a:tcPr/>
                </a:tc>
                <a:tc>
                  <a:txBody>
                    <a:bodyPr/>
                    <a:lstStyle/>
                    <a:p>
                      <a:r>
                        <a:rPr lang="en-US" sz="1200" dirty="0" smtClean="0"/>
                        <a:t>Is valid Case</a:t>
                      </a:r>
                      <a:endParaRPr lang="pl-PL" sz="1200" dirty="0"/>
                    </a:p>
                  </a:txBody>
                  <a:tcPr/>
                </a:tc>
                <a:tc>
                  <a:txBody>
                    <a:bodyPr/>
                    <a:lstStyle/>
                    <a:p>
                      <a:r>
                        <a:rPr lang="pl-PL" sz="1200" dirty="0" err="1" smtClean="0"/>
                        <a:t>Boundry</a:t>
                      </a:r>
                      <a:r>
                        <a:rPr lang="pl-PL" sz="1200" dirty="0" smtClean="0"/>
                        <a:t> and</a:t>
                      </a:r>
                      <a:r>
                        <a:rPr lang="pl-PL" sz="1200" baseline="0" dirty="0" smtClean="0"/>
                        <a:t> </a:t>
                      </a:r>
                      <a:r>
                        <a:rPr lang="pl-PL" sz="1200" baseline="0" dirty="0" err="1" smtClean="0"/>
                        <a:t>special</a:t>
                      </a:r>
                      <a:r>
                        <a:rPr lang="pl-PL" sz="1200" baseline="0" dirty="0" smtClean="0"/>
                        <a:t> </a:t>
                      </a:r>
                      <a:r>
                        <a:rPr lang="pl-PL" sz="1200" baseline="0" dirty="0" err="1" smtClean="0"/>
                        <a:t>cases</a:t>
                      </a:r>
                      <a:endParaRPr lang="pl-PL" sz="1200" dirty="0"/>
                    </a:p>
                  </a:txBody>
                  <a:tcPr/>
                </a:tc>
                <a:tc>
                  <a:txBody>
                    <a:bodyPr/>
                    <a:lstStyle/>
                    <a:p>
                      <a:r>
                        <a:rPr lang="pl-PL" sz="1200" dirty="0" smtClean="0"/>
                        <a:t>Notes</a:t>
                      </a:r>
                      <a:endParaRPr lang="pl-PL" sz="1200" dirty="0"/>
                    </a:p>
                  </a:txBody>
                  <a:tcPr/>
                </a:tc>
              </a:tr>
              <a:tr h="420506">
                <a:tc>
                  <a:txBody>
                    <a:bodyPr/>
                    <a:lstStyle/>
                    <a:p>
                      <a:r>
                        <a:rPr lang="pl-PL" sz="1200" dirty="0" smtClean="0"/>
                        <a:t># characters 1-20</a:t>
                      </a:r>
                    </a:p>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smtClean="0">
                          <a:latin typeface="Courier New" panose="02070309020205020404" pitchFamily="49" charset="0"/>
                          <a:cs typeface="Courier New" panose="02070309020205020404" pitchFamily="49" charset="0"/>
                        </a:rPr>
                        <a:t>[a-zA-ZółśćńźąężŁÓŚĆŃĄĘŻŹ]</a:t>
                      </a:r>
                      <a:endParaRPr lang="pl-PL" sz="1200" dirty="0" smtClean="0"/>
                    </a:p>
                  </a:txBody>
                  <a:tcPr/>
                </a:tc>
                <a:tc>
                  <a:txBody>
                    <a:bodyPr/>
                    <a:lstStyle/>
                    <a:p>
                      <a:r>
                        <a:rPr lang="en-US" sz="1200" dirty="0" smtClean="0"/>
                        <a:t>YES</a:t>
                      </a:r>
                      <a:endParaRPr lang="pl-PL" sz="1200" dirty="0" smtClean="0"/>
                    </a:p>
                  </a:txBody>
                  <a:tcPr/>
                </a:tc>
                <a:tc>
                  <a:txBody>
                    <a:bodyPr/>
                    <a:lstStyle/>
                    <a:p>
                      <a:r>
                        <a:rPr lang="pl-PL" sz="1200" dirty="0" smtClean="0"/>
                        <a:t>a</a:t>
                      </a:r>
                      <a:endParaRPr lang="pl-PL" sz="1200" dirty="0"/>
                    </a:p>
                  </a:txBody>
                  <a:tcPr/>
                </a:tc>
                <a:tc>
                  <a:txBody>
                    <a:bodyPr/>
                    <a:lstStyle/>
                    <a:p>
                      <a:endParaRPr lang="pl-PL" sz="1200"/>
                    </a:p>
                  </a:txBody>
                  <a:tcPr/>
                </a:tc>
              </a:tr>
              <a:tr h="252304">
                <a:tc>
                  <a:txBody>
                    <a:bodyPr/>
                    <a:lstStyle/>
                    <a:p>
                      <a:endParaRPr lang="pl-PL" sz="1200" dirty="0"/>
                    </a:p>
                  </a:txBody>
                  <a:tcPr/>
                </a:tc>
                <a:tc>
                  <a:txBody>
                    <a:bodyPr/>
                    <a:lstStyle/>
                    <a:p>
                      <a:r>
                        <a:rPr lang="en-US" sz="1200" dirty="0" smtClean="0"/>
                        <a:t>YES</a:t>
                      </a:r>
                      <a:endParaRPr lang="pl-PL" sz="1200" dirty="0"/>
                    </a:p>
                  </a:txBody>
                  <a:tcPr/>
                </a:tc>
                <a:tc>
                  <a:txBody>
                    <a:bodyPr/>
                    <a:lstStyle/>
                    <a:p>
                      <a:r>
                        <a:rPr lang="pl-PL" sz="1200" dirty="0" err="1" smtClean="0"/>
                        <a:t>zAZ</a:t>
                      </a:r>
                      <a:r>
                        <a:rPr lang="pl-PL" sz="1200" dirty="0" err="1" smtClean="0">
                          <a:latin typeface="Courier New" panose="02070309020205020404" pitchFamily="49" charset="0"/>
                          <a:cs typeface="Courier New" panose="02070309020205020404" pitchFamily="49" charset="0"/>
                        </a:rPr>
                        <a:t>ZółśćńźąężŁÓŚĆŃĄ</a:t>
                      </a:r>
                      <a:endParaRPr lang="pl-PL" sz="1200" dirty="0"/>
                    </a:p>
                  </a:txBody>
                  <a:tcPr/>
                </a:tc>
                <a:tc>
                  <a:txBody>
                    <a:bodyPr/>
                    <a:lstStyle/>
                    <a:p>
                      <a:r>
                        <a:rPr lang="pl-PL" sz="1200" dirty="0" smtClean="0"/>
                        <a:t>To </a:t>
                      </a:r>
                      <a:r>
                        <a:rPr lang="pl-PL" sz="1200" dirty="0" err="1" smtClean="0"/>
                        <a:t>cover</a:t>
                      </a:r>
                      <a:r>
                        <a:rPr lang="pl-PL" sz="1200" dirty="0" smtClean="0"/>
                        <a:t> </a:t>
                      </a:r>
                      <a:r>
                        <a:rPr lang="pl-PL" sz="1200" dirty="0" err="1" smtClean="0"/>
                        <a:t>all</a:t>
                      </a:r>
                      <a:r>
                        <a:rPr lang="pl-PL" sz="1200" dirty="0" smtClean="0"/>
                        <a:t> </a:t>
                      </a:r>
                      <a:r>
                        <a:rPr lang="pl-PL" sz="1200" dirty="0" err="1" smtClean="0"/>
                        <a:t>chars</a:t>
                      </a:r>
                      <a:r>
                        <a:rPr lang="pl-PL" sz="1200" dirty="0" smtClean="0"/>
                        <a:t> </a:t>
                      </a:r>
                      <a:r>
                        <a:rPr lang="pl-PL" sz="1200" dirty="0" err="1" smtClean="0"/>
                        <a:t>except</a:t>
                      </a:r>
                      <a:r>
                        <a:rPr lang="pl-PL" sz="1200" baseline="0" dirty="0" smtClean="0"/>
                        <a:t> </a:t>
                      </a:r>
                      <a:r>
                        <a:rPr lang="pl-PL" sz="1200" dirty="0" smtClean="0">
                          <a:latin typeface="Courier New" panose="02070309020205020404" pitchFamily="49" charset="0"/>
                          <a:cs typeface="Courier New" panose="02070309020205020404" pitchFamily="49" charset="0"/>
                        </a:rPr>
                        <a:t>ĘŻŹ</a:t>
                      </a:r>
                      <a:endParaRPr lang="pl-PL" sz="1200" dirty="0"/>
                    </a:p>
                  </a:txBody>
                  <a:tcPr/>
                </a:tc>
              </a:tr>
              <a:tr h="252304">
                <a:tc>
                  <a:txBody>
                    <a:bodyPr/>
                    <a:lstStyle/>
                    <a:p>
                      <a:endParaRPr lang="pl-PL" sz="1200"/>
                    </a:p>
                  </a:txBody>
                  <a:tcPr/>
                </a:tc>
                <a:tc>
                  <a:txBody>
                    <a:bodyPr/>
                    <a:lstStyle/>
                    <a:p>
                      <a:r>
                        <a:rPr lang="en-US" sz="1200" dirty="0" smtClean="0"/>
                        <a:t>YES</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latin typeface="Courier New" panose="02070309020205020404" pitchFamily="49" charset="0"/>
                          <a:cs typeface="Courier New" panose="02070309020205020404" pitchFamily="49" charset="0"/>
                        </a:rPr>
                        <a:t>aĘŻŹ</a:t>
                      </a:r>
                      <a:r>
                        <a:rPr lang="pl-PL" sz="1200" dirty="0" err="1" smtClean="0">
                          <a:latin typeface="+mn-lt"/>
                          <a:cs typeface="+mn-cs"/>
                        </a:rPr>
                        <a:t>bBcCdDeEfFgGhHiI</a:t>
                      </a:r>
                      <a:endParaRPr lang="pl-PL" sz="1200" dirty="0" smtClean="0"/>
                    </a:p>
                  </a:txBody>
                  <a:tcPr/>
                </a:tc>
                <a:tc>
                  <a:txBody>
                    <a:bodyPr/>
                    <a:lstStyle/>
                    <a:p>
                      <a:r>
                        <a:rPr lang="pl-PL" sz="1200" dirty="0" smtClean="0"/>
                        <a:t>To </a:t>
                      </a:r>
                      <a:r>
                        <a:rPr lang="pl-PL" sz="1200" dirty="0" err="1" smtClean="0"/>
                        <a:t>cover</a:t>
                      </a:r>
                      <a:r>
                        <a:rPr lang="pl-PL" sz="1200" dirty="0" smtClean="0"/>
                        <a:t> </a:t>
                      </a:r>
                      <a:r>
                        <a:rPr lang="pl-PL" sz="1200" dirty="0" smtClean="0">
                          <a:latin typeface="Courier New" panose="02070309020205020404" pitchFamily="49" charset="0"/>
                          <a:cs typeface="Courier New" panose="02070309020205020404" pitchFamily="49" charset="0"/>
                        </a:rPr>
                        <a:t>ĘŻŹ</a:t>
                      </a:r>
                      <a:endParaRPr lang="pl-PL" sz="1200" dirty="0"/>
                    </a:p>
                  </a:txBody>
                  <a:tcPr/>
                </a:tc>
              </a:tr>
              <a:tr h="252304">
                <a:tc>
                  <a:txBody>
                    <a:bodyPr/>
                    <a:lstStyle/>
                    <a:p>
                      <a:pPr marL="0" marR="0" lvl="0" indent="0" algn="l" defTabSz="990570" rtl="0" eaLnBrk="1" fontAlgn="auto" latinLnBrk="0" hangingPunct="1">
                        <a:lnSpc>
                          <a:spcPct val="100000"/>
                        </a:lnSpc>
                        <a:spcBef>
                          <a:spcPts val="0"/>
                        </a:spcBef>
                        <a:spcAft>
                          <a:spcPts val="0"/>
                        </a:spcAft>
                        <a:buClrTx/>
                        <a:buSzTx/>
                        <a:buFontTx/>
                        <a:buNone/>
                        <a:tabLst/>
                        <a:defRPr/>
                      </a:pPr>
                      <a:r>
                        <a:rPr lang="pl-PL" sz="1200" dirty="0" smtClean="0"/>
                        <a:t># characters &gt; 20</a:t>
                      </a:r>
                    </a:p>
                  </a:txBody>
                  <a:tcPr/>
                </a:tc>
                <a:tc>
                  <a:txBody>
                    <a:bodyPr/>
                    <a:lstStyle/>
                    <a:p>
                      <a:r>
                        <a:rPr lang="en-US" sz="1200" dirty="0" smtClean="0"/>
                        <a:t>NO</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latin typeface="Courier New" panose="02070309020205020404" pitchFamily="49" charset="0"/>
                          <a:cs typeface="Courier New" panose="02070309020205020404" pitchFamily="49" charset="0"/>
                        </a:rPr>
                        <a:t>ĘŻŹ</a:t>
                      </a:r>
                      <a:r>
                        <a:rPr lang="pl-PL" sz="1200" dirty="0" err="1" smtClean="0">
                          <a:latin typeface="+mn-lt"/>
                          <a:cs typeface="+mn-cs"/>
                        </a:rPr>
                        <a:t>bBcCdDeEfFgGhHiIja</a:t>
                      </a:r>
                      <a:endParaRPr lang="pl-PL" sz="1200" dirty="0" smtClean="0"/>
                    </a:p>
                  </a:txBody>
                  <a:tcPr/>
                </a:tc>
                <a:tc>
                  <a:txBody>
                    <a:bodyPr/>
                    <a:lstStyle/>
                    <a:p>
                      <a:endParaRPr lang="pl-PL" sz="1200" dirty="0"/>
                    </a:p>
                  </a:txBody>
                  <a:tcPr/>
                </a:tc>
              </a:tr>
              <a:tr h="252304">
                <a:tc>
                  <a:txBody>
                    <a:bodyPr/>
                    <a:lstStyle/>
                    <a:p>
                      <a:pPr marL="0" marR="0" lvl="0" indent="0" algn="l" defTabSz="990570" rtl="0" eaLnBrk="1" fontAlgn="auto" latinLnBrk="0" hangingPunct="1">
                        <a:lnSpc>
                          <a:spcPct val="100000"/>
                        </a:lnSpc>
                        <a:spcBef>
                          <a:spcPts val="0"/>
                        </a:spcBef>
                        <a:spcAft>
                          <a:spcPts val="0"/>
                        </a:spcAft>
                        <a:buClrTx/>
                        <a:buSzTx/>
                        <a:buFontTx/>
                        <a:buNone/>
                        <a:tabLst/>
                        <a:defRPr/>
                      </a:pPr>
                      <a:r>
                        <a:rPr lang="pl-PL" sz="1200" dirty="0" smtClean="0"/>
                        <a:t># characters </a:t>
                      </a:r>
                      <a:r>
                        <a:rPr lang="en-US" sz="1200" dirty="0" smtClean="0"/>
                        <a:t>= 0</a:t>
                      </a:r>
                      <a:r>
                        <a:rPr lang="en-US" sz="1200" baseline="0" dirty="0"/>
                        <a:t> </a:t>
                      </a:r>
                      <a:r>
                        <a:rPr lang="en-US" sz="1200" baseline="0" dirty="0" smtClean="0"/>
                        <a:t>(empty)</a:t>
                      </a:r>
                      <a:endParaRPr lang="pl-PL" sz="1200" dirty="0" smtClean="0"/>
                    </a:p>
                  </a:txBody>
                  <a:tcPr/>
                </a:tc>
                <a:tc>
                  <a:txBody>
                    <a:bodyPr/>
                    <a:lstStyle/>
                    <a:p>
                      <a:r>
                        <a:rPr lang="en-US" sz="1200" dirty="0" smtClean="0"/>
                        <a:t>NO</a:t>
                      </a:r>
                      <a:endParaRPr lang="pl-PL" sz="1200" dirty="0"/>
                    </a:p>
                  </a:txBody>
                  <a:tcPr/>
                </a:tc>
                <a:tc>
                  <a:txBody>
                    <a:bodyPr/>
                    <a:lstStyle/>
                    <a:p>
                      <a:endParaRPr lang="pl-PL" sz="1200" dirty="0"/>
                    </a:p>
                  </a:txBody>
                  <a:tcPr/>
                </a:tc>
                <a:tc>
                  <a:txBody>
                    <a:bodyPr/>
                    <a:lstStyle/>
                    <a:p>
                      <a:endParaRPr lang="pl-PL" sz="1200" dirty="0"/>
                    </a:p>
                  </a:txBody>
                  <a:tcPr/>
                </a:tc>
              </a:tr>
              <a:tr h="305841">
                <a:tc>
                  <a:txBody>
                    <a:bodyPr/>
                    <a:lstStyle/>
                    <a:p>
                      <a:pPr marL="0" marR="0" lvl="0" indent="0" algn="l" defTabSz="990570" rtl="0" eaLnBrk="1" fontAlgn="auto" latinLnBrk="0" hangingPunct="1">
                        <a:lnSpc>
                          <a:spcPct val="100000"/>
                        </a:lnSpc>
                        <a:spcBef>
                          <a:spcPts val="0"/>
                        </a:spcBef>
                        <a:spcAft>
                          <a:spcPts val="0"/>
                        </a:spcAft>
                        <a:buClrTx/>
                        <a:buSzTx/>
                        <a:buFontTx/>
                        <a:buNone/>
                        <a:tabLst/>
                        <a:defRPr/>
                      </a:pPr>
                      <a:r>
                        <a:rPr lang="pl-PL" sz="1200" dirty="0" smtClean="0"/>
                        <a:t>^</a:t>
                      </a:r>
                      <a:r>
                        <a:rPr lang="pl-PL" sz="1200" dirty="0" smtClean="0">
                          <a:latin typeface="Courier New" panose="02070309020205020404" pitchFamily="49" charset="0"/>
                          <a:cs typeface="Courier New" panose="02070309020205020404" pitchFamily="49" charset="0"/>
                        </a:rPr>
                        <a:t>[a-zA-ZółśćńźąężŁÓŚĆŃĄĘŻŹ]</a:t>
                      </a:r>
                      <a:endParaRPr lang="pl-PL" sz="1200" dirty="0" smtClean="0"/>
                    </a:p>
                  </a:txBody>
                  <a:tcPr/>
                </a:tc>
                <a:tc>
                  <a:txBody>
                    <a:bodyPr/>
                    <a:lstStyle/>
                    <a:p>
                      <a:r>
                        <a:rPr lang="en-US" sz="1200" dirty="0" smtClean="0"/>
                        <a:t>NO</a:t>
                      </a:r>
                      <a:endParaRPr lang="pl-PL" sz="1200" dirty="0"/>
                    </a:p>
                  </a:txBody>
                  <a:tcPr/>
                </a:tc>
                <a:tc>
                  <a:txBody>
                    <a:bodyPr/>
                    <a:lstStyle/>
                    <a:p>
                      <a:pPr marL="0" marR="0" lvl="0" indent="0" algn="l" defTabSz="990570" rtl="0" eaLnBrk="1" fontAlgn="auto" latinLnBrk="0" hangingPunct="1">
                        <a:lnSpc>
                          <a:spcPct val="100000"/>
                        </a:lnSpc>
                        <a:spcBef>
                          <a:spcPts val="0"/>
                        </a:spcBef>
                        <a:spcAft>
                          <a:spcPts val="0"/>
                        </a:spcAft>
                        <a:buClrTx/>
                        <a:buSzTx/>
                        <a:buFontTx/>
                        <a:buNone/>
                        <a:tabLst/>
                        <a:defRPr/>
                      </a:pPr>
                      <a:r>
                        <a:rPr lang="pl-PL" sz="1200" dirty="0" smtClean="0"/>
                        <a:t>@</a:t>
                      </a:r>
                    </a:p>
                  </a:txBody>
                  <a:tcPr/>
                </a:tc>
                <a:tc>
                  <a:txBody>
                    <a:bodyPr/>
                    <a:lstStyle/>
                    <a:p>
                      <a:r>
                        <a:rPr lang="pl-PL" sz="1200" dirty="0" err="1" smtClean="0"/>
                        <a:t>Before</a:t>
                      </a:r>
                      <a:r>
                        <a:rPr lang="pl-PL" sz="1200" baseline="0" dirty="0" smtClean="0"/>
                        <a:t> A in ASCII</a:t>
                      </a:r>
                      <a:endParaRPr lang="pl-PL" sz="1200" dirty="0"/>
                    </a:p>
                  </a:txBody>
                  <a:tcPr/>
                </a:tc>
              </a:tr>
              <a:tr h="252304">
                <a:tc>
                  <a:txBody>
                    <a:bodyPr/>
                    <a:lstStyle/>
                    <a:p>
                      <a:endParaRPr lang="pl-PL" sz="1200"/>
                    </a:p>
                  </a:txBody>
                  <a:tcPr/>
                </a:tc>
                <a:tc>
                  <a:txBody>
                    <a:bodyPr/>
                    <a:lstStyle/>
                    <a:p>
                      <a:r>
                        <a:rPr lang="en-US" sz="1200" dirty="0" smtClean="0"/>
                        <a:t>NO</a:t>
                      </a:r>
                      <a:endParaRPr lang="pl-PL" sz="1200" dirty="0"/>
                    </a:p>
                  </a:txBody>
                  <a:tcPr/>
                </a:tc>
                <a:tc>
                  <a:txBody>
                    <a:bodyPr/>
                    <a:lstStyle/>
                    <a:p>
                      <a:pPr marL="0" marR="0" lvl="0" indent="0" algn="l" defTabSz="990570" rtl="0" eaLnBrk="1" fontAlgn="auto" latinLnBrk="0" hangingPunct="1">
                        <a:lnSpc>
                          <a:spcPct val="100000"/>
                        </a:lnSpc>
                        <a:spcBef>
                          <a:spcPts val="0"/>
                        </a:spcBef>
                        <a:spcAft>
                          <a:spcPts val="0"/>
                        </a:spcAft>
                        <a:buClrTx/>
                        <a:buSzTx/>
                        <a:buFontTx/>
                        <a:buNone/>
                        <a:tabLst/>
                        <a:defRPr/>
                      </a:pPr>
                      <a:r>
                        <a:rPr lang="pl-PL" sz="1200" dirty="0" smtClean="0"/>
                        <a:t>[</a:t>
                      </a:r>
                    </a:p>
                  </a:txBody>
                  <a:tcPr/>
                </a:tc>
                <a:tc>
                  <a:txBody>
                    <a:bodyPr/>
                    <a:lstStyle/>
                    <a:p>
                      <a:r>
                        <a:rPr lang="pl-PL" sz="1200" dirty="0" err="1" smtClean="0"/>
                        <a:t>After</a:t>
                      </a:r>
                      <a:r>
                        <a:rPr lang="pl-PL" sz="1200" dirty="0" smtClean="0"/>
                        <a:t> Z in ASCII</a:t>
                      </a:r>
                      <a:endParaRPr lang="pl-PL" sz="1200" dirty="0"/>
                    </a:p>
                  </a:txBody>
                  <a:tcPr/>
                </a:tc>
              </a:tr>
              <a:tr h="252304">
                <a:tc>
                  <a:txBody>
                    <a:bodyPr/>
                    <a:lstStyle/>
                    <a:p>
                      <a:endParaRPr lang="pl-PL" sz="1200"/>
                    </a:p>
                  </a:txBody>
                  <a:tcPr/>
                </a:tc>
                <a:tc>
                  <a:txBody>
                    <a:bodyPr/>
                    <a:lstStyle/>
                    <a:p>
                      <a:r>
                        <a:rPr lang="en-US" sz="1200" dirty="0" smtClean="0"/>
                        <a:t>NO</a:t>
                      </a:r>
                      <a:endParaRPr lang="pl-PL" sz="1200" dirty="0"/>
                    </a:p>
                  </a:txBody>
                  <a:tcPr/>
                </a:tc>
                <a:tc>
                  <a:txBody>
                    <a:bodyPr/>
                    <a:lstStyle/>
                    <a:p>
                      <a:r>
                        <a:rPr lang="pl-PL" sz="1200" dirty="0" smtClean="0"/>
                        <a:t>`</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t>Before</a:t>
                      </a:r>
                      <a:r>
                        <a:rPr lang="pl-PL" sz="1200" baseline="0" dirty="0" smtClean="0"/>
                        <a:t> a in ASCII</a:t>
                      </a:r>
                      <a:endParaRPr lang="pl-PL" sz="1200" dirty="0" smtClean="0"/>
                    </a:p>
                  </a:txBody>
                  <a:tcPr/>
                </a:tc>
              </a:tr>
              <a:tr h="341077">
                <a:tc>
                  <a:txBody>
                    <a:bodyPr/>
                    <a:lstStyle/>
                    <a:p>
                      <a:endParaRPr lang="pl-PL" sz="1200"/>
                    </a:p>
                  </a:txBody>
                  <a:tcPr/>
                </a:tc>
                <a:tc>
                  <a:txBody>
                    <a:bodyPr/>
                    <a:lstStyle/>
                    <a:p>
                      <a:r>
                        <a:rPr lang="en-US" sz="1200" dirty="0" smtClean="0"/>
                        <a:t>NO</a:t>
                      </a:r>
                      <a:endParaRPr lang="pl-PL" sz="1200" dirty="0"/>
                    </a:p>
                  </a:txBody>
                  <a:tcPr/>
                </a:tc>
                <a:tc>
                  <a:txBody>
                    <a:bodyPr/>
                    <a:lstStyle/>
                    <a:p>
                      <a:r>
                        <a:rPr lang="pl-PL" sz="1200" dirty="0" smtClean="0"/>
                        <a:t>{</a:t>
                      </a:r>
                      <a:endParaRPr lang="pl-PL" sz="1200" dirty="0"/>
                    </a:p>
                  </a:txBody>
                  <a:tcPr/>
                </a:tc>
                <a:tc>
                  <a:txBody>
                    <a:bodyPr/>
                    <a:lstStyle/>
                    <a:p>
                      <a:pPr marL="0" marR="0" indent="0" algn="l" defTabSz="990570" rtl="0" eaLnBrk="1" fontAlgn="auto" latinLnBrk="0" hangingPunct="1">
                        <a:lnSpc>
                          <a:spcPct val="100000"/>
                        </a:lnSpc>
                        <a:spcBef>
                          <a:spcPts val="0"/>
                        </a:spcBef>
                        <a:spcAft>
                          <a:spcPts val="0"/>
                        </a:spcAft>
                        <a:buClrTx/>
                        <a:buSzTx/>
                        <a:buFontTx/>
                        <a:buNone/>
                        <a:tabLst/>
                        <a:defRPr/>
                      </a:pPr>
                      <a:r>
                        <a:rPr lang="pl-PL" sz="1200" dirty="0" err="1" smtClean="0"/>
                        <a:t>After</a:t>
                      </a:r>
                      <a:r>
                        <a:rPr lang="pl-PL" sz="1200" dirty="0" smtClean="0"/>
                        <a:t> z in ASCII</a:t>
                      </a:r>
                    </a:p>
                  </a:txBody>
                  <a:tcPr/>
                </a:tc>
              </a:tr>
            </a:tbl>
          </a:graphicData>
        </a:graphic>
      </p:graphicFrame>
    </p:spTree>
    <p:extLst>
      <p:ext uri="{BB962C8B-B14F-4D97-AF65-F5344CB8AC3E}">
        <p14:creationId xmlns:p14="http://schemas.microsoft.com/office/powerpoint/2010/main" val="3201977628"/>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2.xml><?xml version="1.0" encoding="utf-8"?>
<ds:datastoreItem xmlns:ds="http://schemas.openxmlformats.org/officeDocument/2006/customXml" ds:itemID="{ED5C1EDB-6CF4-4DF3-AC39-1ADF53226D00}">
  <ds:schemaRefs>
    <ds:schemaRef ds:uri="http://schemas.openxmlformats.org/package/2006/metadata/core-properties"/>
    <ds:schemaRef ds:uri="http://schemas.microsoft.com/office/2006/documentManagement/types"/>
    <ds:schemaRef ds:uri="http://purl.org/dc/terms/"/>
    <ds:schemaRef ds:uri="http://purl.org/dc/dcmitype/"/>
    <ds:schemaRef ds:uri="http://schemas.microsoft.com/office/infopath/2007/PartnerControls"/>
    <ds:schemaRef ds:uri="http://purl.org/dc/elements/1.1/"/>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41399</TotalTime>
  <Words>2642</Words>
  <Application>Microsoft Office PowerPoint</Application>
  <PresentationFormat>Papier A4 (210x297 mm)</PresentationFormat>
  <Paragraphs>661</Paragraphs>
  <Slides>27</Slides>
  <Notes>24</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27</vt:i4>
      </vt:variant>
    </vt:vector>
  </HeadingPairs>
  <TitlesOfParts>
    <vt:vector size="35" baseType="lpstr">
      <vt:lpstr>ＭＳ Ｐゴシック</vt:lpstr>
      <vt:lpstr>ＭＳ Ｐゴシック</vt:lpstr>
      <vt:lpstr>Arial</vt:lpstr>
      <vt:lpstr>Courier New</vt:lpstr>
      <vt:lpstr>Tahoma</vt:lpstr>
      <vt:lpstr>Times</vt:lpstr>
      <vt:lpstr>Wingdings</vt:lpstr>
      <vt:lpstr>GFT_Presentation_Template_en</vt:lpstr>
      <vt:lpstr>Blackbox techniques</vt:lpstr>
      <vt:lpstr>Agenda</vt:lpstr>
      <vt:lpstr>Black Box Testing Introduction </vt:lpstr>
      <vt:lpstr>Domain testing process</vt:lpstr>
      <vt:lpstr>Domain testing process – Primary Dimention</vt:lpstr>
      <vt:lpstr>Domain testing process – Characterize Variable</vt:lpstr>
      <vt:lpstr>Domain testing process – Analyze variables and create tests</vt:lpstr>
      <vt:lpstr>Domain testing process – Analyze variables and create tests</vt:lpstr>
      <vt:lpstr>Domain testing process – Analyze variables and create tests</vt:lpstr>
      <vt:lpstr>Domain testing process – Analyze variables and create tests</vt:lpstr>
      <vt:lpstr>Domain testing process – Analyze variables and create tests</vt:lpstr>
      <vt:lpstr>Domain testing process – Analyze functions</vt:lpstr>
      <vt:lpstr>Domain testing process – Analyze functions</vt:lpstr>
      <vt:lpstr>Domain testing process – Analyze functions</vt:lpstr>
      <vt:lpstr>Domain testing process – Analyze functions</vt:lpstr>
      <vt:lpstr>Domain testing process – Analyze functions</vt:lpstr>
      <vt:lpstr>Domain testing process – Analyze functions</vt:lpstr>
      <vt:lpstr>Domain testing process – Analyze functions</vt:lpstr>
      <vt:lpstr>Use case testing</vt:lpstr>
      <vt:lpstr>Use case testing</vt:lpstr>
      <vt:lpstr>Use case testing</vt:lpstr>
      <vt:lpstr>Scenario based testing</vt:lpstr>
      <vt:lpstr>Scenario based testing</vt:lpstr>
      <vt:lpstr>Scenario based testing</vt:lpstr>
      <vt:lpstr>Tractability matrix</vt:lpstr>
      <vt:lpstr>Testing in the software life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GFT Company Presentation</dc:title>
  <dc:subject>GFT</dc:subject>
  <dc:creator>Andrea Wlcek;Nikolaus Schwarten</dc:creator>
  <cp:keywords>GFT;Company Presentation;English-Intl</cp:keywords>
  <dc:description>Präsentationsvorlage</dc:description>
  <cp:lastModifiedBy>Marcin</cp:lastModifiedBy>
  <cp:revision>726</cp:revision>
  <cp:lastPrinted>2015-02-25T17:04:31Z</cp:lastPrinted>
  <dcterms:created xsi:type="dcterms:W3CDTF">2014-08-23T10:27:23Z</dcterms:created>
  <dcterms:modified xsi:type="dcterms:W3CDTF">2016-11-24T16:29:26Z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