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9" r:id="rId3"/>
    <p:sldId id="264" r:id="rId4"/>
    <p:sldId id="261" r:id="rId5"/>
    <p:sldId id="265" r:id="rId6"/>
    <p:sldId id="267" r:id="rId7"/>
    <p:sldId id="270" r:id="rId8"/>
    <p:sldId id="269" r:id="rId9"/>
    <p:sldId id="268" r:id="rId10"/>
    <p:sldId id="271" r:id="rId11"/>
    <p:sldId id="272" r:id="rId12"/>
    <p:sldId id="273" r:id="rId13"/>
    <p:sldId id="274" r:id="rId14"/>
    <p:sldId id="275" r:id="rId15"/>
    <p:sldId id="276" r:id="rId16"/>
    <p:sldId id="260" r:id="rId17"/>
    <p:sldId id="279" r:id="rId18"/>
    <p:sldId id="262" r:id="rId19"/>
    <p:sldId id="277" r:id="rId20"/>
    <p:sldId id="282" r:id="rId21"/>
    <p:sldId id="258" r:id="rId22"/>
    <p:sldId id="278" r:id="rId23"/>
    <p:sldId id="263" r:id="rId2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0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22" name="Podtytuł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20" name="Symbol zastępczy stopki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Elipsa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ipsa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0" name="Prostokąt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ipsa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Elipsa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6" name="Prostokąt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l-PL" dirty="0" smtClean="0"/>
              <a:t>Kliknij ikonę, aby dodać obraz</a:t>
            </a:r>
            <a:endParaRPr kumimoji="0" lang="en-US" dirty="0"/>
          </a:p>
        </p:txBody>
      </p:sp>
      <p:sp>
        <p:nvSpPr>
          <p:cNvPr id="9" name="Schemat blokowy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Schemat blokowy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ycinek koł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Elipsa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Pierście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ostokąt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Symbol zastępczy tytuł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Symbol zastępczy teks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24" name="Symbol zastępczy daty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6E090D-4AA5-4CFC-A279-784057F61D36}" type="datetimeFigureOut">
              <a:rPr lang="pl-PL" smtClean="0"/>
              <a:t>2013-10-06</a:t>
            </a:fld>
            <a:endParaRPr lang="pl-PL" dirty="0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l-PL" dirty="0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A7D17CF-A5FD-487B-9E8D-CF4CEDD0B5E5}" type="slidenum">
              <a:rPr lang="pl-PL" smtClean="0"/>
              <a:t>‹#›</a:t>
            </a:fld>
            <a:endParaRPr lang="pl-PL" dirty="0"/>
          </a:p>
        </p:txBody>
      </p:sp>
      <p:sp>
        <p:nvSpPr>
          <p:cNvPr id="15" name="Prostokąt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package" Target="../embeddings/Dokument_programu_Microsoft_Word111111.docx"/><Relationship Id="rId7" Type="http://schemas.openxmlformats.org/officeDocument/2006/relationships/package" Target="../embeddings/Dokument_programu_Microsoft_Word3333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package" Target="../embeddings/Dokument_programu_Microsoft_Word222222.docx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Dokument_programu_Microsoft_Word4444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Dokument_programu_Microsoft_Word555555.docx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40" y="1412776"/>
            <a:ext cx="9144000" cy="1470025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Praca Dyplomowa</a:t>
            </a:r>
            <a:br>
              <a:rPr lang="pl-PL" dirty="0" smtClean="0"/>
            </a:br>
            <a:r>
              <a:rPr lang="pl-PL" dirty="0" smtClean="0"/>
              <a:t>Inżynierska</a:t>
            </a:r>
            <a:endParaRPr lang="pl-P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007" y="3284984"/>
            <a:ext cx="9144000" cy="1440160"/>
          </a:xfrm>
        </p:spPr>
        <p:txBody>
          <a:bodyPr/>
          <a:lstStyle/>
          <a:p>
            <a:pPr algn="ctr"/>
            <a:r>
              <a:rPr lang="pl-PL" dirty="0" smtClean="0"/>
              <a:t>Implementacja procesora DLX w technologii FPGA.</a:t>
            </a:r>
          </a:p>
          <a:p>
            <a:pPr algn="ctr"/>
            <a:r>
              <a:rPr lang="pl-PL" sz="2400" dirty="0" smtClean="0"/>
              <a:t>(</a:t>
            </a:r>
            <a:r>
              <a:rPr lang="pl-PL" sz="2400" i="1" dirty="0" smtClean="0"/>
              <a:t>FPGA Implementation of the DLX Processor)</a:t>
            </a:r>
            <a:endParaRPr lang="pl-PL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369108"/>
            <a:ext cx="7937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smtClean="0"/>
              <a:t>Politechnika Krakowska im. Tadeusza Kościuszki</a:t>
            </a:r>
          </a:p>
          <a:p>
            <a:pPr algn="ctr"/>
            <a:r>
              <a:rPr lang="pl-PL" dirty="0" smtClean="0"/>
              <a:t>Wydział Inżynierii Elektrycznej i Komputerowej</a:t>
            </a:r>
            <a:endParaRPr 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4581128"/>
            <a:ext cx="810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/>
              <a:t>Dyplomaci:	</a:t>
            </a:r>
            <a:r>
              <a:rPr lang="pl-PL" dirty="0" smtClean="0"/>
              <a:t>Marcin Brach</a:t>
            </a:r>
          </a:p>
          <a:p>
            <a:r>
              <a:rPr lang="pl-PL" dirty="0"/>
              <a:t>	</a:t>
            </a:r>
            <a:r>
              <a:rPr lang="pl-PL" dirty="0" smtClean="0"/>
              <a:t>	Marcin Filipek</a:t>
            </a:r>
          </a:p>
          <a:p>
            <a:endParaRPr lang="pl-PL" dirty="0" smtClean="0"/>
          </a:p>
          <a:p>
            <a:r>
              <a:rPr lang="pl-PL" b="1" dirty="0" smtClean="0"/>
              <a:t>Promotor: 	</a:t>
            </a:r>
            <a:r>
              <a:rPr lang="pl-PL" dirty="0"/>
              <a:t>dr hab. inż. Stanisław </a:t>
            </a:r>
            <a:r>
              <a:rPr lang="pl-PL" dirty="0"/>
              <a:t>Deniziak</a:t>
            </a:r>
            <a:r>
              <a:rPr lang="pl-PL" dirty="0"/>
              <a:t>, </a:t>
            </a:r>
            <a:r>
              <a:rPr lang="pl-PL" dirty="0" smtClean="0"/>
              <a:t> prof</a:t>
            </a:r>
            <a:r>
              <a:rPr lang="pl-PL" dirty="0"/>
              <a:t>. PK </a:t>
            </a:r>
          </a:p>
        </p:txBody>
      </p:sp>
      <p:pic>
        <p:nvPicPr>
          <p:cNvPr id="1026" name="Picture 2" descr="http://t1.gstatic.com/images?q=tbn:ANd9GcTVMhCrGHDypEFBz-ZljFCV9_I9XI1FEIXUdhWNvzvfFq5t7gF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1151284" cy="115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8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Lista rozkazów </a:t>
            </a:r>
            <a:r>
              <a:rPr lang="pl-PL" dirty="0" smtClean="0"/>
              <a:t>rozszerzonych c.d.</a:t>
            </a:r>
            <a:endParaRPr lang="pl-PL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47900" y="187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Symbol zastępczy zawartości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906585"/>
              </p:ext>
            </p:extLst>
          </p:nvPr>
        </p:nvGraphicFramePr>
        <p:xfrm>
          <a:off x="1369939" y="1329868"/>
          <a:ext cx="7090494" cy="48693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5074"/>
                <a:gridCol w="1155074"/>
                <a:gridCol w="4780346"/>
              </a:tblGrid>
              <a:tr h="246369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II. Instrukcje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zmiennoprzecinkowe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540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54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ADDF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dodaj (float)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55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ADDD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dodaj (double)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56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SUBF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odejmij (float)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57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SUBD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odejmij (double)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58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MULTF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pomnóż (float)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59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MULTD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pomnóż (double)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60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DIVF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podziel (float)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61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DIVD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podziel (double)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6369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III. Instrukcje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ustawiania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540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62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SLT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 gdy mniejsze niż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63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SGT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 gdy większe niż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64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SLE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 gdy mniejsze lub równe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65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SGE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 gdy większe lub równe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66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SEQ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 gdy równe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  <a:tr h="24707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67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594" marR="18594" marT="18594" marB="1859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 gdy różne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948" marR="18948" marT="18948" marB="18948" anchor="ctr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298603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Lista rozkazów rozszerzonych c.d.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47900" y="187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382958"/>
              </p:ext>
            </p:extLst>
          </p:nvPr>
        </p:nvGraphicFramePr>
        <p:xfrm>
          <a:off x="1403745" y="1700810"/>
          <a:ext cx="7056686" cy="2284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9566"/>
                <a:gridCol w="1149566"/>
                <a:gridCol w="4757554"/>
              </a:tblGrid>
              <a:tr h="245899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IV. Instrukcje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przesłań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32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</a:tr>
              <a:tr h="432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68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MOVS2I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prześlij zawartość specjalnego rejestru RAI do RG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</a:tr>
              <a:tr h="432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69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MOVI2S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prześlij zawartość RG do specjalnego rejestru RAI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</a:tr>
              <a:tr h="2458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70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MOV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prześlij z RG do RG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</a:tr>
              <a:tr h="2458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71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MOVF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prześlij liczbę float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</a:tr>
              <a:tr h="2458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72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MOVD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prześlij liczbę double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57" marR="18857" marT="18857" marB="18857" anchor="ctr"/>
                </a:tc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1331640" y="430616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sz="1600" dirty="0" smtClean="0"/>
              <a:t>Flagi ALU procesora:</a:t>
            </a:r>
            <a:endParaRPr lang="pl-PL" sz="1600" dirty="0"/>
          </a:p>
          <a:p>
            <a:r>
              <a:rPr lang="pl-PL" sz="1600" dirty="0"/>
              <a:t>C (</a:t>
            </a:r>
            <a:r>
              <a:rPr lang="pl-PL" sz="1600" dirty="0"/>
              <a:t>carry</a:t>
            </a:r>
            <a:r>
              <a:rPr lang="pl-PL" sz="1600" dirty="0"/>
              <a:t> </a:t>
            </a:r>
            <a:r>
              <a:rPr lang="pl-PL" sz="1600" dirty="0" smtClean="0"/>
              <a:t>flag) </a:t>
            </a:r>
            <a:r>
              <a:rPr lang="pl-PL" sz="1600" dirty="0"/>
              <a:t>- flaga </a:t>
            </a:r>
            <a:r>
              <a:rPr lang="pl-PL" sz="1600" dirty="0" smtClean="0"/>
              <a:t>przeniesienia</a:t>
            </a:r>
            <a:endParaRPr lang="pl-PL" sz="1600" dirty="0"/>
          </a:p>
          <a:p>
            <a:r>
              <a:rPr lang="pl-PL" sz="1600" dirty="0"/>
              <a:t>Z (zero </a:t>
            </a:r>
            <a:r>
              <a:rPr lang="pl-PL" sz="1600" dirty="0" smtClean="0"/>
              <a:t>flag) </a:t>
            </a:r>
            <a:r>
              <a:rPr lang="pl-PL" sz="1600" dirty="0"/>
              <a:t>- flaga </a:t>
            </a:r>
            <a:r>
              <a:rPr lang="pl-PL" sz="1600" dirty="0" smtClean="0"/>
              <a:t>zera</a:t>
            </a:r>
            <a:endParaRPr lang="pl-PL" sz="1600" dirty="0"/>
          </a:p>
          <a:p>
            <a:r>
              <a:rPr lang="pl-PL" sz="1600" dirty="0"/>
              <a:t>S (</a:t>
            </a:r>
            <a:r>
              <a:rPr lang="pl-PL" sz="1600" dirty="0"/>
              <a:t>sign</a:t>
            </a:r>
            <a:r>
              <a:rPr lang="pl-PL" sz="1600" dirty="0"/>
              <a:t> </a:t>
            </a:r>
            <a:r>
              <a:rPr lang="pl-PL" sz="1600" dirty="0" smtClean="0"/>
              <a:t>flag) </a:t>
            </a:r>
            <a:r>
              <a:rPr lang="pl-PL" sz="1600" dirty="0"/>
              <a:t>- flaga </a:t>
            </a:r>
            <a:r>
              <a:rPr lang="pl-PL" sz="1600" dirty="0" smtClean="0"/>
              <a:t>znaku</a:t>
            </a:r>
            <a:endParaRPr lang="pl-PL" sz="1600" dirty="0"/>
          </a:p>
          <a:p>
            <a:r>
              <a:rPr lang="pl-PL" sz="1600" dirty="0"/>
              <a:t>P (</a:t>
            </a:r>
            <a:r>
              <a:rPr lang="pl-PL" sz="1600" dirty="0"/>
              <a:t>parity</a:t>
            </a:r>
            <a:r>
              <a:rPr lang="pl-PL" sz="1600" dirty="0"/>
              <a:t> </a:t>
            </a:r>
            <a:r>
              <a:rPr lang="pl-PL" sz="1600" dirty="0" smtClean="0"/>
              <a:t>flag) </a:t>
            </a:r>
            <a:r>
              <a:rPr lang="pl-PL" sz="1600" dirty="0"/>
              <a:t>- flaga </a:t>
            </a:r>
            <a:r>
              <a:rPr lang="pl-PL" sz="1600" dirty="0" smtClean="0"/>
              <a:t>parzystości</a:t>
            </a:r>
            <a:endParaRPr lang="pl-PL" sz="16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0889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Formaty instrukcji</a:t>
            </a:r>
            <a:endParaRPr lang="pl-PL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62296"/>
              </p:ext>
            </p:extLst>
          </p:nvPr>
        </p:nvGraphicFramePr>
        <p:xfrm>
          <a:off x="1691680" y="2924944"/>
          <a:ext cx="3793604" cy="4587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48401"/>
                <a:gridCol w="948401"/>
                <a:gridCol w="948401"/>
                <a:gridCol w="948401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6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5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5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16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COP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rs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rd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immediate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18029" y="1890304"/>
            <a:ext cx="7128792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400" dirty="0" smtClean="0"/>
              <a:t>Procesor </a:t>
            </a:r>
            <a:r>
              <a:rPr lang="pl-PL" sz="1400" dirty="0"/>
              <a:t>DLX posiada 3 rodzaje instrukcji: I-</a:t>
            </a:r>
            <a:r>
              <a:rPr lang="pl-PL" sz="1400" dirty="0"/>
              <a:t>Type</a:t>
            </a:r>
            <a:r>
              <a:rPr lang="pl-PL" sz="1400" dirty="0"/>
              <a:t>, R-</a:t>
            </a:r>
            <a:r>
              <a:rPr lang="pl-PL" sz="1400" dirty="0"/>
              <a:t>Type</a:t>
            </a:r>
            <a:r>
              <a:rPr lang="pl-PL" sz="1400" dirty="0"/>
              <a:t>, J-</a:t>
            </a:r>
            <a:r>
              <a:rPr lang="pl-PL" sz="1400" dirty="0"/>
              <a:t>Type</a:t>
            </a:r>
            <a:r>
              <a:rPr lang="pl-PL" sz="1400" dirty="0"/>
              <a:t>. </a:t>
            </a:r>
            <a:endParaRPr lang="pl-PL" sz="1400" dirty="0" smtClean="0"/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pl-PL" sz="1400" dirty="0" smtClean="0"/>
              <a:t>Wszystkie </a:t>
            </a:r>
            <a:r>
              <a:rPr lang="pl-PL" sz="1400" dirty="0"/>
              <a:t>instrukcje są 32-bitowe, a </a:t>
            </a:r>
            <a:r>
              <a:rPr lang="pl-PL" sz="1400" dirty="0" smtClean="0"/>
              <a:t>6</a:t>
            </a:r>
            <a:r>
              <a:rPr lang="en-US" sz="1400" dirty="0" smtClean="0"/>
              <a:t>-</a:t>
            </a:r>
            <a:r>
              <a:rPr lang="en-US" sz="1400" dirty="0" smtClean="0"/>
              <a:t>bitów</a:t>
            </a:r>
            <a:r>
              <a:rPr lang="pl-PL" sz="1400" dirty="0" smtClean="0"/>
              <a:t> </a:t>
            </a:r>
            <a:r>
              <a:rPr lang="en-US" sz="1400" dirty="0" smtClean="0"/>
              <a:t>jest</a:t>
            </a:r>
            <a:r>
              <a:rPr lang="pl-PL" sz="1400" dirty="0" smtClean="0"/>
              <a:t> </a:t>
            </a:r>
            <a:r>
              <a:rPr lang="pl-PL" sz="1400" dirty="0" smtClean="0"/>
              <a:t>wykorzystywan</a:t>
            </a:r>
            <a:r>
              <a:rPr lang="en-US" sz="1400" dirty="0" smtClean="0"/>
              <a:t>ych</a:t>
            </a:r>
            <a:r>
              <a:rPr lang="pl-PL" sz="1400" dirty="0" smtClean="0"/>
              <a:t> </a:t>
            </a:r>
            <a:r>
              <a:rPr lang="pl-PL" sz="1400" dirty="0"/>
              <a:t>do kodowania operacji</a:t>
            </a:r>
            <a:r>
              <a:rPr lang="pl-PL" sz="1400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sz="1400" b="1" dirty="0" smtClean="0">
                <a:latin typeface="+mj-lt"/>
                <a:ea typeface="Calibri" pitchFamily="34" charset="0"/>
                <a:cs typeface="Times New Roman" pitchFamily="18" charset="0"/>
              </a:rPr>
              <a:t>1.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Instrukcje typu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natychmiastowego (I-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):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l-PL" sz="1400" dirty="0">
              <a:latin typeface="+mj-lt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gdzie: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COP – kod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operacji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rozkazu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</a:t>
            </a:r>
            <a:r>
              <a:rPr lang="en-US" sz="1400" dirty="0">
                <a:latin typeface="+mj-lt"/>
                <a:ea typeface="Calibri" pitchFamily="34" charset="0"/>
                <a:cs typeface="Times New Roman" pitchFamily="18" charset="0"/>
              </a:rPr>
              <a:t>,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– adres rejestru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źródłowego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,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rd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– adres rejestru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docelowego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,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immediate – adres lub natychmiastowy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argument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.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1400" dirty="0"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12298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Formaty instrukcji c.d. </a:t>
            </a:r>
            <a:endParaRPr lang="pl-PL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92810"/>
              </p:ext>
            </p:extLst>
          </p:nvPr>
        </p:nvGraphicFramePr>
        <p:xfrm>
          <a:off x="1691680" y="3933056"/>
          <a:ext cx="4200352" cy="4587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00176"/>
                <a:gridCol w="210017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6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26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COP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immediate/26 bits offset</a:t>
                      </a:r>
                      <a:endParaRPr lang="pl-PL" sz="11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62088" y="1880196"/>
            <a:ext cx="7200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2. Instrukcje przesłań miedzy rejestrowych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(R-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):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gdzie: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rs1, rs2 – adresy rejestrów źródłowych: RG [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rd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] &lt;- RG [rs1]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func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RG [rs2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]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,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func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– pole rozszerzające kod operacji o dodatkowe </a:t>
            </a:r>
            <a:r>
              <a:rPr lang="pl-PL" sz="1400" dirty="0" smtClean="0">
                <a:latin typeface="+mj-lt"/>
                <a:ea typeface="Calibri" pitchFamily="34" charset="0"/>
                <a:cs typeface="Times New Roman" pitchFamily="18" charset="0"/>
              </a:rPr>
              <a:t>6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- bitowe instrukcje.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3. Instrukcje 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skoków (J-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Type</a:t>
            </a: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):</a:t>
            </a: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gdzie: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immediate/26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bits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 offset – natychmiastowo lub za pomocą 26-bitowej wartości określanie adresu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skoku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.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130942"/>
              </p:ext>
            </p:extLst>
          </p:nvPr>
        </p:nvGraphicFramePr>
        <p:xfrm>
          <a:off x="1691680" y="2276872"/>
          <a:ext cx="3808094" cy="45872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24046"/>
                <a:gridCol w="624046"/>
                <a:gridCol w="624046"/>
                <a:gridCol w="624046"/>
                <a:gridCol w="396875"/>
                <a:gridCol w="915035"/>
              </a:tblGrid>
              <a:tr h="557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6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5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5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5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5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6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COP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rs1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rs2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rd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NC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</a:rPr>
                        <a:t>func</a:t>
                      </a:r>
                      <a:endParaRPr lang="pl-PL" sz="1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5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adresowania instrukcji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1547664" y="1755181"/>
            <a:ext cx="70567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1400" b="1" dirty="0" smtClean="0"/>
              <a:t>1. </a:t>
            </a:r>
            <a:r>
              <a:rPr lang="pl-PL" sz="1400" b="1" dirty="0" smtClean="0"/>
              <a:t>Natychmiastowy</a:t>
            </a:r>
            <a:r>
              <a:rPr lang="pl-PL" sz="1400" b="1" dirty="0"/>
              <a:t>. </a:t>
            </a:r>
            <a:r>
              <a:rPr lang="pl-PL" sz="1400" b="1" dirty="0" smtClean="0"/>
              <a:t> Argument </a:t>
            </a:r>
            <a:r>
              <a:rPr lang="pl-PL" sz="1400" b="1" dirty="0"/>
              <a:t>jest umieszczony w instrukcji.</a:t>
            </a:r>
          </a:p>
        </p:txBody>
      </p:sp>
      <p:graphicFrame>
        <p:nvGraphicFramePr>
          <p:cNvPr id="5" name="Obi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385789"/>
              </p:ext>
            </p:extLst>
          </p:nvPr>
        </p:nvGraphicFramePr>
        <p:xfrm>
          <a:off x="1873796" y="2299893"/>
          <a:ext cx="8239195" cy="74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Dokument" r:id="rId3" imgW="4349469" imgH="393160" progId="Word.Document.12">
                  <p:embed/>
                </p:oleObj>
              </mc:Choice>
              <mc:Fallback>
                <p:oleObj name="Dokument" r:id="rId3" imgW="4349469" imgH="3931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3796" y="2299893"/>
                        <a:ext cx="8239195" cy="74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rostokąt 5"/>
          <p:cNvSpPr/>
          <p:nvPr/>
        </p:nvSpPr>
        <p:spPr>
          <a:xfrm>
            <a:off x="1547664" y="2915071"/>
            <a:ext cx="77048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1400" b="1" dirty="0" smtClean="0"/>
              <a:t>2. Rejestrowy</a:t>
            </a:r>
            <a:r>
              <a:rPr lang="pl-PL" sz="1400" b="1" dirty="0"/>
              <a:t>. Argument jest umieszczony w rejestrze określonym przez pole rs1.</a:t>
            </a:r>
          </a:p>
        </p:txBody>
      </p:sp>
      <p:graphicFrame>
        <p:nvGraphicFramePr>
          <p:cNvPr id="7" name="Obi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600621"/>
              </p:ext>
            </p:extLst>
          </p:nvPr>
        </p:nvGraphicFramePr>
        <p:xfrm>
          <a:off x="1873797" y="3401980"/>
          <a:ext cx="8198252" cy="746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" name="Dokument" r:id="rId5" imgW="4349469" imgH="393160" progId="Word.Document.12">
                  <p:embed/>
                </p:oleObj>
              </mc:Choice>
              <mc:Fallback>
                <p:oleObj name="Dokument" r:id="rId5" imgW="4349469" imgH="3931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3797" y="3401980"/>
                        <a:ext cx="8198252" cy="746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rostokąt 7"/>
          <p:cNvSpPr/>
          <p:nvPr/>
        </p:nvSpPr>
        <p:spPr>
          <a:xfrm>
            <a:off x="1560488" y="4016771"/>
            <a:ext cx="6984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l-PL" sz="1400" b="1" dirty="0" smtClean="0"/>
              <a:t>3. Z </a:t>
            </a:r>
            <a:r>
              <a:rPr lang="pl-PL" sz="1400" b="1" dirty="0"/>
              <a:t>przesunięciem. Adres jest sumą rejestru ogólnego i natychmiastowego pola.</a:t>
            </a:r>
          </a:p>
        </p:txBody>
      </p:sp>
      <p:graphicFrame>
        <p:nvGraphicFramePr>
          <p:cNvPr id="14" name="Obiek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739026"/>
              </p:ext>
            </p:extLst>
          </p:nvPr>
        </p:nvGraphicFramePr>
        <p:xfrm>
          <a:off x="1801788" y="4581129"/>
          <a:ext cx="8314828" cy="185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Dokument" r:id="rId7" imgW="4347311" imgH="969253" progId="Word.Document.12">
                  <p:embed/>
                </p:oleObj>
              </mc:Choice>
              <mc:Fallback>
                <p:oleObj name="Dokument" r:id="rId7" imgW="4347311" imgH="969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01788" y="4581129"/>
                        <a:ext cx="8314828" cy="1855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ole tekstowe 8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Filipek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6819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Tryby adresowania instrukcji c.d.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1541128" y="1785516"/>
            <a:ext cx="3721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l-PL" sz="1400" b="1" dirty="0" smtClean="0"/>
              <a:t>4. Względne, </a:t>
            </a:r>
            <a:r>
              <a:rPr lang="pl-PL" sz="1400" b="1" dirty="0"/>
              <a:t>z 16-bitowym przesunięciem.</a:t>
            </a:r>
          </a:p>
        </p:txBody>
      </p:sp>
      <p:graphicFrame>
        <p:nvGraphicFramePr>
          <p:cNvPr id="4" name="Obi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4946558"/>
              </p:ext>
            </p:extLst>
          </p:nvPr>
        </p:nvGraphicFramePr>
        <p:xfrm>
          <a:off x="1795004" y="2276872"/>
          <a:ext cx="7344818" cy="163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Dokument" r:id="rId3" imgW="4347311" imgH="969253" progId="Word.Document.12">
                  <p:embed/>
                </p:oleObj>
              </mc:Choice>
              <mc:Fallback>
                <p:oleObj name="Dokument" r:id="rId3" imgW="4347311" imgH="9692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004" y="2276872"/>
                        <a:ext cx="7344818" cy="163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rostokąt 4"/>
          <p:cNvSpPr/>
          <p:nvPr/>
        </p:nvSpPr>
        <p:spPr>
          <a:xfrm>
            <a:off x="1535944" y="3720105"/>
            <a:ext cx="3721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l-PL" sz="1400" b="1" dirty="0" smtClean="0"/>
              <a:t>5. Względne, </a:t>
            </a:r>
            <a:r>
              <a:rPr lang="pl-PL" sz="1400" b="1" dirty="0"/>
              <a:t>z 26-bitowym przesunięciem.</a:t>
            </a:r>
          </a:p>
        </p:txBody>
      </p:sp>
      <p:graphicFrame>
        <p:nvGraphicFramePr>
          <p:cNvPr id="7" name="Obi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40974"/>
              </p:ext>
            </p:extLst>
          </p:nvPr>
        </p:nvGraphicFramePr>
        <p:xfrm>
          <a:off x="1795004" y="4221088"/>
          <a:ext cx="7389940" cy="155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Dokument" r:id="rId5" imgW="4347311" imgH="911428" progId="Word.Document.12">
                  <p:embed/>
                </p:oleObj>
              </mc:Choice>
              <mc:Fallback>
                <p:oleObj name="Dokument" r:id="rId5" imgW="4347311" imgH="91142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5004" y="4221088"/>
                        <a:ext cx="7389940" cy="1551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pole tekstowe 7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Filipek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1804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Schemat blokowy procesora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  <p:pic>
        <p:nvPicPr>
          <p:cNvPr id="5" name="Obraz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54412" y="-296552"/>
            <a:ext cx="4358209" cy="7920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 syntezy </a:t>
            </a:r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Filipek</a:t>
            </a:r>
            <a:endParaRPr lang="pl-PL" sz="1100" dirty="0"/>
          </a:p>
        </p:txBody>
      </p:sp>
      <p:pic>
        <p:nvPicPr>
          <p:cNvPr id="6" name="Obraz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66923"/>
            <a:ext cx="6624736" cy="4832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Program testujący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916832"/>
            <a:ext cx="7488000" cy="3709392"/>
          </a:xfrm>
        </p:spPr>
        <p:txBody>
          <a:bodyPr>
            <a:noAutofit/>
          </a:bodyPr>
          <a:lstStyle/>
          <a:p>
            <a:pPr marL="82296" indent="0">
              <a:lnSpc>
                <a:spcPct val="125000"/>
              </a:lnSpc>
              <a:spcAft>
                <a:spcPts val="1000"/>
              </a:spcAft>
              <a:buNone/>
            </a:pPr>
            <a:r>
              <a:rPr lang="pl-PL" sz="1900" b="1" dirty="0"/>
              <a:t>Do symulacji całego procesora </a:t>
            </a:r>
            <a:r>
              <a:rPr lang="pl-PL" sz="1900" b="1" dirty="0" smtClean="0"/>
              <a:t>posłużył przykładowy program:</a:t>
            </a:r>
            <a:endParaRPr lang="pl-PL" sz="1900" b="1" dirty="0"/>
          </a:p>
          <a:p>
            <a:pPr marL="82296" indent="0">
              <a:buNone/>
            </a:pPr>
            <a:r>
              <a:rPr lang="en-US" sz="1900" dirty="0"/>
              <a:t>LHI R3, 3</a:t>
            </a:r>
            <a:r>
              <a:rPr lang="en-US" sz="1900" dirty="0" smtClean="0"/>
              <a:t>;</a:t>
            </a:r>
            <a:r>
              <a:rPr lang="pl-PL" sz="1900" dirty="0" smtClean="0"/>
              <a:t> 	  </a:t>
            </a:r>
            <a:r>
              <a:rPr lang="en-US" sz="1900" dirty="0" smtClean="0"/>
              <a:t>IR </a:t>
            </a:r>
            <a:r>
              <a:rPr lang="en-US" sz="1900" dirty="0"/>
              <a:t>= </a:t>
            </a:r>
            <a:r>
              <a:rPr lang="en-US" sz="1900" dirty="0" smtClean="0"/>
              <a:t>00011100000000110000000000000011,</a:t>
            </a:r>
            <a:endParaRPr lang="pl-PL" sz="1900" dirty="0"/>
          </a:p>
          <a:p>
            <a:pPr marL="82296" indent="0">
              <a:buNone/>
            </a:pPr>
            <a:r>
              <a:rPr lang="en-US" sz="1900" dirty="0"/>
              <a:t>LHI R4, 5</a:t>
            </a:r>
            <a:r>
              <a:rPr lang="en-US" sz="1900" dirty="0" smtClean="0"/>
              <a:t>;</a:t>
            </a:r>
            <a:r>
              <a:rPr lang="pl-PL" sz="1900" dirty="0" smtClean="0"/>
              <a:t> 	  </a:t>
            </a:r>
            <a:r>
              <a:rPr lang="en-US" sz="1900" dirty="0" smtClean="0"/>
              <a:t>IR </a:t>
            </a:r>
            <a:r>
              <a:rPr lang="en-US" sz="1900" dirty="0"/>
              <a:t>= </a:t>
            </a:r>
            <a:r>
              <a:rPr lang="en-US" sz="1900" dirty="0" smtClean="0"/>
              <a:t>00011100000001000000000000000101,</a:t>
            </a:r>
            <a:endParaRPr lang="pl-PL" sz="1900" dirty="0"/>
          </a:p>
          <a:p>
            <a:pPr marL="82296" indent="0">
              <a:buNone/>
            </a:pPr>
            <a:r>
              <a:rPr lang="en-US" sz="1900" dirty="0"/>
              <a:t>SLTI R3, R5, 15</a:t>
            </a:r>
            <a:r>
              <a:rPr lang="en-US" sz="1900" dirty="0" smtClean="0"/>
              <a:t>;</a:t>
            </a:r>
            <a:r>
              <a:rPr lang="pl-PL" sz="1900" dirty="0" smtClean="0"/>
              <a:t> 	  </a:t>
            </a:r>
            <a:r>
              <a:rPr lang="en-US" sz="1900" dirty="0" smtClean="0"/>
              <a:t>IR </a:t>
            </a:r>
            <a:r>
              <a:rPr lang="en-US" sz="1900" dirty="0"/>
              <a:t>= </a:t>
            </a:r>
            <a:r>
              <a:rPr lang="en-US" sz="1900" dirty="0" smtClean="0"/>
              <a:t>01101000011001010000000000001111,</a:t>
            </a:r>
            <a:endParaRPr lang="pl-PL" sz="1900" dirty="0"/>
          </a:p>
          <a:p>
            <a:pPr marL="82296" indent="0">
              <a:buNone/>
            </a:pPr>
            <a:r>
              <a:rPr lang="en-US" sz="1900" dirty="0"/>
              <a:t>SI R3, R4, R5</a:t>
            </a:r>
            <a:r>
              <a:rPr lang="en-US" sz="1900" dirty="0" smtClean="0"/>
              <a:t>;</a:t>
            </a:r>
            <a:r>
              <a:rPr lang="pl-PL" sz="1900" dirty="0" smtClean="0"/>
              <a:t> 	  </a:t>
            </a:r>
            <a:r>
              <a:rPr lang="en-US" sz="1900" dirty="0" smtClean="0"/>
              <a:t>IR </a:t>
            </a:r>
            <a:r>
              <a:rPr lang="en-US" sz="1900" dirty="0"/>
              <a:t>= </a:t>
            </a:r>
            <a:r>
              <a:rPr lang="en-US" sz="1900" dirty="0" smtClean="0"/>
              <a:t>10100100011001000010100000001000,</a:t>
            </a:r>
            <a:endParaRPr lang="pl-PL" sz="1900" dirty="0"/>
          </a:p>
          <a:p>
            <a:pPr marL="82296" indent="0">
              <a:buNone/>
            </a:pPr>
            <a:r>
              <a:rPr lang="en-US" sz="1900" dirty="0"/>
              <a:t>ADD R3, R4, R5</a:t>
            </a:r>
            <a:r>
              <a:rPr lang="en-US" sz="1900" dirty="0" smtClean="0"/>
              <a:t>;</a:t>
            </a:r>
            <a:r>
              <a:rPr lang="pl-PL" sz="1900" dirty="0" smtClean="0"/>
              <a:t> 	  </a:t>
            </a:r>
            <a:r>
              <a:rPr lang="en-US" sz="1900" dirty="0" smtClean="0"/>
              <a:t>IR </a:t>
            </a:r>
            <a:r>
              <a:rPr lang="en-US" sz="1900" dirty="0"/>
              <a:t>= </a:t>
            </a:r>
            <a:r>
              <a:rPr lang="en-US" sz="1900" dirty="0" smtClean="0"/>
              <a:t>10100100011001000010100000000000,</a:t>
            </a:r>
            <a:endParaRPr lang="pl-PL" sz="1900" dirty="0"/>
          </a:p>
          <a:p>
            <a:pPr marL="82296" indent="0">
              <a:buNone/>
            </a:pPr>
            <a:r>
              <a:rPr lang="pl-PL" sz="1900" dirty="0"/>
              <a:t>SW R4, R3, #512</a:t>
            </a:r>
            <a:r>
              <a:rPr lang="pl-PL" sz="1900" dirty="0" smtClean="0"/>
              <a:t>;   IR </a:t>
            </a:r>
            <a:r>
              <a:rPr lang="pl-PL" sz="1900" dirty="0"/>
              <a:t>= </a:t>
            </a:r>
            <a:r>
              <a:rPr lang="pl-PL" sz="1900" dirty="0" smtClean="0"/>
              <a:t>00101000100000110000001000000000</a:t>
            </a:r>
            <a:r>
              <a:rPr lang="en-US" sz="1900" dirty="0" smtClean="0"/>
              <a:t>.</a:t>
            </a:r>
            <a:endParaRPr lang="pl-PL" sz="19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3735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symulacji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762" y="1412776"/>
            <a:ext cx="7498080" cy="39702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pl-PL" sz="1400" b="1" dirty="0"/>
              <a:t>Wykonanie się rozkazów: LHI R3, 3; LHI R4, 5;</a:t>
            </a:r>
          </a:p>
        </p:txBody>
      </p:sp>
      <p:pic>
        <p:nvPicPr>
          <p:cNvPr id="5" name="Obraz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93972" y="-1302427"/>
            <a:ext cx="1928471" cy="8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403648" y="3762145"/>
            <a:ext cx="7498080" cy="3970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None/>
            </a:pPr>
            <a:r>
              <a:rPr lang="pl-PL" sz="1400" b="1" dirty="0"/>
              <a:t>Wykonanie się rozkazów: SLTI R3, R5, 15;  SI R3, R4, R5;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  <p:pic>
        <p:nvPicPr>
          <p:cNvPr id="9" name="Obraz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76545" y="1057753"/>
            <a:ext cx="1905605" cy="80578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353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Zakres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648" y="1628800"/>
            <a:ext cx="7498080" cy="4429472"/>
          </a:xfrm>
        </p:spPr>
        <p:txBody>
          <a:bodyPr>
            <a:normAutofit/>
          </a:bodyPr>
          <a:lstStyle/>
          <a:p>
            <a:pPr marL="502920" indent="-457200"/>
            <a:r>
              <a:rPr lang="pl-PL" dirty="0" smtClean="0"/>
              <a:t>Opracowanie</a:t>
            </a:r>
            <a:r>
              <a:rPr lang="en-US" dirty="0" smtClean="0"/>
              <a:t> </a:t>
            </a:r>
            <a:r>
              <a:rPr lang="pl-PL" dirty="0" smtClean="0"/>
              <a:t>w </a:t>
            </a:r>
            <a:r>
              <a:rPr lang="pl-PL" dirty="0"/>
              <a:t>formie modułu </a:t>
            </a:r>
            <a:r>
              <a:rPr lang="pl-PL" dirty="0" smtClean="0"/>
              <a:t>IP rdzenia </a:t>
            </a:r>
            <a:r>
              <a:rPr lang="pl-PL" dirty="0"/>
              <a:t>procesora DLX. </a:t>
            </a:r>
            <a:endParaRPr lang="pl-PL" dirty="0" smtClean="0"/>
          </a:p>
          <a:p>
            <a:pPr marL="502920" indent="-457200"/>
            <a:r>
              <a:rPr lang="pl-PL" dirty="0" smtClean="0"/>
              <a:t>Implementacja modułu w układach </a:t>
            </a:r>
            <a:r>
              <a:rPr lang="pl-PL" dirty="0"/>
              <a:t>FPGA firmy </a:t>
            </a:r>
            <a:r>
              <a:rPr lang="pl-PL" dirty="0"/>
              <a:t>Altera</a:t>
            </a:r>
            <a:r>
              <a:rPr lang="pl-PL" dirty="0"/>
              <a:t> z wykorzystaniem języka VHDL i systemu </a:t>
            </a:r>
            <a:r>
              <a:rPr lang="pl-PL" dirty="0"/>
              <a:t>Quartus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081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Wyniki symulacji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7762" y="1772816"/>
            <a:ext cx="7498080" cy="397024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pl-PL" sz="1400" b="1" dirty="0"/>
              <a:t>Wykonanie się rozkazów: ADD R3, R4, R5; SW R4, R3, #512;</a:t>
            </a:r>
          </a:p>
        </p:txBody>
      </p:sp>
      <p:sp>
        <p:nvSpPr>
          <p:cNvPr id="8" name="pole tekstowe 7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  <p:pic>
        <p:nvPicPr>
          <p:cNvPr id="10" name="Obraz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017761" y="-656653"/>
            <a:ext cx="2049642" cy="8060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2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Wykorzystane technologie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760162"/>
            <a:ext cx="7498080" cy="3829078"/>
          </a:xfrm>
        </p:spPr>
        <p:txBody>
          <a:bodyPr>
            <a:normAutofit/>
          </a:bodyPr>
          <a:lstStyle/>
          <a:p>
            <a:pPr marL="502920" indent="-457200"/>
            <a:r>
              <a:rPr lang="pl-PL" dirty="0" smtClean="0"/>
              <a:t>Język </a:t>
            </a:r>
            <a:r>
              <a:rPr lang="pl-PL" dirty="0" smtClean="0"/>
              <a:t>vhdl</a:t>
            </a:r>
            <a:endParaRPr lang="pl-PL" dirty="0" smtClean="0"/>
          </a:p>
          <a:p>
            <a:pPr marL="502920" indent="-457200"/>
            <a:r>
              <a:rPr lang="pl-PL" dirty="0" smtClean="0"/>
              <a:t>Technologia FPGA (układ </a:t>
            </a:r>
            <a:r>
              <a:rPr lang="pl-PL" dirty="0" smtClean="0"/>
              <a:t>Cyclone</a:t>
            </a:r>
            <a:r>
              <a:rPr lang="pl-PL" dirty="0" smtClean="0"/>
              <a:t> II)</a:t>
            </a:r>
          </a:p>
          <a:p>
            <a:pPr marL="45720" indent="0">
              <a:buNone/>
            </a:pPr>
            <a:r>
              <a:rPr lang="pl-PL" dirty="0" smtClean="0"/>
              <a:t>Narzędzia:</a:t>
            </a:r>
          </a:p>
          <a:p>
            <a:pPr marL="502920" indent="-457200"/>
            <a:r>
              <a:rPr lang="pl-PL" dirty="0" smtClean="0"/>
              <a:t>Quartus</a:t>
            </a:r>
            <a:r>
              <a:rPr lang="pl-PL" dirty="0" smtClean="0"/>
              <a:t> II Web Edition</a:t>
            </a:r>
          </a:p>
          <a:p>
            <a:pPr marL="502920" indent="-457200"/>
            <a:r>
              <a:rPr lang="pl-PL" dirty="0" smtClean="0"/>
              <a:t> Active HDL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Filipek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180138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916832"/>
            <a:ext cx="7498080" cy="3456384"/>
          </a:xfrm>
        </p:spPr>
        <p:txBody>
          <a:bodyPr>
            <a:normAutofit/>
          </a:bodyPr>
          <a:lstStyle/>
          <a:p>
            <a:pPr marL="82296" indent="0" algn="just">
              <a:lnSpc>
                <a:spcPct val="132000"/>
              </a:lnSpc>
              <a:buNone/>
            </a:pPr>
            <a:r>
              <a:rPr lang="pl-PL" sz="2000" dirty="0" smtClean="0"/>
              <a:t>	Celem </a:t>
            </a:r>
            <a:r>
              <a:rPr lang="pl-PL" sz="2000" dirty="0"/>
              <a:t>niniejszej pracy było stworzenie pomocy dydaktycznej w postaci implementacji procesora DLX. Model ten jest w stanie </a:t>
            </a:r>
            <a:r>
              <a:rPr lang="pl-PL" sz="2000" dirty="0" smtClean="0"/>
              <a:t>w</a:t>
            </a:r>
            <a:r>
              <a:rPr lang="en-US" sz="2000" dirty="0" smtClean="0"/>
              <a:t> </a:t>
            </a:r>
            <a:r>
              <a:rPr lang="pl-PL" sz="2000" dirty="0" smtClean="0"/>
              <a:t>łatwy </a:t>
            </a:r>
            <a:r>
              <a:rPr lang="pl-PL" sz="2000" dirty="0"/>
              <a:t>sposób przedstawić zasadę działania procesora </a:t>
            </a:r>
            <a:r>
              <a:rPr lang="en-US" sz="2000" dirty="0" smtClean="0"/>
              <a:t>i </a:t>
            </a:r>
            <a:r>
              <a:rPr lang="pl-PL" sz="2000" dirty="0" smtClean="0"/>
              <a:t>podstawowych </a:t>
            </a:r>
            <a:r>
              <a:rPr lang="pl-PL" sz="2000" dirty="0"/>
              <a:t>mikrooperacji zachodzących w tej architekturze. </a:t>
            </a:r>
          </a:p>
          <a:p>
            <a:pPr marL="82296" indent="0" algn="just">
              <a:lnSpc>
                <a:spcPct val="132000"/>
              </a:lnSpc>
              <a:buNone/>
            </a:pPr>
            <a:r>
              <a:rPr lang="pl-PL" sz="2000" dirty="0"/>
              <a:t>	Staraliśmy się pokazać najważniejsze operacje i </a:t>
            </a:r>
            <a:r>
              <a:rPr lang="pl-PL" sz="2000" dirty="0" smtClean="0"/>
              <a:t>strukturę procesora</a:t>
            </a:r>
            <a:r>
              <a:rPr lang="pl-PL" sz="2000" dirty="0"/>
              <a:t>. Mamy nadzieję, że projekt ten spodoba się studentom, </a:t>
            </a:r>
            <a:r>
              <a:rPr lang="pl-PL" sz="2000" dirty="0" smtClean="0"/>
              <a:t>wykładow</a:t>
            </a:r>
            <a:r>
              <a:rPr lang="en-US" sz="2000" dirty="0" smtClean="0"/>
              <a:t>com</a:t>
            </a:r>
            <a:r>
              <a:rPr lang="en-US" sz="2000" dirty="0" smtClean="0"/>
              <a:t> </a:t>
            </a:r>
            <a:r>
              <a:rPr lang="pl-PL" sz="2000" dirty="0" smtClean="0"/>
              <a:t>oraz </a:t>
            </a:r>
            <a:r>
              <a:rPr lang="pl-PL" sz="2000" dirty="0" smtClean="0"/>
              <a:t>osob</a:t>
            </a:r>
            <a:r>
              <a:rPr lang="en-US" sz="2000" dirty="0" smtClean="0"/>
              <a:t>om</a:t>
            </a:r>
            <a:r>
              <a:rPr lang="pl-PL" sz="2000" dirty="0" smtClean="0"/>
              <a:t> </a:t>
            </a:r>
            <a:r>
              <a:rPr lang="pl-PL" sz="2000" dirty="0"/>
              <a:t>zainteresowanym tym tematem.</a:t>
            </a:r>
            <a:endParaRPr lang="pl-PL" sz="2000" dirty="0" smtClean="0"/>
          </a:p>
        </p:txBody>
      </p:sp>
      <p:sp>
        <p:nvSpPr>
          <p:cNvPr id="4" name="pole tekstowe 3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200711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0892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/>
              <a:t>Dziękujemy za uwagę 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72993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Cel pracy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02920" indent="-457200"/>
            <a:r>
              <a:rPr lang="pl-PL" dirty="0" smtClean="0"/>
              <a:t>Stworzenie pomocy dydatktycznej dla studentów, laborantów, wykładowców oraz osób zainteresowanych tematem. </a:t>
            </a:r>
          </a:p>
          <a:p>
            <a:pPr marL="502920" indent="-457200"/>
            <a:r>
              <a:rPr lang="pl-PL" dirty="0" smtClean="0"/>
              <a:t>Implementacja w prosty </a:t>
            </a:r>
            <a:r>
              <a:rPr lang="pl-PL" dirty="0" smtClean="0"/>
              <a:t>sposób</a:t>
            </a:r>
            <a:r>
              <a:rPr lang="en-US" dirty="0" smtClean="0"/>
              <a:t>,</a:t>
            </a:r>
            <a:r>
              <a:rPr lang="pl-PL" dirty="0" smtClean="0"/>
              <a:t> </a:t>
            </a:r>
            <a:r>
              <a:rPr lang="pl-PL" dirty="0"/>
              <a:t>co </a:t>
            </a:r>
            <a:r>
              <a:rPr lang="pl-PL" dirty="0" smtClean="0"/>
              <a:t>pozwala </a:t>
            </a:r>
            <a:r>
              <a:rPr lang="pl-PL" dirty="0"/>
              <a:t>na </a:t>
            </a:r>
            <a:r>
              <a:rPr lang="pl-PL" dirty="0" smtClean="0"/>
              <a:t>przejrzyste pokazanie </a:t>
            </a:r>
            <a:r>
              <a:rPr lang="pl-PL" dirty="0"/>
              <a:t>zasad </a:t>
            </a:r>
            <a:r>
              <a:rPr lang="pl-PL" dirty="0" smtClean="0"/>
              <a:t>działania układu.</a:t>
            </a:r>
          </a:p>
          <a:p>
            <a:pPr marL="502920" indent="-457200"/>
            <a:r>
              <a:rPr lang="pl-PL" dirty="0" smtClean="0"/>
              <a:t>Symulacja w celu przetestowania poszczególnych modułów procesora oraz całego układu.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98761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Czynności projektowe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017" y="1447800"/>
            <a:ext cx="7498080" cy="4800600"/>
          </a:xfrm>
        </p:spPr>
        <p:txBody>
          <a:bodyPr>
            <a:normAutofit/>
          </a:bodyPr>
          <a:lstStyle/>
          <a:p>
            <a:r>
              <a:rPr lang="pl-PL" dirty="0" smtClean="0"/>
              <a:t>Skompletowanie listy rozkazów.</a:t>
            </a:r>
          </a:p>
          <a:p>
            <a:r>
              <a:rPr lang="pl-PL" dirty="0" smtClean="0"/>
              <a:t>Zaprojektowanie bloku rejestrów, jednostki arytmetyczno logicznej (ALU), układu współpracy z pamięcią i pamięci, układu sterowania.</a:t>
            </a:r>
          </a:p>
          <a:p>
            <a:r>
              <a:rPr lang="pl-PL" dirty="0" smtClean="0"/>
              <a:t>Implementacja poszczególnych elementów procesora </a:t>
            </a:r>
            <a:r>
              <a:rPr lang="pl-PL" dirty="0" smtClean="0"/>
              <a:t>oraz</a:t>
            </a:r>
            <a:r>
              <a:rPr lang="pl-PL" dirty="0" smtClean="0"/>
              <a:t> ich</a:t>
            </a:r>
            <a:r>
              <a:rPr lang="en-US" dirty="0" smtClean="0"/>
              <a:t> </a:t>
            </a:r>
            <a:r>
              <a:rPr lang="pl-PL" dirty="0" smtClean="0"/>
              <a:t>symulacja</a:t>
            </a:r>
            <a:r>
              <a:rPr lang="pl-PL" dirty="0"/>
              <a:t>.</a:t>
            </a:r>
            <a:endParaRPr lang="pl-PL" dirty="0" smtClean="0"/>
          </a:p>
          <a:p>
            <a:r>
              <a:rPr lang="pl-PL" dirty="0" smtClean="0"/>
              <a:t>Symulacja gotowego procesora.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414086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rozkazów</a:t>
            </a:r>
            <a:endParaRPr lang="pl-PL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47900" y="187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Symbol zastępczy zawartości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774707"/>
              </p:ext>
            </p:extLst>
          </p:nvPr>
        </p:nvGraphicFramePr>
        <p:xfrm>
          <a:off x="1403648" y="1484784"/>
          <a:ext cx="7056784" cy="48175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6801"/>
                <a:gridCol w="1682361"/>
                <a:gridCol w="4757622"/>
              </a:tblGrid>
              <a:tr h="303101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I. Instrukcje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ładowania wartości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574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LB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załaduj bajt (byte)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LBU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załaduj bajt bez znaku (</a:t>
                      </a: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unsigned byte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LH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załaduj pół bajta</a:t>
                      </a: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 (half byte)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4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LHU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załaduj pół bajta bez znaku</a:t>
                      </a: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 (unsigned half byte)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LW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załaduj słowo (word)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6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LF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załaduj wartość zmiennopozycyjną pojedynczej precyzji (float)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7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załaduj wartość zmiennopozycyjną podwójnej precyzji (double)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8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LHI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załaduj wartość natychmiastową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9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SB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przechowaj bajt (byte)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10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SH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przechowaj pół bajta (half byte)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11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SW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przechowaj słowo (word)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12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SF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przechowaj wartość zmiennopozycyjną pojedynczej precyzji (float)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031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13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przechowaj wartość zmiennopozycyjną podwójnej precyzji (double)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Filipek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412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rozkazów c.d. </a:t>
            </a:r>
            <a:endParaRPr lang="pl-PL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47900" y="187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82290"/>
              </p:ext>
            </p:extLst>
          </p:nvPr>
        </p:nvGraphicFramePr>
        <p:xfrm>
          <a:off x="1378635" y="1628800"/>
          <a:ext cx="7081797" cy="345536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95793"/>
                <a:gridCol w="1195793"/>
                <a:gridCol w="4690211"/>
              </a:tblGrid>
              <a:tr h="287947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II.</a:t>
                      </a:r>
                      <a:r>
                        <a:rPr lang="pl-PL" sz="1200" b="1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pl-PL" sz="1200" b="1" dirty="0" smtClean="0">
                          <a:effectLst/>
                          <a:latin typeface="+mn-lt"/>
                        </a:rPr>
                        <a:t>Instrukcje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arytmetyczno-logiczne z natychmiastowym argumentem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14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ADDI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dodaj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15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SUBI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odejmij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16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SII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funkcja and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17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SAUI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funkcja or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18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XSAUI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funkcja xor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19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SLLI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logiczne przesunięcie w lewo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20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SRLI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logiczne przesunięcie w prawo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21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SRAI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arytmetyczne przesunięcie w prawo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22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ADDUI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suma liczb bez znaku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  <a:tr h="287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23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SUBUI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3316" marR="23316" marT="23316" marB="23316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różnica liczb bez znaku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314" marR="19314" marT="19314" marB="19314" anchor="ctr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</a:t>
            </a:r>
            <a:r>
              <a:rPr lang="pl-PL" sz="1100" dirty="0"/>
              <a:t>Filipek</a:t>
            </a:r>
          </a:p>
        </p:txBody>
      </p:sp>
    </p:spTree>
    <p:extLst>
      <p:ext uri="{BB962C8B-B14F-4D97-AF65-F5344CB8AC3E}">
        <p14:creationId xmlns:p14="http://schemas.microsoft.com/office/powerpoint/2010/main" val="6775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rozkazów c.d. 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47900" y="187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Symbol zastępczy zawartości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058176"/>
              </p:ext>
            </p:extLst>
          </p:nvPr>
        </p:nvGraphicFramePr>
        <p:xfrm>
          <a:off x="1403648" y="1340768"/>
          <a:ext cx="7056784" cy="51586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2199"/>
                <a:gridCol w="912199"/>
                <a:gridCol w="5232386"/>
              </a:tblGrid>
              <a:tr h="244722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III. Instrukcje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ustawiania z natychmiastowym argumentem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5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</a:tr>
              <a:tr h="244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24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SLTI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ustaw,  gdy 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mniejsze niż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244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25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SGTI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ustaw,  gdy 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większe niż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244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26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SLEI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ustaw,  gdy 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mniejsze lub równe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244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27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SGEI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ustaw,  gdy 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większe lub równe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244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28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SEQI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ustaw,  gdy 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równe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244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29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SNEI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ustaw,  gdy 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różne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244722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IV. Instrukcje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skoków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5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</a:tr>
              <a:tr h="244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30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JMP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skocz pod adres - natychmiastowo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45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31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JR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skocz pod adres z rejestru RG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45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32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JAL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zapisz PC do R31 i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 skocz pod adres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45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33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JALR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zapisz PC do rejestru i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 skocz pod adres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4519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34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TRAP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zapis PC do IAR i skocz pod adres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2447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35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RET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7464" marR="17464" marT="17464" marB="17464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powrót pod adres z rejestru R31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</a:t>
            </a:r>
            <a:r>
              <a:rPr lang="pl-PL" sz="1100" dirty="0"/>
              <a:t>Filipek</a:t>
            </a:r>
          </a:p>
        </p:txBody>
      </p:sp>
    </p:spTree>
    <p:extLst>
      <p:ext uri="{BB962C8B-B14F-4D97-AF65-F5344CB8AC3E}">
        <p14:creationId xmlns:p14="http://schemas.microsoft.com/office/powerpoint/2010/main" val="19182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rozkazów c.d. 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47900" y="187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Symbol zastępczy zawartości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339521"/>
              </p:ext>
            </p:extLst>
          </p:nvPr>
        </p:nvGraphicFramePr>
        <p:xfrm>
          <a:off x="1403649" y="1879600"/>
          <a:ext cx="7056783" cy="35283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49581"/>
                <a:gridCol w="1149581"/>
                <a:gridCol w="4757621"/>
              </a:tblGrid>
              <a:tr h="330319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V. Instrukcje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Branch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6255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6255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36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BEQ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skocz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, pod adres jeżeli flaga Z=0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30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37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BNE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  <a:latin typeface="+mn-lt"/>
                          <a:ea typeface="Times New Roman"/>
                          <a:cs typeface="Calibri"/>
                        </a:rPr>
                        <a:t>skocz</a:t>
                      </a: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, pod adres jeżeli flaga Z!=0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30319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VI. Pozostałe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instrukcje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6255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30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38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NOP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smtClean="0">
                          <a:effectLst/>
                          <a:latin typeface="+mn-lt"/>
                        </a:rPr>
                        <a:t>nic </a:t>
                      </a:r>
                      <a:r>
                        <a:rPr lang="pl-PL" sz="1200" dirty="0">
                          <a:effectLst/>
                          <a:latin typeface="+mn-lt"/>
                        </a:rPr>
                        <a:t>nie rób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  <a:tr h="3303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39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R3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k</a:t>
                      </a:r>
                      <a:r>
                        <a:rPr lang="pl-PL" sz="1200" dirty="0" smtClean="0">
                          <a:effectLst/>
                          <a:latin typeface="+mn-lt"/>
                        </a:rPr>
                        <a:t>od </a:t>
                      </a:r>
                      <a:r>
                        <a:rPr lang="pl-PL" sz="1200" dirty="0">
                          <a:effectLst/>
                          <a:latin typeface="+mn-lt"/>
                        </a:rPr>
                        <a:t>instrukcji rozszerzonych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9050" marR="19050" marT="19050" marB="19050" anchor="ctr"/>
                </a:tc>
              </a:tr>
            </a:tbl>
          </a:graphicData>
        </a:graphic>
      </p:graphicFrame>
      <p:sp>
        <p:nvSpPr>
          <p:cNvPr id="5" name="pole tekstowe 4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</a:t>
            </a:r>
            <a:r>
              <a:rPr lang="pl-PL" sz="1100" dirty="0"/>
              <a:t>Filipek</a:t>
            </a:r>
          </a:p>
        </p:txBody>
      </p:sp>
    </p:spTree>
    <p:extLst>
      <p:ext uri="{BB962C8B-B14F-4D97-AF65-F5344CB8AC3E}">
        <p14:creationId xmlns:p14="http://schemas.microsoft.com/office/powerpoint/2010/main" val="253454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Lista rozkazów rozszerzonych</a:t>
            </a:r>
            <a:endParaRPr lang="pl-PL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247900" y="1879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546656"/>
              </p:ext>
            </p:extLst>
          </p:nvPr>
        </p:nvGraphicFramePr>
        <p:xfrm>
          <a:off x="1398007" y="1556792"/>
          <a:ext cx="7062425" cy="46751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12835"/>
                <a:gridCol w="912835"/>
                <a:gridCol w="5236755"/>
              </a:tblGrid>
              <a:tr h="26127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b="1" dirty="0">
                          <a:effectLst/>
                          <a:latin typeface="+mn-lt"/>
                        </a:rPr>
                        <a:t>Instrukcje rozszerzone – instrukcje </a:t>
                      </a:r>
                      <a:r>
                        <a:rPr lang="pl-PL" sz="1200" b="1" dirty="0" smtClean="0">
                          <a:effectLst/>
                          <a:latin typeface="+mn-lt"/>
                        </a:rPr>
                        <a:t>R-Type </a:t>
                      </a:r>
                      <a:r>
                        <a:rPr lang="pl-PL" sz="1200" b="1" dirty="0">
                          <a:effectLst/>
                          <a:latin typeface="+mn-lt"/>
                        </a:rPr>
                        <a:t>i Kod rozkazu=R3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261273">
                <a:tc gridSpan="3"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pl-PL" sz="1200" b="1" dirty="0" smtClean="0">
                          <a:effectLst/>
                          <a:latin typeface="+mn-lt"/>
                        </a:rPr>
                        <a:t>I. </a:t>
                      </a:r>
                      <a:r>
                        <a:rPr lang="en-US" sz="1200" b="1" dirty="0" smtClean="0">
                          <a:effectLst/>
                          <a:latin typeface="+mn-lt"/>
                        </a:rPr>
                        <a:t>Instrukcje </a:t>
                      </a:r>
                      <a:r>
                        <a:rPr lang="en-US" sz="1200" b="1" dirty="0">
                          <a:effectLst/>
                          <a:latin typeface="+mn-lt"/>
                        </a:rPr>
                        <a:t>arytmetyczno – logiczne</a:t>
                      </a:r>
                      <a:endParaRPr lang="pl-PL" sz="1200" b="1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</a:tr>
              <a:tr h="4948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Lp.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Rozkaz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Opis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40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ADD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dodaj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41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ADDU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dodaj (argumenty bez znaku)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42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SUB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odejmij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43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SUBU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odejmij (argumenty bez znaku)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44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MULT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pomnóż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45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MULTU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pomnóż (argumenty bez znaku)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46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DIV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podziel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47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DIVU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podziel (argumenty bez znaku)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48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SI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logiczny and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49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SAU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logiczny or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50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XSAU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Times New Roman"/>
                          <a:cs typeface="Calibri"/>
                        </a:rPr>
                        <a:t>logiczny xor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51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SLL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logiczne przesunięcie w lewo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52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SRL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logiczne przesunięcie w prawo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  <a:tr h="261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53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</a:rPr>
                        <a:t>SRA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effectLst/>
                          <a:latin typeface="+mn-lt"/>
                          <a:ea typeface="Calibri"/>
                          <a:cs typeface="Calibri"/>
                        </a:rPr>
                        <a:t>arytmetyczne przesunięcie w prawo</a:t>
                      </a:r>
                      <a:endParaRPr lang="pl-PL" sz="12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8873" marR="18873" marT="18873" marB="18873" anchor="ctr"/>
                </a:tc>
              </a:tr>
            </a:tbl>
          </a:graphicData>
        </a:graphic>
      </p:graphicFrame>
      <p:sp>
        <p:nvSpPr>
          <p:cNvPr id="6" name="pole tekstowe 5"/>
          <p:cNvSpPr txBox="1"/>
          <p:nvPr/>
        </p:nvSpPr>
        <p:spPr>
          <a:xfrm>
            <a:off x="0" y="6581001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dirty="0" smtClean="0"/>
              <a:t>Opracował: Marcin Brach</a:t>
            </a:r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41526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zesilenie">
  <a:themeElements>
    <a:clrScheme name="Przesileni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Przesileni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rzesileni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1811</TotalTime>
  <Words>1154</Words>
  <Application>Microsoft Office PowerPoint</Application>
  <PresentationFormat>Pokaz na ekranie (4:3)</PresentationFormat>
  <Paragraphs>398</Paragraphs>
  <Slides>23</Slides>
  <Notes>0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23</vt:i4>
      </vt:variant>
    </vt:vector>
  </HeadingPairs>
  <TitlesOfParts>
    <vt:vector size="25" baseType="lpstr">
      <vt:lpstr>Przesilenie</vt:lpstr>
      <vt:lpstr>Dokument</vt:lpstr>
      <vt:lpstr>Praca Dyplomowa Inżynierska</vt:lpstr>
      <vt:lpstr>Zakres pracy</vt:lpstr>
      <vt:lpstr>Cel pracy</vt:lpstr>
      <vt:lpstr>Czynności projektowe</vt:lpstr>
      <vt:lpstr>Lista rozkazów</vt:lpstr>
      <vt:lpstr>Lista rozkazów c.d. </vt:lpstr>
      <vt:lpstr>Lista rozkazów c.d. </vt:lpstr>
      <vt:lpstr>Lista rozkazów c.d. </vt:lpstr>
      <vt:lpstr>Lista rozkazów rozszerzonych</vt:lpstr>
      <vt:lpstr>Lista rozkazów rozszerzonych c.d.</vt:lpstr>
      <vt:lpstr>Lista rozkazów rozszerzonych c.d.</vt:lpstr>
      <vt:lpstr>Formaty instrukcji</vt:lpstr>
      <vt:lpstr>Formaty instrukcji c.d. </vt:lpstr>
      <vt:lpstr>Tryby adresowania instrukcji</vt:lpstr>
      <vt:lpstr>Tryby adresowania instrukcji c.d.</vt:lpstr>
      <vt:lpstr>Schemat blokowy procesora</vt:lpstr>
      <vt:lpstr>Wynik syntezy </vt:lpstr>
      <vt:lpstr>Program testujący</vt:lpstr>
      <vt:lpstr>Wyniki symulacji</vt:lpstr>
      <vt:lpstr>Wyniki symulacji</vt:lpstr>
      <vt:lpstr>Wykorzystane technologie</vt:lpstr>
      <vt:lpstr>Podsumowanie</vt:lpstr>
      <vt:lpstr>Dziękujemy za uwagę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Praca Dyplomowa Inżynierska</dc:title>
  <dc:creator>Marcin</dc:creator>
  <cp:lastModifiedBy>Marcin</cp:lastModifiedBy>
  <cp:revision>120</cp:revision>
  <dcterms:created xsi:type="dcterms:W3CDTF">2013-04-11T17:36:05Z</dcterms:created>
  <dcterms:modified xsi:type="dcterms:W3CDTF">2013-10-06T18:27:44Z</dcterms:modified>
</cp:coreProperties>
</file>