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75" r:id="rId5"/>
    <p:sldId id="263" r:id="rId6"/>
    <p:sldId id="284" r:id="rId7"/>
    <p:sldId id="266" r:id="rId8"/>
    <p:sldId id="279" r:id="rId9"/>
    <p:sldId id="257" r:id="rId10"/>
    <p:sldId id="260" r:id="rId11"/>
    <p:sldId id="285" r:id="rId12"/>
    <p:sldId id="261" r:id="rId13"/>
    <p:sldId id="278" r:id="rId14"/>
    <p:sldId id="280" r:id="rId15"/>
    <p:sldId id="276" r:id="rId16"/>
    <p:sldId id="277" r:id="rId17"/>
    <p:sldId id="287" r:id="rId18"/>
    <p:sldId id="264" r:id="rId19"/>
    <p:sldId id="265" r:id="rId20"/>
    <p:sldId id="268" r:id="rId21"/>
    <p:sldId id="271" r:id="rId22"/>
    <p:sldId id="273" r:id="rId23"/>
    <p:sldId id="274" r:id="rId24"/>
    <p:sldId id="269" r:id="rId25"/>
    <p:sldId id="288" r:id="rId26"/>
    <p:sldId id="270" r:id="rId27"/>
    <p:sldId id="272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C6C3D6-C920-47CC-910D-1592285BDB55}">
          <p14:sldIdLst>
            <p14:sldId id="256"/>
            <p14:sldId id="258"/>
            <p14:sldId id="282"/>
            <p14:sldId id="275"/>
            <p14:sldId id="263"/>
            <p14:sldId id="284"/>
            <p14:sldId id="266"/>
            <p14:sldId id="279"/>
            <p14:sldId id="257"/>
            <p14:sldId id="260"/>
            <p14:sldId id="285"/>
            <p14:sldId id="261"/>
            <p14:sldId id="278"/>
            <p14:sldId id="280"/>
            <p14:sldId id="276"/>
            <p14:sldId id="277"/>
            <p14:sldId id="287"/>
            <p14:sldId id="264"/>
            <p14:sldId id="265"/>
            <p14:sldId id="268"/>
            <p14:sldId id="271"/>
            <p14:sldId id="273"/>
            <p14:sldId id="274"/>
            <p14:sldId id="269"/>
            <p14:sldId id="288"/>
            <p14:sldId id="270"/>
            <p14:sldId id="27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013-C50C-438F-BDA9-00E2EE106BA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27AB-580C-453E-A985-B531233A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nsitivecities.com/so-youd-like-to-make-a-map-using-python-EN.html#.VYsXkC7zNZ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querybuil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aga.gob.gt/precios-agricol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Marciniak. Summer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/>
              <a:t>.</a:t>
            </a:r>
            <a:r>
              <a:rPr lang="en-US" dirty="0" smtClean="0"/>
              <a:t> Numerical Python. Matrices and linear algebra.</a:t>
            </a:r>
          </a:p>
          <a:p>
            <a:r>
              <a:rPr lang="en-US" dirty="0" err="1" smtClean="0"/>
              <a:t>SciPy</a:t>
            </a:r>
            <a:r>
              <a:rPr lang="en-US" dirty="0"/>
              <a:t>.</a:t>
            </a:r>
            <a:r>
              <a:rPr lang="en-US" dirty="0" smtClean="0"/>
              <a:t> Scientific computation.</a:t>
            </a:r>
          </a:p>
          <a:p>
            <a:r>
              <a:rPr lang="en-US" dirty="0" smtClean="0"/>
              <a:t>Pandas. Python Data Analysis Library. Provides R-like data frames. I/O for Excel and Stata formats. </a:t>
            </a:r>
          </a:p>
          <a:p>
            <a:r>
              <a:rPr lang="en-US" dirty="0" err="1" smtClean="0"/>
              <a:t>Statsmodels</a:t>
            </a:r>
            <a:r>
              <a:rPr lang="en-US" dirty="0" smtClean="0"/>
              <a:t>. Econometrics: OLS, GLM, GMM, VAR, ARMA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Learn. Machine Learning. Clustering and Classification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. Plotting and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Django. Framework designed to handle common web tasks e.g. connecting to a database, templates</a:t>
            </a:r>
            <a:r>
              <a:rPr lang="en-US" dirty="0" smtClean="0"/>
              <a:t>.</a:t>
            </a:r>
          </a:p>
          <a:p>
            <a:r>
              <a:rPr lang="en-US" dirty="0"/>
              <a:t>Flask. A </a:t>
            </a:r>
            <a:r>
              <a:rPr lang="en-US" dirty="0" err="1"/>
              <a:t>microframework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6802" y="1825625"/>
            <a:ext cx="3170195" cy="1438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02" y="4310830"/>
            <a:ext cx="3420152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Spark. High-level API for Hadoop Clusters.</a:t>
            </a:r>
          </a:p>
          <a:p>
            <a:r>
              <a:rPr lang="en-US" dirty="0" smtClean="0"/>
              <a:t>Blaze. Use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 on databases.</a:t>
            </a:r>
          </a:p>
          <a:p>
            <a:r>
              <a:rPr lang="en-US" dirty="0" err="1" smtClean="0"/>
              <a:t>Theano</a:t>
            </a:r>
            <a:r>
              <a:rPr lang="en-US" dirty="0" smtClean="0"/>
              <a:t>. </a:t>
            </a:r>
            <a:r>
              <a:rPr lang="en-US" dirty="0"/>
              <a:t>D</a:t>
            </a:r>
            <a:r>
              <a:rPr lang="en-US" dirty="0" smtClean="0"/>
              <a:t>efine, optimize, and evaluate mathematical expressions involving multi-dimensional arrays efficiently and using the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7" y="1825625"/>
            <a:ext cx="4887885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Bokeh</a:t>
            </a:r>
            <a:r>
              <a:rPr lang="en-US" dirty="0" smtClean="0"/>
              <a:t>. Interactive web graphics.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51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Packages include </a:t>
            </a:r>
            <a:r>
              <a:rPr lang="en-US" dirty="0" err="1" smtClean="0"/>
              <a:t>nltk</a:t>
            </a:r>
            <a:r>
              <a:rPr lang="en-US" dirty="0" smtClean="0"/>
              <a:t>, genism</a:t>
            </a:r>
          </a:p>
          <a:p>
            <a:r>
              <a:rPr lang="en-US" dirty="0" smtClean="0"/>
              <a:t>Word2Vec algorithm constructs a matrix of word co-</a:t>
            </a:r>
            <a:r>
              <a:rPr lang="en-US" dirty="0" err="1" smtClean="0"/>
              <a:t>occurences</a:t>
            </a:r>
            <a:r>
              <a:rPr lang="en-US" dirty="0" smtClean="0"/>
              <a:t> weighted by distance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vec</a:t>
            </a:r>
            <a:r>
              <a:rPr lang="en-US" dirty="0" smtClean="0"/>
              <a:t>(“Obama”)+</a:t>
            </a:r>
            <a:r>
              <a:rPr lang="en-US" dirty="0" err="1" smtClean="0"/>
              <a:t>vec</a:t>
            </a:r>
            <a:r>
              <a:rPr lang="en-US" dirty="0" smtClean="0"/>
              <a:t>(“Russia”)-</a:t>
            </a:r>
            <a:r>
              <a:rPr lang="en-US" dirty="0" err="1" smtClean="0"/>
              <a:t>vec</a:t>
            </a:r>
            <a:r>
              <a:rPr lang="en-US" dirty="0" smtClean="0"/>
              <a:t>(“USA”)=</a:t>
            </a:r>
            <a:r>
              <a:rPr lang="en-US" dirty="0" err="1" smtClean="0"/>
              <a:t>vec</a:t>
            </a:r>
            <a:r>
              <a:rPr lang="en-US" dirty="0" smtClean="0"/>
              <a:t>(“Putin”)</a:t>
            </a:r>
          </a:p>
          <a:p>
            <a:r>
              <a:rPr lang="en-US" dirty="0"/>
              <a:t>Predicting financial time-series using news</a:t>
            </a:r>
          </a:p>
          <a:p>
            <a:r>
              <a:rPr lang="en-US" dirty="0"/>
              <a:t>Sentiment analysis on free response survey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9576"/>
            <a:ext cx="4351338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79576"/>
            <a:ext cx="5181600" cy="4351338"/>
          </a:xfrm>
        </p:spPr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Compute graph measures centrality</a:t>
            </a:r>
            <a:r>
              <a:rPr lang="en-US" dirty="0"/>
              <a:t>, </a:t>
            </a:r>
            <a:r>
              <a:rPr lang="en-US" dirty="0" smtClean="0"/>
              <a:t>clusters, cliques</a:t>
            </a:r>
          </a:p>
          <a:p>
            <a:r>
              <a:rPr lang="en-US" dirty="0" smtClean="0"/>
              <a:t>Algorithms for generating </a:t>
            </a:r>
            <a:r>
              <a:rPr lang="en-US" dirty="0" err="1" smtClean="0"/>
              <a:t>ErdosRenyi</a:t>
            </a:r>
            <a:r>
              <a:rPr lang="en-US" dirty="0" smtClean="0"/>
              <a:t> graphs, computing shortest paths.</a:t>
            </a:r>
          </a:p>
        </p:txBody>
      </p:sp>
    </p:spTree>
    <p:extLst>
      <p:ext uri="{BB962C8B-B14F-4D97-AF65-F5344CB8AC3E}">
        <p14:creationId xmlns:p14="http://schemas.microsoft.com/office/powerpoint/2010/main" val="18135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1690688"/>
            <a:ext cx="3135086" cy="249936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> is a C++ library with Python bindings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Casaburi</a:t>
            </a:r>
            <a:r>
              <a:rPr lang="en-US" dirty="0" smtClean="0"/>
              <a:t> and </a:t>
            </a:r>
            <a:r>
              <a:rPr lang="en-US" dirty="0" err="1" smtClean="0"/>
              <a:t>Glennester</a:t>
            </a:r>
            <a:r>
              <a:rPr lang="en-US" dirty="0" smtClean="0"/>
              <a:t> (2013) used a computer vision approach to measure road traffic in Sierra Leone.</a:t>
            </a:r>
          </a:p>
        </p:txBody>
      </p:sp>
    </p:spTree>
    <p:extLst>
      <p:ext uri="{BB962C8B-B14F-4D97-AF65-F5344CB8AC3E}">
        <p14:creationId xmlns:p14="http://schemas.microsoft.com/office/powerpoint/2010/main" val="23256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ArcGIS </a:t>
            </a:r>
            <a:r>
              <a:rPr lang="en-US" dirty="0" err="1" smtClean="0"/>
              <a:t>arcpy</a:t>
            </a:r>
            <a:endParaRPr lang="en-US" dirty="0" smtClean="0"/>
          </a:p>
          <a:p>
            <a:r>
              <a:rPr lang="en-US" dirty="0" smtClean="0"/>
              <a:t>Open-source: </a:t>
            </a:r>
            <a:r>
              <a:rPr lang="en-US" dirty="0"/>
              <a:t>GDAL, Shapely, </a:t>
            </a:r>
            <a:r>
              <a:rPr lang="en-US" dirty="0" smtClean="0"/>
              <a:t>Fiona, PYSAL, </a:t>
            </a:r>
            <a:r>
              <a:rPr lang="en-US" dirty="0" err="1" smtClean="0"/>
              <a:t>Basemap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3482980"/>
          </a:xfrm>
        </p:spPr>
      </p:pic>
      <p:sp>
        <p:nvSpPr>
          <p:cNvPr id="8" name="Rectangle 7"/>
          <p:cNvSpPr/>
          <p:nvPr/>
        </p:nvSpPr>
        <p:spPr>
          <a:xfrm>
            <a:off x="5715000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http://sensitivecities.com/so-youd-like-to-make-a-map-using-python-EN.html#.</a:t>
            </a:r>
            <a:r>
              <a:rPr lang="en-US" dirty="0" smtClean="0">
                <a:hlinkClick r:id="rId3"/>
              </a:rPr>
              <a:t>VYsXkC7zNZE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Programming. </a:t>
            </a:r>
            <a:r>
              <a:rPr lang="en-US" dirty="0" err="1" smtClean="0"/>
              <a:t>PuLP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PyMC3. Bayesian statistics and Markov Chain Monte Carlo Analysis.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Scraping. Requests and </a:t>
            </a:r>
            <a:r>
              <a:rPr lang="en-US" dirty="0" err="1" smtClean="0"/>
              <a:t>BeautifulSoup</a:t>
            </a:r>
            <a:r>
              <a:rPr lang="en-US" dirty="0" smtClean="0"/>
              <a:t>. Automate data collection.</a:t>
            </a:r>
          </a:p>
          <a:p>
            <a:r>
              <a:rPr lang="en-US" dirty="0" smtClean="0"/>
              <a:t>GIS. </a:t>
            </a:r>
            <a:r>
              <a:rPr lang="en-US" dirty="0" err="1" smtClean="0"/>
              <a:t>Arcpy</a:t>
            </a:r>
            <a:r>
              <a:rPr lang="en-US" dirty="0" smtClean="0"/>
              <a:t>, GDAL, Shapely, Fiona.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ArcGIS. </a:t>
            </a:r>
            <a:r>
              <a:rPr lang="en-US" dirty="0" err="1" smtClean="0"/>
              <a:t>arcpy</a:t>
            </a:r>
            <a:r>
              <a:rPr lang="en-US" dirty="0" smtClean="0"/>
              <a:t>. All ArcGIS functions are written in Python.</a:t>
            </a:r>
          </a:p>
          <a:p>
            <a:r>
              <a:rPr lang="en-US" dirty="0" err="1" smtClean="0"/>
              <a:t>OpenSesame</a:t>
            </a:r>
            <a:r>
              <a:rPr lang="en-US" dirty="0" smtClean="0"/>
              <a:t>. Software written for psychology experiments.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Overview of Packages</a:t>
            </a:r>
          </a:p>
          <a:p>
            <a:r>
              <a:rPr lang="en-US" dirty="0" smtClean="0"/>
              <a:t>Getting </a:t>
            </a:r>
            <a:r>
              <a:rPr lang="en-US" dirty="0" smtClean="0"/>
              <a:t>Started</a:t>
            </a:r>
          </a:p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Whitespace instead of </a:t>
            </a:r>
            <a:r>
              <a:rPr lang="en-US" dirty="0" smtClean="0"/>
              <a:t>Brackets</a:t>
            </a:r>
          </a:p>
          <a:p>
            <a:pPr marL="0" indent="0">
              <a:buNone/>
            </a:pPr>
            <a:r>
              <a:rPr lang="en-US" dirty="0" smtClean="0"/>
              <a:t>numbers </a:t>
            </a:r>
            <a:r>
              <a:rPr lang="en-US" dirty="0" smtClean="0"/>
              <a:t>= [0,1,2,3,4]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num</a:t>
            </a:r>
            <a:r>
              <a:rPr lang="en-US" dirty="0" smtClean="0"/>
              <a:t> in numbers:</a:t>
            </a:r>
          </a:p>
          <a:p>
            <a:pPr marL="0" indent="0">
              <a:buNone/>
            </a:pPr>
            <a:r>
              <a:rPr lang="en-US" dirty="0" smtClean="0"/>
              <a:t>	if num%2==0: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print (numbers)</a:t>
            </a:r>
          </a:p>
          <a:p>
            <a:pPr marL="0" indent="0">
              <a:buNone/>
            </a:pPr>
            <a:r>
              <a:rPr lang="en-US" dirty="0" smtClean="0"/>
              <a:t># 0 , 2 ,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typing. Python recognizes type automatically</a:t>
            </a:r>
          </a:p>
          <a:p>
            <a:r>
              <a:rPr lang="en-US" dirty="0" smtClean="0"/>
              <a:t>Strings ‘string’ or “string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Integer 4</a:t>
            </a:r>
          </a:p>
          <a:p>
            <a:r>
              <a:rPr lang="en-US" dirty="0" smtClean="0"/>
              <a:t>Float 4.0</a:t>
            </a:r>
          </a:p>
          <a:p>
            <a:r>
              <a:rPr lang="en-US" dirty="0" smtClean="0"/>
              <a:t>Boolean. True or False</a:t>
            </a:r>
          </a:p>
          <a:p>
            <a:r>
              <a:rPr lang="en-US" dirty="0" smtClean="0"/>
              <a:t>5/6 = 1</a:t>
            </a:r>
          </a:p>
          <a:p>
            <a:r>
              <a:rPr lang="en-US" dirty="0" smtClean="0"/>
              <a:t>5/6.0 = .83333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smtClean="0"/>
              <a:t>square</a:t>
            </a:r>
            <a:r>
              <a:rPr lang="en-US" dirty="0" smtClean="0"/>
              <a:t>(x):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x**2</a:t>
            </a:r>
            <a:endParaRPr lang="en-US" dirty="0" smtClean="0"/>
          </a:p>
          <a:p>
            <a:r>
              <a:rPr lang="en-US" dirty="0" smtClean="0"/>
              <a:t>Functions may be passed as arguments to other functions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 square(4)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x == True and y == False: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print(False)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x == True or y == False: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print(True)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print(“No real solution”)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arrays.</a:t>
            </a:r>
          </a:p>
          <a:p>
            <a:r>
              <a:rPr lang="en-US" dirty="0" smtClean="0"/>
              <a:t>Indexed numerically starting at 0</a:t>
            </a:r>
          </a:p>
          <a:p>
            <a:pPr marL="0" indent="0">
              <a:buNone/>
            </a:pPr>
            <a:r>
              <a:rPr lang="en-US" dirty="0" smtClean="0"/>
              <a:t>list = [3, “sprouts”, 45.2, “Shakespeare”]</a:t>
            </a:r>
          </a:p>
          <a:p>
            <a:pPr marL="0" indent="0">
              <a:buNone/>
            </a:pPr>
            <a:r>
              <a:rPr lang="en-US" dirty="0" smtClean="0"/>
              <a:t>print(list[1])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	#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sprouts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= [3, “sprouts”, 45.2, “Shakespeare”]</a:t>
            </a:r>
          </a:p>
          <a:p>
            <a:pPr marL="0" indent="0">
              <a:buNone/>
            </a:pPr>
            <a:r>
              <a:rPr lang="en-US" dirty="0"/>
              <a:t>print(list[1:2])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[“sprouts”,45.2]</a:t>
            </a:r>
          </a:p>
          <a:p>
            <a:pPr marL="0" indent="0">
              <a:buNone/>
            </a:pPr>
            <a:r>
              <a:rPr lang="en-US" dirty="0"/>
              <a:t>print(list[0:3:2]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[3,45.2]</a:t>
            </a:r>
          </a:p>
          <a:p>
            <a:r>
              <a:rPr lang="en-US" dirty="0" smtClean="0"/>
              <a:t>Strings can also be sliced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oet = “Shakespeare”</a:t>
            </a:r>
          </a:p>
          <a:p>
            <a:pPr marL="0" indent="0">
              <a:buNone/>
            </a:pPr>
            <a:r>
              <a:rPr lang="en-US" dirty="0" smtClean="0"/>
              <a:t>poet[0:5]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“Shakes”</a:t>
            </a:r>
          </a:p>
          <a:p>
            <a:r>
              <a:rPr lang="en-US" dirty="0" smtClean="0"/>
              <a:t>Reverse a string</a:t>
            </a:r>
          </a:p>
          <a:p>
            <a:pPr marL="0" indent="0">
              <a:buNone/>
            </a:pPr>
            <a:r>
              <a:rPr lang="en-US" dirty="0" smtClean="0"/>
              <a:t>poet[::-1]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# “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eraepsekahS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look-up tables, </a:t>
            </a:r>
            <a:r>
              <a:rPr lang="en-US" dirty="0" err="1" smtClean="0"/>
              <a:t>hashtables</a:t>
            </a:r>
            <a:r>
              <a:rPr lang="en-US" dirty="0" smtClean="0"/>
              <a:t>, </a:t>
            </a:r>
            <a:r>
              <a:rPr lang="en-US" dirty="0" err="1" smtClean="0"/>
              <a:t>hashmaps</a:t>
            </a:r>
            <a:endParaRPr lang="en-US" dirty="0" smtClean="0"/>
          </a:p>
          <a:p>
            <a:r>
              <a:rPr lang="en-US" dirty="0" smtClean="0"/>
              <a:t>Indexed by string ‘keys’ that you provide</a:t>
            </a:r>
          </a:p>
          <a:p>
            <a:pPr marL="0" indent="0">
              <a:buNone/>
            </a:pPr>
            <a:r>
              <a:rPr lang="en-US" dirty="0" err="1" smtClean="0"/>
              <a:t>gdp</a:t>
            </a:r>
            <a:r>
              <a:rPr lang="en-US" dirty="0" smtClean="0"/>
              <a:t> = {“Burkina Faso”: 63 , “Mali”: 80 , “Zimbabwe”: 107.4 }</a:t>
            </a:r>
          </a:p>
          <a:p>
            <a:r>
              <a:rPr lang="en-US" dirty="0" smtClean="0"/>
              <a:t>Any value can be retrieved in constant time regardless of the size of the dictionary.</a:t>
            </a:r>
          </a:p>
          <a:p>
            <a:pPr marL="0" indent="0">
              <a:buNone/>
            </a:pPr>
            <a:r>
              <a:rPr lang="en-US" dirty="0" err="1" smtClean="0"/>
              <a:t>gdp</a:t>
            </a:r>
            <a:r>
              <a:rPr lang="en-US" dirty="0" smtClean="0"/>
              <a:t>[“Mali”]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# 80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range(0,128):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num</a:t>
            </a:r>
            <a:r>
              <a:rPr lang="en-US" dirty="0" smtClean="0"/>
              <a:t> &lt; 128: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=i+1 </a:t>
            </a:r>
          </a:p>
          <a:p>
            <a:pPr marL="0" indent="0">
              <a:buNone/>
            </a:pPr>
            <a:r>
              <a:rPr lang="en-US" dirty="0" err="1"/>
              <a:t>gdp</a:t>
            </a:r>
            <a:r>
              <a:rPr lang="en-US" dirty="0"/>
              <a:t> = {“Burkina Faso”: 63 , “Mali”: 80 , “Zimbabwe”: 107.4 }</a:t>
            </a:r>
          </a:p>
          <a:p>
            <a:pPr marL="0" indent="0">
              <a:buNone/>
            </a:pPr>
            <a:r>
              <a:rPr lang="en-US" dirty="0" smtClean="0"/>
              <a:t>for country, figure in </a:t>
            </a:r>
            <a:r>
              <a:rPr lang="en-US" dirty="0" err="1" smtClean="0"/>
              <a:t>gdp.iteritems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country+“’s</a:t>
            </a:r>
            <a:r>
              <a:rPr lang="en-US" dirty="0" smtClean="0"/>
              <a:t> GDP is ” +figure)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2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Query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data.worldbank.org/querybuilder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Output to </a:t>
            </a:r>
            <a:r>
              <a:rPr lang="en-US" dirty="0" smtClean="0"/>
              <a:t>CSV using </a:t>
            </a:r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Scrape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PDF files at </a:t>
            </a:r>
            <a:r>
              <a:rPr lang="en-US" dirty="0">
                <a:hlinkClick r:id="rId2"/>
              </a:rPr>
              <a:t>http://web.maga.gob.gt/precios-agricolas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Typology of Programmin</a:t>
            </a:r>
            <a:r>
              <a:rPr lang="en-US" dirty="0" smtClean="0"/>
              <a:t>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languages. C, C++, Java, Fortran</a:t>
            </a:r>
          </a:p>
          <a:p>
            <a:r>
              <a:rPr lang="en-US" dirty="0" smtClean="0"/>
              <a:t>Interpreted or Scripting languages. Python, Ruby,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r>
              <a:rPr lang="en-US" dirty="0" smtClean="0"/>
              <a:t>Statistical programming. Python, Stata, MATLAB, R, Julia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Created by Guido van Rossum in 1989</a:t>
            </a:r>
          </a:p>
          <a:p>
            <a:r>
              <a:rPr lang="en-US" dirty="0" smtClean="0"/>
              <a:t>Currently at version 3.4</a:t>
            </a:r>
          </a:p>
          <a:p>
            <a:r>
              <a:rPr lang="en-US" dirty="0" smtClean="0"/>
              <a:t>Version 2.7 </a:t>
            </a:r>
            <a:r>
              <a:rPr lang="en-US" dirty="0" smtClean="0"/>
              <a:t>is supported because </a:t>
            </a:r>
            <a:r>
              <a:rPr lang="en-US" dirty="0" smtClean="0"/>
              <a:t>of legacy software built upon it.</a:t>
            </a:r>
          </a:p>
          <a:p>
            <a:r>
              <a:rPr lang="en-US" dirty="0" smtClean="0"/>
              <a:t>Wrapped around fast C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Simple syntax and easy to use.</a:t>
            </a:r>
          </a:p>
          <a:p>
            <a:r>
              <a:rPr lang="en-US" dirty="0" smtClean="0"/>
              <a:t>Wide Array of available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Trading a slight decrease in runtime for a large decrease in development time.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within IFPRI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with ArcGIS to process 10 years of daily weather station data.</a:t>
            </a:r>
          </a:p>
          <a:p>
            <a:r>
              <a:rPr lang="en-US" dirty="0" smtClean="0"/>
              <a:t>Extract a time series of road construction data from 500 differently formatted spreadsheets. </a:t>
            </a:r>
          </a:p>
          <a:p>
            <a:r>
              <a:rPr lang="en-US" dirty="0" smtClean="0"/>
              <a:t>Download a large number of photos from an ODK server and organize them in a file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 is better than ugly.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 is better than implicit.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is better than complex.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is better than complicated.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 is better than nested.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Sparse is better than dense.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 counts.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cases aren't special enough to break the rules.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practicality beats purity.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 should never pass silently.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Unless explicitly silenced.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face of ambiguity, refuse the temptation to guess.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should be one-- and preferably only one --obvious way to do it.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that way may not be obvious at first unless you're Dutch.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is better than never.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never is often better than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now.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implementation is hard to explain, it's a bad idea.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implementation is easy to explain, it may be a good idea.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Namespaces are one honking great idea -- let's do more of those!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—The Zen of Python by Tim Peters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>
                <a:latin typeface="Arial" panose="020B0604020202020204" pitchFamily="34" charset="0"/>
              </a:rPr>
              <a:t>Simple is better than </a:t>
            </a:r>
            <a:r>
              <a:rPr lang="en-US" altLang="en-US" dirty="0" smtClean="0">
                <a:latin typeface="Arial" panose="020B0604020202020204" pitchFamily="34" charset="0"/>
              </a:rPr>
              <a:t>complex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/>
            <a:r>
              <a:rPr lang="en-US" altLang="en-US" dirty="0">
                <a:latin typeface="Arial" panose="020B0604020202020204" pitchFamily="34" charset="0"/>
              </a:rPr>
              <a:t>Readability </a:t>
            </a:r>
            <a:r>
              <a:rPr lang="en-US" altLang="en-US" dirty="0" smtClean="0">
                <a:latin typeface="Arial" panose="020B0604020202020204" pitchFamily="34" charset="0"/>
              </a:rPr>
              <a:t>counts</a:t>
            </a:r>
          </a:p>
          <a:p>
            <a:pPr lvl="0"/>
            <a:r>
              <a:rPr lang="en-US" altLang="en-US" dirty="0">
                <a:latin typeface="Arial" panose="020B0604020202020204" pitchFamily="34" charset="0"/>
              </a:rPr>
              <a:t>There should be one-- and preferably only one --obvious way to do </a:t>
            </a:r>
            <a:r>
              <a:rPr lang="en-US" altLang="en-US" dirty="0" smtClean="0">
                <a:latin typeface="Arial" panose="020B0604020202020204" pitchFamily="34" charset="0"/>
              </a:rPr>
              <a:t>it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39" y="1825625"/>
            <a:ext cx="3833322" cy="4351338"/>
          </a:xfrm>
        </p:spPr>
      </p:pic>
    </p:spTree>
    <p:extLst>
      <p:ext uri="{BB962C8B-B14F-4D97-AF65-F5344CB8AC3E}">
        <p14:creationId xmlns:p14="http://schemas.microsoft.com/office/powerpoint/2010/main" val="7038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80870</TotalTime>
  <Words>874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Office Theme</vt:lpstr>
      <vt:lpstr>Introduction to Python</vt:lpstr>
      <vt:lpstr>Outline</vt:lpstr>
      <vt:lpstr>Typology of Programming Languages</vt:lpstr>
      <vt:lpstr>Python</vt:lpstr>
      <vt:lpstr>Advantages of Python</vt:lpstr>
      <vt:lpstr>Use within IFPRI</vt:lpstr>
      <vt:lpstr>PowerPoint Presentation</vt:lpstr>
      <vt:lpstr>PowerPoint Presentation</vt:lpstr>
      <vt:lpstr>Packages</vt:lpstr>
      <vt:lpstr>PyData</vt:lpstr>
      <vt:lpstr>Web Apps</vt:lpstr>
      <vt:lpstr>Big Data</vt:lpstr>
      <vt:lpstr>Visualization</vt:lpstr>
      <vt:lpstr>Text Mining</vt:lpstr>
      <vt:lpstr>Social Network Analysis</vt:lpstr>
      <vt:lpstr>Computer Vision</vt:lpstr>
      <vt:lpstr>Geographic Information Systems</vt:lpstr>
      <vt:lpstr>Other Interesting Packages</vt:lpstr>
      <vt:lpstr>3rd-Party Software</vt:lpstr>
      <vt:lpstr>Syntax</vt:lpstr>
      <vt:lpstr>Data Types</vt:lpstr>
      <vt:lpstr>Functions</vt:lpstr>
      <vt:lpstr>Branching</vt:lpstr>
      <vt:lpstr>Lists</vt:lpstr>
      <vt:lpstr>Slicing</vt:lpstr>
      <vt:lpstr>Dictionaries</vt:lpstr>
      <vt:lpstr>Loops</vt:lpstr>
      <vt:lpstr>Example: Query an API</vt:lpstr>
      <vt:lpstr>Example: Scrape a Website</vt:lpstr>
    </vt:vector>
  </TitlesOfParts>
  <Company>IFPRI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Marciniak, Christopher (IFPRI)</dc:creator>
  <cp:lastModifiedBy>Marciniak, Christopher (IFPRI)</cp:lastModifiedBy>
  <cp:revision>63</cp:revision>
  <dcterms:created xsi:type="dcterms:W3CDTF">2015-04-29T14:57:41Z</dcterms:created>
  <dcterms:modified xsi:type="dcterms:W3CDTF">2015-06-25T15:49:52Z</dcterms:modified>
</cp:coreProperties>
</file>