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275" autoAdjust="0"/>
  </p:normalViewPr>
  <p:slideViewPr>
    <p:cSldViewPr snapToGrid="0">
      <p:cViewPr varScale="1">
        <p:scale>
          <a:sx n="51" d="100"/>
          <a:sy n="51" d="100"/>
        </p:scale>
        <p:origin x="18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EEDC7C-819C-92DA-35C9-DF06460E8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36AB03-521C-A0F7-3DE9-CED52DBB82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827-E573-439A-80DE-C395D55C3F18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C2CE0-E023-0F4D-A5D7-54DDEA01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51AE9B-068A-1BD7-91E6-1F091F893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99F7-90F9-4572-BB9F-246093462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268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3AC8-14DC-4107-9238-2EBCA0379601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FC8C6-3518-4822-A103-127781EE7F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458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Center Agent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(z. B. durch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Call_Center_Agents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initiiert ein Gespräch mit einem potenziellen oder bestehenden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Kunden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(aus Clients).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 Gespräch wird in der Tabelle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protokolliert: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interaction_date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Datum und Uhrzeit des Gesprächs.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agent_id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Agent, der das Gespräch geführt hat.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client_id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Kunde, der kontaktiert wurde.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Details über die besprochenen Anforderungen und Ziele.</a:t>
            </a: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Clients: Firma ABC GmbH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Interaktion 1 (Support-Anfrage am 10.12.2024), Interaktion 2 (Feedback-Gespräch am 12.12.2024)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Die Firma ABC hat mehrere Interaktionen mit der Agentur durchgeführt, darunter eine Support-Anfrage und ein Feedback-Gespräch.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C647A-D6AA-0DE0-C234-0A893797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843F9F9-F389-5316-D110-0F89FFA28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924072-8706-4019-6F2C-A3E03B198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Nach Abschluss des Projekts wird die tatsächliche Nutzung der Dienstleistungen erfasst: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Zeitraum der Nutzung.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total_hours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Gesamte Arbeitsstunden.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total_cost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Gesamtkosten.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 Projekt wird in der Tabelle Projects als abgeschlossen markiert.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Service_Usage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Nutzung von SEO-Optimierung,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-Media-Management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Projects: Kampagne für Firma ABC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Die Kampagne für Firma ABC umfasste die Nutzung von SEO-Optimierung und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-Media-Management.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None/>
              <a:tabLst>
                <a:tab pos="1371600" algn="l"/>
              </a:tabLst>
            </a:pPr>
            <a:endParaRPr lang="de-DE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66B745-6FC0-EC50-6528-75ED81EE0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5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9627-2EA1-555A-B516-0EB863F2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D26474-4F8B-6CF8-92B4-0C0BB2BD9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D29B2E7-E8CF-B9D7-8D28-162271DF5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letzter Kontakt mit dem Kunden wird dokumentiert, um Feedback zu erhalten und zukünftige Kooperationen zu besprechen.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Positive Ergebnisse können für die Akquise weiterer Projekte genutzt werden.</a:t>
            </a: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Supportanfrage zur SEO-Kampagne (Interaktion-ID: 1)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Max Müller (Agent-ID: 101) und Lisa Fischer (Agent-ID: 102) bearbeiten dieselbe Anfrage.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Die Supportanfrage wird als eine Kundeninteraktion dokumentiert, an der mehrere Agent-Kunden-Interaktionen beteiligt sind.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9813E-A022-E53D-8C4E-7D4AABE4D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C7EDA-3038-5FF8-5898-C916C1E09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85E096-BABE-0409-F287-D81D79D81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CFD3EF-7B49-6458-ED62-6DFAA422B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BC622-BEB5-C0AB-7BF8-974250F09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CA20D-FC77-8D27-1E7A-CDAF923D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AD1FE3-008F-1767-592F-D0D56E96D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AA4ADB-4DA1-8D4D-BFA1-63E10D32B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A433DF-3E53-50BA-28AF-070489A2A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33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9B6FE-D7E8-BC30-9BF8-2F5ECAED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9ED75A-6680-ABF6-ADDD-2ABAEE960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BF9BE9-33F7-4621-B441-B202B6BB8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3979B-732E-5706-6630-E07D87D9B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5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77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 Kunde wird in der Tabelle Clients mit relevanten Informationen gespeichert: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Name des Unternehmens.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Branche.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Wichtige Ansprechpartner des Kunden werden in der Tabelle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Client_Contacts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festgehalten: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contact_person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Name des Ansprechpartners.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contact_email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E-Mail-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Adresse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contact_phone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Telefonnummer.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endParaRPr lang="de-DE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Clients: Firma XYZ GmbH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Client_Contacts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Max Meier (Marketing-Leiter), Lisa Müller (Projektmanagerin)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Firma XYZ hat zwei Ansprechpartner: Max Meier für Marketing und Lisa Müller für Projektmanagement.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4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84AA-0CD6-F83B-9886-1A3591E8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606C4A-2638-C1A1-21FD-BB4EAD844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0C5131-7E28-2980-A02C-DD8F2E4E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Basierend auf den Anforderungen des Kunden wird ein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Projekt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erstellt: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Vermarktung des Produkts 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Media.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client_id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Kunde, der das Projekt initiiert.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department_id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Abteilung, die das Projekt ausführt (z. B. Marketingabteilung).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Zeitrahmen des Projekts.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de-DE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Projects: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-Media-Kampagne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Max Müller (Designer), Anna Schmidt (Marketing-Managerin)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Max und Anna arbeiten beide an der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-Media-Kampagne.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6E1CC0-E483-16CD-0D9E-34A921D0D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2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46C91-56FF-4326-E742-386B31CE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A5B26D8-AC71-BE65-FE58-FDF7857EF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72F19A-F7C4-70CB-53EA-1EF36A370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Einzelne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Aufgaben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 Rahmen des Projekts werden zugewiesen: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Erstellen von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-Media-Inhalten, Planung von Kampagnen usw.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assigned_to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Mitarbeiter, der die Aufgabe übernimmt.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project_id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Referenz zum übergeordneten Projekt.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due_date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Abgabetermin.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Status der Aufgabe (z. B. offen, in Bearbeitung, abgeschlossen).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endParaRPr lang="de-DE" sz="1200" b="0" kern="1200" dirty="0"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Tasks: Zielgruppenanalyse, Kampagnenüberwachung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Departments: Marketing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Die Aufgaben Zielgruppenanalyse und Kampagnenüberwachung werden von der Marketing-Abteilung bearbeitet.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5B5EAA-1427-5A32-A7D5-5446F8A0A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5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1AD9B-E2C6-54C3-523D-D622C59F5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4FF132-799D-17BE-26D3-8479DF0A4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7D92DA5-2EF2-0839-0B40-88F29BB9F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notwendigen Dienstleistungen werden dem Projekt zugewiesen: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(z. B.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-Media-Marketing) wird aus der Tabelle Services ausgewählt.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Service_Assignments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werden Details gespeichert: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assigned_date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Datum der Zuweisung.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assigned_to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Mitarbeiter, der die Dienstleistung erbringt.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Beziehung zwischen dem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 dem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Projekt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wird 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Service_Project_Relationships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festgehalten.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Projects: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-Media-Kampagne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Max Müller (Designer), Anna Schmidt (Marketing-Managerin)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Max und Anna arbeiten beide an der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-Media-Kampagne.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045E82-66C0-CA21-08FC-D9146056E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BD80-31CB-3045-94EE-ABF0DFB9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854625-2670-99B5-E9DA-8637DF095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2402BA-751F-D4D3-F901-C6B1EB3C8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notwendigen Dienstleistungen werden dem Projekt zugewiesen: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(z. B.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-Media-Marketing) wird aus der Tabelle Services ausgewählt.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Service_Assignments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werden Details gespeichert: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assigned_date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Datum der Zuweisung.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assigned_to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Mitarbeiter, der die Dienstleistung erbringt.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Beziehung zwischen dem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 dem </a:t>
            </a: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Projekt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wird 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Service_Project_Relationships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festgehalten.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Services: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-Media-Management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Service_Project_Relationships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Nutzung für Kampagne A, Nutzung für Kampagne B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Der Service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-Media-Management wurde in mehreren Projekten eingesetzt.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28167-C465-3D8E-2751-8F5B3585D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43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82708-AFCA-E941-6807-B2123F37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3793B1-6559-420B-5F38-4BB6854FE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ACEAEB-0E0B-1F0B-238A-2CC71FDE3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Interaktionen mit dem Kunden während des Projekts (z. B. Meetings, Präsentationen) werden protokolliert: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interaction_type_id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Art der Interaktion (z. B. Meeting, Telefonanruf).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date: Datum der Interaktion.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feedback_score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Bewertung durch den Kunden.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Rückfrage zur Kampagne, Feedbackgespräch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Interaction_Types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Supportanfrage, Feedback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Die Interaktion "Rückfrage zur Kampagne" gehört zur Kategorie "Supportanfrage", das Gespräch zur Kampagnenleistung zur Kategorie "Feedback".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EBE154-779B-F465-012F-D1BC4F1A9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69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4C19E-DC9A-0BEB-DA31-58CF3E603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BB248F9-E893-5A01-0381-CFBCD40CF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18FB53-E7D2-DCEB-0D67-91F6F1E93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Ablauf: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Leistung und Fortschritt des Projekts werden durch Metriken überwacht: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Metriken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(z. B. Reichweite der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-Media-Kampagne) werden 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Metric_Types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definiert.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Gemessene Werte (z. B. Anzahl der Klicks,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Conversion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-Rate) werden 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Performance_Metrics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gespeichert: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metric_type_id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Art der Metrik.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Messwert.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recorded_date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Datum der Messung.</a:t>
            </a:r>
          </a:p>
          <a:p>
            <a:endParaRPr lang="de-DE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Performance_Metrics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Klickrate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(5 %), Conversion-Rate (3 %)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Metric_Types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Klickrate,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Conversion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-Rate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Beschreibung: Die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Leistungsmetriken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Klickrate und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Conversion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-Rate gehören zu den entsprechenden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Metriktypen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None/>
              <a:tabLst>
                <a:tab pos="1371600" algn="l"/>
              </a:tabLst>
            </a:pPr>
            <a:endParaRPr lang="de-DE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C45F06-5A28-C9F3-46BB-4E551CD59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C8C6-3518-4822-A103-127781EE7F1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3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00A55-7D42-0438-ED38-84E533FF8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98DFF9-9AA5-30C2-2B9E-9AEF9FBF2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9C06B-29F3-F4D5-081C-E4392F97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5C74-0AB1-48CF-BC63-6BB5015AB7A5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FA09D-5C41-2276-B1A4-E7B8961D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B1ADA-626E-EF04-E24D-86FBBBF5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1A973-B23B-1D0C-2BB0-DC6A545E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0D0E30-E8C1-2437-5FB1-D36CF4861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E9FFD-8085-6107-409B-C82334FC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3E5E-E66A-4A7F-97A8-726AAC394BBA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B8D-A732-F7B1-40E2-0DC23323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0CA24E-9BDB-E9A3-AEF8-109CF80B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3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7A6A17-E276-A4B8-AC6A-4465D8026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DF0B0E-9866-80AA-FC27-DEB501A11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EB9DA-EFCD-F831-7FCC-9431F3D3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E283-83C6-400E-9BCE-763D618F5F64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E01D1-0F57-A978-35CD-4713CB31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8E93F-ABDF-3BDE-1715-5F77CE64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52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5C746-9631-4261-C788-D99C1C50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9A20E-89B2-CF33-3B4A-A1EE25EC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8401B-CDAA-E671-5A70-EDD71E82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4B2F-E9F4-4A9D-BCD8-AABAF93DF652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2E350-4504-A5FC-A5F1-320F647D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BE28B-A198-84F6-FE06-CC6A7C7E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41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67443-4075-5753-C3E2-B91D5050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D0D0C1-415D-5563-EE37-19567515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69151-5CFE-BF59-8682-9A803847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DE2-608F-4285-92CF-37D8D3DE5F43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BBC75-1D41-AA4E-75E7-BB4D18D0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1E08-7DA4-41A8-616A-5275AE19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93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360D3-0DE4-FD08-A6AF-0E2D2CA9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4C3E4-499B-B97F-81B2-2AF28CF0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4F5D90-8F59-6CA2-B397-949B5604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17D5F8-6AC9-C16A-38CF-B93474B6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6509-BF9D-4CAA-9BC7-9F5C2D9C4472}" type="datetime1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BFFF77-5183-5BDC-E078-8B2FE596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56FA3-59E2-D749-3337-F1D050B7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7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F01F0-3B48-DE65-93E7-CC46D06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1B7259-B05A-76C8-CC91-1813C117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3E0FAA-11FE-6034-3424-4FBE63C6D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5A6639-B385-69B9-9685-4ED97A60E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87EB63-FB27-7E30-4A5C-172848A3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7B99B3-F43E-3EE2-99F0-9E90D53E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800F-7B94-4319-84B2-4665F4B10598}" type="datetime1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D95F89-EB20-D85A-F25E-64AE0949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9037C0-363E-1437-2769-33508A4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02456-B3BF-369E-F8B2-4FFF147A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E6C422-3709-646E-E540-3080D693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D0AB-11C0-40C0-8FB7-E0F5EA9E4AC1}" type="datetime1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6AAD4D-82B4-B815-7E04-CC6F43B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486B31-EDC7-D98B-9BFF-8B5552C2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3980E8-C942-8FE3-10A3-16FCA770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C815-E6BF-49EE-82B3-DE0AF33B53B8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C721E-16FC-6EA9-AD5D-144253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CC750-AD76-3B91-B2E9-F7435824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4C643-326E-8DEE-90B0-5B804191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CC9B7-84D0-AAB6-7E3C-29D913E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A62FD3-F359-DAA5-B092-13034C0A1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7DF1CA-D82B-80A2-DDD7-1A7F537D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3FE7-E7DB-4CF5-8AD1-FBEB14D04AFE}" type="datetime1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3B8722-F218-66F9-3FCE-D565791B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1CCAFD-C8D2-F901-3378-6880B222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37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CD89F-3DFD-38D4-E35B-7AF8B14F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08FEE6-DE7B-8FEC-FF91-9B252564E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5C3CC-C882-7D93-F704-71D629DE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3889-F459-D178-BD4E-CECA1414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A7F5-8211-4FC5-B0D8-C370A8BC5F5E}" type="datetime1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A661C-5BB5-AD7B-A2D4-07BA2185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4216AD-71F3-799E-7407-ED4D9370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3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AB4FE8-C956-787B-241B-6F839F39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7618B-04E3-D2C9-520B-94A744DF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31A231-2A3A-A6E1-16DB-D7EBBD41F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A2C71-1E80-4EF5-9DB8-F77710E741B7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7E2B9-9DB4-9273-6AD2-5A14A3D3A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609F5-A96F-73AF-ADF3-67F49DB32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06E6F-29FC-4195-9B5A-23937875C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23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9681A-4D68-209E-37F9-0446B8B8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E26BB3-C391-9596-3DD3-B6B5DF4D7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" y="1305242"/>
            <a:ext cx="9144000" cy="5319078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lnSpc>
                <a:spcPct val="170000"/>
              </a:lnSpc>
              <a:buAutoNum type="arabicPeriod"/>
            </a:pPr>
            <a:r>
              <a:rPr lang="de-DE" sz="8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Initiales Gespräch zwischen Agent und Kunde</a:t>
            </a:r>
          </a:p>
          <a:p>
            <a:pPr marL="342900" indent="-342900" algn="l">
              <a:lnSpc>
                <a:spcPct val="170000"/>
              </a:lnSpc>
              <a:buAutoNum type="arabicPeriod"/>
            </a:pPr>
            <a:r>
              <a:rPr lang="de-DE" sz="8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Kundendaten und Kontaktmanagement</a:t>
            </a:r>
            <a:endParaRPr lang="de-DE" sz="8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70000"/>
              </a:lnSpc>
              <a:buAutoNum type="arabicPeriod"/>
            </a:pPr>
            <a:r>
              <a:rPr lang="de-DE" sz="8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Projektinitiierung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de-DE" sz="8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Aufgabenverteilung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de-DE" sz="8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Dienstleistungen und Servicezuweisungen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de-DE" sz="8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Kundeninteraktionen und Feedback</a:t>
            </a:r>
            <a:endParaRPr lang="de-DE" sz="8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de-DE" sz="8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Leistungsmessung und Berichterstellung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de-DE" sz="8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Projektabschluss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de-DE" sz="8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Nachbereitung</a:t>
            </a:r>
            <a:endParaRPr lang="de-DE" sz="8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C177D-24D8-74D0-6B7B-6324C3A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66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4740A-6491-B448-C051-72D0C8261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25F65-D514-EE35-59C8-21C250534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26153A-C58B-B2E0-4905-B0596F43CC21}"/>
              </a:ext>
            </a:extLst>
          </p:cNvPr>
          <p:cNvSpPr txBox="1"/>
          <p:nvPr/>
        </p:nvSpPr>
        <p:spPr>
          <a:xfrm>
            <a:off x="4947920" y="658910"/>
            <a:ext cx="4709559" cy="39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Leistungsmessung und Berichterstellung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946A0267-67BE-1340-5E2D-E84A30F9C9DF}"/>
              </a:ext>
            </a:extLst>
          </p:cNvPr>
          <p:cNvSpPr txBox="1">
            <a:spLocks/>
          </p:cNvSpPr>
          <p:nvPr/>
        </p:nvSpPr>
        <p:spPr>
          <a:xfrm>
            <a:off x="294640" y="4683760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Performance_Metrics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Metric_Types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N:1 - Jede Leistungsmetrik gehört zu genau einem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Metriktyp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Performance_Metrics.metric_type_id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Metric_Types.metric_type_id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1:N - Ein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Metriktyp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kann in mehreren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Leistungsmetriken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verwendet werden.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Metric_Types.metric_type_id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Performance_Metrics.metric_type_id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Screenshot, Kreis, Schrift enthält.&#10;&#10;Automatisch generierte Beschreibung">
            <a:extLst>
              <a:ext uri="{FF2B5EF4-FFF2-40B4-BE49-F238E27FC236}">
                <a16:creationId xmlns:a16="http://schemas.microsoft.com/office/drawing/2014/main" id="{3D21BCFD-3B37-C6FB-394C-7E2E894E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2039620"/>
            <a:ext cx="7924800" cy="2209800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ADD2A3C-2889-E2B9-9065-F9990FCC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3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0B672-EC2B-B95C-97EC-373748CBE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D0159-FFCA-4341-7CB3-9087206A0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5BDD04-48DB-06B8-3F54-BC4B789D2566}"/>
              </a:ext>
            </a:extLst>
          </p:cNvPr>
          <p:cNvSpPr txBox="1"/>
          <p:nvPr/>
        </p:nvSpPr>
        <p:spPr>
          <a:xfrm>
            <a:off x="4947920" y="658910"/>
            <a:ext cx="2252476" cy="39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Projektabschluss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82CCAE3-0889-2223-D739-5E03151DB3D8}"/>
              </a:ext>
            </a:extLst>
          </p:cNvPr>
          <p:cNvSpPr txBox="1">
            <a:spLocks/>
          </p:cNvSpPr>
          <p:nvPr/>
        </p:nvSpPr>
        <p:spPr>
          <a:xfrm>
            <a:off x="294640" y="4683760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Service_Usage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↔ Projects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N:1 - Jede Service-Nutzung gehört zu genau einem Projekt.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Service_Usage.project_id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Projects.project_id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1:N - Ein Projekt kann mehrere Service-Nutzungen umfassen.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Projects.project_id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Service_Usage.project_id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 descr="Ein Bild, das Screenshot, Kreis enthält.&#10;&#10;Automatisch generierte Beschreibung">
            <a:extLst>
              <a:ext uri="{FF2B5EF4-FFF2-40B4-BE49-F238E27FC236}">
                <a16:creationId xmlns:a16="http://schemas.microsoft.com/office/drawing/2014/main" id="{B79AD881-7BB1-B597-3357-5FEEA32C3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08" y="658195"/>
            <a:ext cx="7877175" cy="4276725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4F5F8D-BFCC-B2F0-6F8C-3FA5434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3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8EF8-8A3F-6333-D869-F476E151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D28D7-DCFA-4C1B-17A0-3286F970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49C5B4-7409-0A79-1B7D-E319301814EA}"/>
              </a:ext>
            </a:extLst>
          </p:cNvPr>
          <p:cNvSpPr txBox="1"/>
          <p:nvPr/>
        </p:nvSpPr>
        <p:spPr>
          <a:xfrm>
            <a:off x="4947920" y="658910"/>
            <a:ext cx="1980670" cy="39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Nachbereitung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EE03E86-4740-54AF-860A-B1E139928401}"/>
              </a:ext>
            </a:extLst>
          </p:cNvPr>
          <p:cNvSpPr txBox="1">
            <a:spLocks/>
          </p:cNvSpPr>
          <p:nvPr/>
        </p:nvSpPr>
        <p:spPr>
          <a:xfrm>
            <a:off x="294640" y="4683760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1:N - Eine Kundeninteraktion kann mehrere Agent-Kunden-Interaktionen umfassen (z. B. wenn verschiedene Agenten an einer Supportanfrage arbeiten).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Agent_Client_Interactions.interaction_id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Customer_Interactions.interaction_id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N:1 - Eine Agent-Kunden-Interaktion gehört zu genau einer Kundeninteraktion.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Customer_Interactions.interaction_id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Agent_Client_Interactions.interaction_id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Grafik 8" descr="Ein Bild, das Screenshot, Kreis, Schrift enthält.&#10;&#10;Automatisch generierte Beschreibung">
            <a:extLst>
              <a:ext uri="{FF2B5EF4-FFF2-40B4-BE49-F238E27FC236}">
                <a16:creationId xmlns:a16="http://schemas.microsoft.com/office/drawing/2014/main" id="{7AB09A8C-7B00-FAA5-E560-3803ED9F4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826895"/>
            <a:ext cx="9734550" cy="2228850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09A0ABB-4C31-8D44-1E2E-0E36A9A9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65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849EA-B6AA-C598-4D04-7B75AC7BA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71DA5-160F-D2E0-9288-EF5ED848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pic>
        <p:nvPicPr>
          <p:cNvPr id="13" name="Grafik 12" descr="Ein Bild, das Screenshot, Kreis enthält.&#10;&#10;Automatisch generierte Beschreibung">
            <a:extLst>
              <a:ext uri="{FF2B5EF4-FFF2-40B4-BE49-F238E27FC236}">
                <a16:creationId xmlns:a16="http://schemas.microsoft.com/office/drawing/2014/main" id="{3219F60B-B276-CD3D-07CE-8A4CE7438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432086"/>
            <a:ext cx="10789920" cy="6288754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ABF53DE-BA43-D0ED-BFC6-77D80A6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84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88E3-A4B7-CBAF-9BB2-D7FC6A77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ABE6995A-A717-732D-7E4A-DD690B235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08" y="0"/>
            <a:ext cx="9702384" cy="6858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04DB22E-A2DC-84EF-965D-5C9C17369E8D}"/>
              </a:ext>
            </a:extLst>
          </p:cNvPr>
          <p:cNvSpPr txBox="1">
            <a:spLocks/>
          </p:cNvSpPr>
          <p:nvPr/>
        </p:nvSpPr>
        <p:spPr>
          <a:xfrm>
            <a:off x="294640" y="233680"/>
            <a:ext cx="3383280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/>
              <a:t>FIRMAXY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03BF14B-717A-EAC5-A4CE-8EA53F2C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34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805B1-E8F3-AE06-4A73-F3A84A64D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903A6BDE-F9A9-192E-0CC8-F39C13DB7356}"/>
              </a:ext>
            </a:extLst>
          </p:cNvPr>
          <p:cNvSpPr txBox="1">
            <a:spLocks/>
          </p:cNvSpPr>
          <p:nvPr/>
        </p:nvSpPr>
        <p:spPr>
          <a:xfrm>
            <a:off x="294640" y="233680"/>
            <a:ext cx="3383280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/>
              <a:t>FIRMAXY</a:t>
            </a:r>
            <a:endParaRPr lang="de-DE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AF86DF81-85F4-9972-37DD-579C4AB7F705}"/>
              </a:ext>
            </a:extLst>
          </p:cNvPr>
          <p:cNvSpPr txBox="1">
            <a:spLocks/>
          </p:cNvSpPr>
          <p:nvPr/>
        </p:nvSpPr>
        <p:spPr>
          <a:xfrm>
            <a:off x="294640" y="2742665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Vielen Dank fürs Zuhören.</a:t>
            </a:r>
            <a:b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Ich lade Euch herzlich zu einer Gesprächsrunde im Anschluss ein. 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EDD991-7E8D-BFAC-3C28-D24EA9BF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4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2E7E6-F4D4-D745-15F3-0A41239E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BF36A-F269-249E-27BD-5788D229D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266667-06B5-DC6C-A1BF-45102EBD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" y="4683760"/>
            <a:ext cx="11348720" cy="1940560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Call_Center_Agents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↔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</a:t>
            </a: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1:N - Ein Call-Center-Agent kann viele Kundeninteraktionen durchführen.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Agent_Client_Interactions.agent_id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Call_Center_Agents.agent_id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</a:t>
            </a: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N:1 - Jede Kundeninteraktion wird von genau einem Call-Center-Agenten durchgeführt.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Call_Center_Agents.agent_id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Agent_Client_Interactions.agent_id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D1346C-9A3D-3055-C001-5539AD4B9C1D}"/>
              </a:ext>
            </a:extLst>
          </p:cNvPr>
          <p:cNvSpPr txBox="1"/>
          <p:nvPr/>
        </p:nvSpPr>
        <p:spPr>
          <a:xfrm>
            <a:off x="4947920" y="658910"/>
            <a:ext cx="517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Initiales Gespräch zwischen Agent und Kunde</a:t>
            </a:r>
          </a:p>
        </p:txBody>
      </p:sp>
      <p:pic>
        <p:nvPicPr>
          <p:cNvPr id="6" name="Grafik 5" descr="Ein Bild, das Screenshot, Kreis enthält.">
            <a:extLst>
              <a:ext uri="{FF2B5EF4-FFF2-40B4-BE49-F238E27FC236}">
                <a16:creationId xmlns:a16="http://schemas.microsoft.com/office/drawing/2014/main" id="{7DCA060E-52FF-0343-3E30-42FDDAB81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1286163"/>
            <a:ext cx="12192000" cy="3168073"/>
          </a:xfrm>
          <a:prstGeom prst="rect">
            <a:avLst/>
          </a:prstGeom>
        </p:spPr>
      </p:pic>
      <p:pic>
        <p:nvPicPr>
          <p:cNvPr id="7" name="Grafik 6" descr="Ein Bild, das Screenshot, Kreis enthält.&#10;&#10;Automatisch generierte Beschreibung">
            <a:extLst>
              <a:ext uri="{FF2B5EF4-FFF2-40B4-BE49-F238E27FC236}">
                <a16:creationId xmlns:a16="http://schemas.microsoft.com/office/drawing/2014/main" id="{4AF18E90-C88E-CD2E-8D8B-EE6788265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1286162"/>
            <a:ext cx="12192000" cy="3168073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5F242C1-20CC-DCA3-442B-7521C29B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9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21E5D-FA82-227E-32CC-A5996B7EF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3F426-F7D0-9BBE-DDE8-6DCB3E7A3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7353C6-571C-164E-08A0-9754F8390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" y="4683760"/>
            <a:ext cx="11348720" cy="1940560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1:N - Ein Kunde kann viele Interaktionen mit der Agentur haben.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Agent_Client_Interactions.client_id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Clients.client_id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N:1 - Jede Interaktion bezieht sich auf genau einen Kunden.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Clients.client_id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Agent_Client_Interactions.client_id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FF21B5-3677-C62F-B70B-A90E5DF3C202}"/>
              </a:ext>
            </a:extLst>
          </p:cNvPr>
          <p:cNvSpPr txBox="1"/>
          <p:nvPr/>
        </p:nvSpPr>
        <p:spPr>
          <a:xfrm>
            <a:off x="4947920" y="658910"/>
            <a:ext cx="513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Initiales Gespräch zwischen Agent und Kunde</a:t>
            </a:r>
          </a:p>
          <a:p>
            <a:endParaRPr lang="de-DE" dirty="0"/>
          </a:p>
        </p:txBody>
      </p:sp>
      <p:pic>
        <p:nvPicPr>
          <p:cNvPr id="6" name="Grafik 5" descr="Ein Bild, das Screenshot, Kreis enthält.">
            <a:extLst>
              <a:ext uri="{FF2B5EF4-FFF2-40B4-BE49-F238E27FC236}">
                <a16:creationId xmlns:a16="http://schemas.microsoft.com/office/drawing/2014/main" id="{6B325257-5431-CF32-4FF0-6A5E2C6C9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1286163"/>
            <a:ext cx="12192000" cy="3168073"/>
          </a:xfrm>
          <a:prstGeom prst="rect">
            <a:avLst/>
          </a:prstGeom>
        </p:spPr>
      </p:pic>
      <p:pic>
        <p:nvPicPr>
          <p:cNvPr id="7" name="Grafik 6" descr="Ein Bild, das Screenshot, Kreis enthält.&#10;&#10;Automatisch generierte Beschreibung">
            <a:extLst>
              <a:ext uri="{FF2B5EF4-FFF2-40B4-BE49-F238E27FC236}">
                <a16:creationId xmlns:a16="http://schemas.microsoft.com/office/drawing/2014/main" id="{32013244-1E40-E9B1-8B69-3A605547F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1286162"/>
            <a:ext cx="12192000" cy="3168073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590B92A-AA20-2C4E-D733-AF7D3669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7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D6C3B-E924-E447-1F37-0AB79E26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90AE4-C266-F8A8-85A3-7A3E50F55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C4A844-EC75-DEE7-8613-97456B84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" y="4683760"/>
            <a:ext cx="11348720" cy="1940560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Client_Contacts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1:N - Ein Kunde kann mehrere Kontaktpersonen haben.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Clients.client_id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Client_Contacts.client_id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N:1 - Eine Kontaktperson gehört zu genau einem Kunden.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Client_Contacts.client_id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Clients.client_id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E93632-CBB9-0989-516B-FDA61C373CEC}"/>
              </a:ext>
            </a:extLst>
          </p:cNvPr>
          <p:cNvSpPr txBox="1"/>
          <p:nvPr/>
        </p:nvSpPr>
        <p:spPr>
          <a:xfrm>
            <a:off x="4947920" y="658910"/>
            <a:ext cx="452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Kundendaten und Kontaktmanagement</a:t>
            </a:r>
            <a:endParaRPr lang="de-DE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10" name="Grafik 9" descr="Ein Bild, das Kreis, Reihe enthält.&#10;&#10;Automatisch generierte Beschreibung">
            <a:extLst>
              <a:ext uri="{FF2B5EF4-FFF2-40B4-BE49-F238E27FC236}">
                <a16:creationId xmlns:a16="http://schemas.microsoft.com/office/drawing/2014/main" id="{286189D7-E93C-9799-5660-3426E2F9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184875"/>
            <a:ext cx="7086600" cy="1619250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4AA83BD-D21C-3E95-3AC9-73414845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9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E2235-C2D4-A0A3-7CDB-25FC7087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3935-A226-5DB7-FEFD-658B51CC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22A417-4A1A-D732-50C5-DB2B64B11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" y="5273040"/>
            <a:ext cx="11348720" cy="1351280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N:M - Ein Projekt kann von mehreren Mitarbeitern bearbeitet werden, und ein Mitarbeiter kann an mehreren Projekten beteiligt sein.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Relation: Durch eine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-Tabelle wie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Project_Employee_Relationships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765572A-ABEE-0DE4-D322-84C03E7F14E3}"/>
              </a:ext>
            </a:extLst>
          </p:cNvPr>
          <p:cNvSpPr txBox="1"/>
          <p:nvPr/>
        </p:nvSpPr>
        <p:spPr>
          <a:xfrm>
            <a:off x="4947920" y="658910"/>
            <a:ext cx="2236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Projektinitiierung</a:t>
            </a:r>
            <a:endParaRPr lang="de-DE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6" name="Grafik 5" descr="Ein Bild, das Screenshot, Kreis enthält.&#10;&#10;Automatisch generierte Beschreibung">
            <a:extLst>
              <a:ext uri="{FF2B5EF4-FFF2-40B4-BE49-F238E27FC236}">
                <a16:creationId xmlns:a16="http://schemas.microsoft.com/office/drawing/2014/main" id="{E2891D33-49AB-6A9C-0190-297E16307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328737"/>
            <a:ext cx="10163175" cy="420052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419702-6667-7C21-6C78-4CD20EEB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2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F8DD7-0BD0-C027-0451-59386217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1E92B-EE0E-5475-2851-95808648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9896D7-5CB8-6E53-4071-C18C27851178}"/>
              </a:ext>
            </a:extLst>
          </p:cNvPr>
          <p:cNvSpPr txBox="1"/>
          <p:nvPr/>
        </p:nvSpPr>
        <p:spPr>
          <a:xfrm>
            <a:off x="4947920" y="658910"/>
            <a:ext cx="2465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Aufgabenverteilung</a:t>
            </a:r>
            <a:endParaRPr lang="de-DE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39C3CE6-F6CA-B427-6959-B0A54519D1F8}"/>
              </a:ext>
            </a:extLst>
          </p:cNvPr>
          <p:cNvSpPr txBox="1">
            <a:spLocks/>
          </p:cNvSpPr>
          <p:nvPr/>
        </p:nvSpPr>
        <p:spPr>
          <a:xfrm>
            <a:off x="294640" y="4683760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Tasks ↔ Departments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N:1 - Jede Aufgabe wird von genau einer Abteilung bearbeitet.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Tasks.department_id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Departments.department_id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1:N - Eine Abteilung kann mehrere Aufgaben bearbeiten.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Departments.department_id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Tasks.department_id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5BFFA6-D54D-1680-85E1-E837B50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6</a:t>
            </a:fld>
            <a:endParaRPr lang="de-DE"/>
          </a:p>
        </p:txBody>
      </p:sp>
      <p:pic>
        <p:nvPicPr>
          <p:cNvPr id="13" name="Grafik 12" descr="Ein Bild, das Screenshot, Kreis, Schrift, Logo enthält.&#10;&#10;Automatisch generierte Beschreibung">
            <a:extLst>
              <a:ext uri="{FF2B5EF4-FFF2-40B4-BE49-F238E27FC236}">
                <a16:creationId xmlns:a16="http://schemas.microsoft.com/office/drawing/2014/main" id="{B3CB504F-82BD-03C8-73FB-3F49A6CE6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" y="2174240"/>
            <a:ext cx="9363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66DDB-7C12-F156-5F9A-5A747F0A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78017-7643-CF57-F6E7-DA016076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771B64-7557-57A3-74C5-9E97D58C2C42}"/>
              </a:ext>
            </a:extLst>
          </p:cNvPr>
          <p:cNvSpPr txBox="1"/>
          <p:nvPr/>
        </p:nvSpPr>
        <p:spPr>
          <a:xfrm>
            <a:off x="4947920" y="658910"/>
            <a:ext cx="4861011" cy="39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Dienstleistungen und Servicezuweisungen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959FA4E4-AAD9-7764-8EE9-F6866A7650B5}"/>
              </a:ext>
            </a:extLst>
          </p:cNvPr>
          <p:cNvSpPr txBox="1">
            <a:spLocks/>
          </p:cNvSpPr>
          <p:nvPr/>
        </p:nvSpPr>
        <p:spPr>
          <a:xfrm>
            <a:off x="294640" y="4683760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Service_Assignments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1:N - Ein Service kann in mehreren Service-Aufträgen verwendet werden.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Service_Assignments.service_id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Services.service_id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N:1 - Jeder Service-Auftrag ist einem Service zugeordnet.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Services.service_id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Service_Assignments.service_id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Screenshot, Kreis, Schrift enthält.&#10;&#10;Automatisch generierte Beschreibung">
            <a:extLst>
              <a:ext uri="{FF2B5EF4-FFF2-40B4-BE49-F238E27FC236}">
                <a16:creationId xmlns:a16="http://schemas.microsoft.com/office/drawing/2014/main" id="{4297DE51-2975-6EC3-B61C-C4A31B9D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895475"/>
            <a:ext cx="9582150" cy="276225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1C8E03-A10F-F08E-52E2-5E616D02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5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AA86F-C5D5-4021-1B66-F69D1F8F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5BCC4-579B-E045-325E-6198229DA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BB9F05-CD20-54CE-0F07-1C05854FD683}"/>
              </a:ext>
            </a:extLst>
          </p:cNvPr>
          <p:cNvSpPr txBox="1"/>
          <p:nvPr/>
        </p:nvSpPr>
        <p:spPr>
          <a:xfrm>
            <a:off x="4947920" y="658910"/>
            <a:ext cx="4861011" cy="39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Dienstleistungen und Servicezuweisungen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858F4BD3-E9F6-6F3B-1082-6A53C660A41D}"/>
              </a:ext>
            </a:extLst>
          </p:cNvPr>
          <p:cNvSpPr txBox="1">
            <a:spLocks/>
          </p:cNvSpPr>
          <p:nvPr/>
        </p:nvSpPr>
        <p:spPr>
          <a:xfrm>
            <a:off x="294640" y="4683760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Service_Project_Relationships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1:N - Ein Service kann in mehreren Service-Projekt-Beziehungen verwendet werden.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Service_Project_Relationships.service_id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Services.service_id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N:1 - Jede Service-Projekt-Beziehung gehört zu genau einem Service.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Services.service_id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Service_Project_Relationships.service_id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Screenshot, Kreis, Schrift enthält.&#10;&#10;Automatisch generierte Beschreibung">
            <a:extLst>
              <a:ext uri="{FF2B5EF4-FFF2-40B4-BE49-F238E27FC236}">
                <a16:creationId xmlns:a16="http://schemas.microsoft.com/office/drawing/2014/main" id="{9835FECB-CDD6-B24A-8F93-E9D0E9BE8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895475"/>
            <a:ext cx="9582150" cy="276225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D6D3D5-E919-F07D-0CB7-360E8E40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04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19918-E794-2A0D-2993-C43C88F76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E28C-ED52-C87E-AB80-863C6B7CA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33680"/>
            <a:ext cx="3383280" cy="1071563"/>
          </a:xfrm>
        </p:spPr>
        <p:txBody>
          <a:bodyPr/>
          <a:lstStyle/>
          <a:p>
            <a:pPr algn="l"/>
            <a:r>
              <a:rPr lang="de-DE" dirty="0"/>
              <a:t>FIRMAXY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61C9C4-B560-3A31-0AFE-EF3F98811B52}"/>
              </a:ext>
            </a:extLst>
          </p:cNvPr>
          <p:cNvSpPr txBox="1"/>
          <p:nvPr/>
        </p:nvSpPr>
        <p:spPr>
          <a:xfrm>
            <a:off x="4947920" y="658910"/>
            <a:ext cx="4149277" cy="39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Kundeninteraktionen und Feedback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1B03229-A2D7-FACB-328F-D0B38739F024}"/>
              </a:ext>
            </a:extLst>
          </p:cNvPr>
          <p:cNvSpPr txBox="1">
            <a:spLocks/>
          </p:cNvSpPr>
          <p:nvPr/>
        </p:nvSpPr>
        <p:spPr>
          <a:xfrm>
            <a:off x="294640" y="4683760"/>
            <a:ext cx="11348720" cy="19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</a:t>
            </a: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↔ </a:t>
            </a:r>
            <a:r>
              <a:rPr lang="de-DE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Interaction_Types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Kardinalität1: N:1 - Viele Kundeninteraktionen können denselben Typ haben (z. B. mehrere Supportanfragen).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Relation1: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Customer_Interactions.interaction_type_id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Interaction_Types.interaction_type_id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Kardinalität2: 1:N - Ein Interaktionstyp kann in vielen Kundeninteraktionen vorkommen.</a:t>
            </a:r>
            <a:endParaRPr lang="de-DE" dirty="0">
              <a:effectLst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Relation2: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Interaction_Types.interaction_type_id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Customer_Interactions.interaction_type_id</a:t>
            </a: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 descr="Ein Bild, das Screenshot, Text, Schrift, Kreis enthält.&#10;&#10;Automatisch generierte Beschreibung">
            <a:extLst>
              <a:ext uri="{FF2B5EF4-FFF2-40B4-BE49-F238E27FC236}">
                <a16:creationId xmlns:a16="http://schemas.microsoft.com/office/drawing/2014/main" id="{B65AB532-D34B-4B5F-8B55-1F1543695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717040"/>
            <a:ext cx="9029700" cy="2590800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4298158-73BA-6752-A1EC-96C2A153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E6F-29FC-4195-9B5A-23937875C0E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85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Microsoft Office PowerPoint</Application>
  <PresentationFormat>Breitbild</PresentationFormat>
  <Paragraphs>232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Symbol</vt:lpstr>
      <vt:lpstr>Wingdings</vt:lpstr>
      <vt:lpstr>Office</vt:lpstr>
      <vt:lpstr>FIRMAXY</vt:lpstr>
      <vt:lpstr>FIRMAXY</vt:lpstr>
      <vt:lpstr>FIRMAXY</vt:lpstr>
      <vt:lpstr>FIRMAXY</vt:lpstr>
      <vt:lpstr>FIRMAXY</vt:lpstr>
      <vt:lpstr>FIRMAXY</vt:lpstr>
      <vt:lpstr>FIRMAXY</vt:lpstr>
      <vt:lpstr>FIRMAXY</vt:lpstr>
      <vt:lpstr>FIRMAXY</vt:lpstr>
      <vt:lpstr>FIRMAXY</vt:lpstr>
      <vt:lpstr>FIRMAXY</vt:lpstr>
      <vt:lpstr>FIRMAXY</vt:lpstr>
      <vt:lpstr>FIRMAXY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Jaczewski</dc:creator>
  <cp:lastModifiedBy>Marcin Jaczewski</cp:lastModifiedBy>
  <cp:revision>12</cp:revision>
  <dcterms:created xsi:type="dcterms:W3CDTF">2024-12-19T04:30:15Z</dcterms:created>
  <dcterms:modified xsi:type="dcterms:W3CDTF">2024-12-19T09:49:15Z</dcterms:modified>
</cp:coreProperties>
</file>