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3C59A9-7156-431D-BA1D-ECE7579DB1C0}">
  <a:tblStyle styleId="{633C59A9-7156-431D-BA1D-ECE7579DB1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4cf8575f86_2_3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4cf8575f86_2_3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4cf8575f86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4cf8575f86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4cf8575f86_2_3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4cf8575f86_2_3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4cf8575f86_2_3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4cf8575f86_2_3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cf8575f8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4cf8575f8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cf8575f86_2_3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4cf8575f86_2_3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6b7ff7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6b7ff7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cf8575f8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4cf8575f8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cf8575f8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cf8575f8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4cf8575f86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4cf8575f86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cf8575f86_2_3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cf8575f86_2_3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cf8575f86_2_3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cf8575f86_2_3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63850"/>
            <a:ext cx="5692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Tablica koncepcyjna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aplikacji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Siłka++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Marcin Wróbel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Marcin Sarnecki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ctrTitle"/>
          </p:nvPr>
        </p:nvSpPr>
        <p:spPr>
          <a:xfrm>
            <a:off x="824000" y="456525"/>
            <a:ext cx="8087100" cy="13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Czas tworzenia, testowania, wdrażania aplikacji</a:t>
            </a:r>
            <a:endParaRPr/>
          </a:p>
        </p:txBody>
      </p:sp>
      <p:sp>
        <p:nvSpPr>
          <p:cNvPr id="347" name="Google Shape;347;p22"/>
          <p:cNvSpPr txBox="1"/>
          <p:nvPr>
            <p:ph idx="1" type="subTitle"/>
          </p:nvPr>
        </p:nvSpPr>
        <p:spPr>
          <a:xfrm>
            <a:off x="824000" y="2224050"/>
            <a:ext cx="55074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1 miesiąc: </a:t>
            </a:r>
            <a:r>
              <a:rPr lang="pl" sz="1800"/>
              <a:t>z</a:t>
            </a:r>
            <a:r>
              <a:rPr lang="pl" sz="1800"/>
              <a:t>ebranie zespołu, rozmowy z inwestorem, ekspertami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3 miesiące:</a:t>
            </a:r>
            <a:r>
              <a:rPr lang="pl" sz="1800"/>
              <a:t> tworzenie aplikacji, znalezienie i uruchomienie serwera, testowanie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2 miesiące:</a:t>
            </a:r>
            <a:r>
              <a:rPr lang="pl" sz="1800"/>
              <a:t> marketing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/>
              <a:t>Łącznie: 6 miesięcy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ctrTitle"/>
          </p:nvPr>
        </p:nvSpPr>
        <p:spPr>
          <a:xfrm>
            <a:off x="824000" y="327950"/>
            <a:ext cx="57726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Elastyczność</a:t>
            </a:r>
            <a:endParaRPr/>
          </a:p>
        </p:txBody>
      </p:sp>
      <p:sp>
        <p:nvSpPr>
          <p:cNvPr id="353" name="Google Shape;353;p23"/>
          <p:cNvSpPr txBox="1"/>
          <p:nvPr>
            <p:ph idx="1" type="subTitle"/>
          </p:nvPr>
        </p:nvSpPr>
        <p:spPr>
          <a:xfrm>
            <a:off x="824000" y="1526050"/>
            <a:ext cx="7328400" cy="32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/>
              <a:t>Czas:</a:t>
            </a:r>
            <a:r>
              <a:rPr lang="pl" sz="1900"/>
              <a:t> Dopuszczamy, że podczas fazy testów jeszcze nie wszystkie funkcje będą skończone 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/>
              <a:t>Budżet: </a:t>
            </a:r>
            <a:r>
              <a:rPr lang="pl" sz="1900"/>
              <a:t>Jesteśmy gotowi na kolejne rozmowy z inwestorem w trakcie tworzenia </a:t>
            </a:r>
            <a:r>
              <a:rPr lang="pl" sz="1900"/>
              <a:t>oprogramowania i zmianę działania niektórych funkcjonalności. Do tego może być konieczny zwiększony budżet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900"/>
              <a:t>Jakość: </a:t>
            </a:r>
            <a:r>
              <a:rPr lang="pl" sz="1900"/>
              <a:t>W celu zaoszczędzenia czasu możemy ograniczyć nasze zaangażowanie w tworzenie zaawansowanych animacji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ctrTitle"/>
          </p:nvPr>
        </p:nvSpPr>
        <p:spPr>
          <a:xfrm>
            <a:off x="824000" y="555525"/>
            <a:ext cx="2721000" cy="12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5000"/>
              <a:t>Zespół</a:t>
            </a:r>
            <a:endParaRPr sz="5000"/>
          </a:p>
        </p:txBody>
      </p:sp>
      <p:sp>
        <p:nvSpPr>
          <p:cNvPr id="359" name="Google Shape;359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3907550" y="614250"/>
            <a:ext cx="3700500" cy="36411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4129600" y="873275"/>
            <a:ext cx="3167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pl" sz="2000">
                <a:latin typeface="Nunito"/>
                <a:ea typeface="Nunito"/>
                <a:cs typeface="Nunito"/>
                <a:sym typeface="Nunito"/>
              </a:rPr>
              <a:t>x </a:t>
            </a: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Backend Developer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pl" sz="2000">
                <a:latin typeface="Nunito"/>
                <a:ea typeface="Nunito"/>
                <a:cs typeface="Nunito"/>
                <a:sym typeface="Nunito"/>
              </a:rPr>
              <a:t>x </a:t>
            </a: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Mobile Developer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pl" sz="2000">
                <a:latin typeface="Nunito"/>
                <a:ea typeface="Nunito"/>
                <a:cs typeface="Nunito"/>
                <a:sym typeface="Nunito"/>
              </a:rPr>
              <a:t>x </a:t>
            </a: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Project Manager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pl" sz="2000">
                <a:latin typeface="Nunito"/>
                <a:ea typeface="Nunito"/>
                <a:cs typeface="Nunito"/>
                <a:sym typeface="Nunito"/>
              </a:rPr>
              <a:t>x </a:t>
            </a: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UI Designer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pl" sz="2000">
                <a:latin typeface="Nunito"/>
                <a:ea typeface="Nunito"/>
                <a:cs typeface="Nunito"/>
                <a:sym typeface="Nunito"/>
              </a:rPr>
              <a:t>x </a:t>
            </a: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Tester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pl" sz="2000">
                <a:latin typeface="Nunito"/>
                <a:ea typeface="Nunito"/>
                <a:cs typeface="Nunito"/>
                <a:sym typeface="Nunito"/>
              </a:rPr>
              <a:t>x </a:t>
            </a:r>
            <a:r>
              <a:rPr b="1" lang="pl" sz="2000">
                <a:latin typeface="Nunito"/>
                <a:ea typeface="Nunito"/>
                <a:cs typeface="Nunito"/>
                <a:sym typeface="Nunito"/>
              </a:rPr>
              <a:t>Księgowy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ctrTitle"/>
          </p:nvPr>
        </p:nvSpPr>
        <p:spPr>
          <a:xfrm>
            <a:off x="811150" y="-2"/>
            <a:ext cx="42555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Kosztorys</a:t>
            </a:r>
            <a:endParaRPr/>
          </a:p>
        </p:txBody>
      </p:sp>
      <p:graphicFrame>
        <p:nvGraphicFramePr>
          <p:cNvPr id="367" name="Google Shape;367;p25"/>
          <p:cNvGraphicFramePr/>
          <p:nvPr/>
        </p:nvGraphicFramePr>
        <p:xfrm>
          <a:off x="908825" y="69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{633C59A9-7156-431D-BA1D-ECE7579DB1C0}</a:tableStyleId>
              </a:tblPr>
              <a:tblGrid>
                <a:gridCol w="2206100"/>
                <a:gridCol w="2114300"/>
                <a:gridCol w="3044100"/>
              </a:tblGrid>
              <a:tr h="73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Członek zespołu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Koszt dla firmy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Łącznie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2x Backend Developer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18000 PLN/miesiąc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2*3*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18000 = 108000 PLN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Mobile Developer</a:t>
                      </a:r>
                      <a:endParaRPr sz="8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15000 PLN/miesiąc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3*15000 = 45000 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PLN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1x Project Manager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000 PLN/miesiąc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6*9000 = 54000 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PLN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1x UI Designer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10000 PLN/miesiąc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2*10000 = 20000 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PLN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1x Tester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000 PLN/miesiąc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 * 8000 = 24000</a:t>
                      </a:r>
                      <a:r>
                        <a:rPr lang="pl"/>
                        <a:t> 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PLN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1x Księgowy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200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PLN/miesiąc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6 * 200 = 1200 </a:t>
                      </a: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PLN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5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252200 PLN</a:t>
                      </a:r>
                      <a:endParaRPr sz="15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403175" y="218975"/>
            <a:ext cx="65820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Dlaczego tu jesteśmy?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26500" y="1094850"/>
            <a:ext cx="7900200" cy="33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pl" sz="2300"/>
              <a:t>Statystyki pokazują, że ludzie coraz bardziej zaniedbują aktywność fizyczną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pl" sz="2300"/>
              <a:t>W dzisiejszych czasach zdarza nam się pomijać temat zdrowia psychicznego, a badania pokazują, że aktywność fizyczna pozwala je poprawić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pl" sz="2300"/>
              <a:t>Idealnym rozwiązaniem może być łatwa w obsłudze aplikacja do treningów</a:t>
            </a:r>
            <a:endParaRPr b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1741700" y="178100"/>
            <a:ext cx="5888400" cy="10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Ogólny zarys aplikacji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601975" y="1331675"/>
            <a:ext cx="27729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pl" sz="1700"/>
              <a:t>wykonywanie ćwiczeń wraz z aplikacją, która śledzi postęp i mierzy czas</a:t>
            </a:r>
            <a:endParaRPr b="1" sz="1700"/>
          </a:p>
        </p:txBody>
      </p:sp>
      <p:sp>
        <p:nvSpPr>
          <p:cNvPr id="291" name="Google Shape;291;p15"/>
          <p:cNvSpPr txBox="1"/>
          <p:nvPr/>
        </p:nvSpPr>
        <p:spPr>
          <a:xfrm>
            <a:off x="601975" y="2491100"/>
            <a:ext cx="2839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śledzenie wagi i spożywanych kalorii,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BMI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601975" y="3565475"/>
            <a:ext cx="2772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obserwowanie własnych postępów m. in. poprzez wyświetlanie wykresów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4809825" y="1310525"/>
            <a:ext cx="3071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dzielenie się swoimi wynikami ze znajomymi, udostępnianie im swoich planów ćwiczeń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175" y="1235975"/>
            <a:ext cx="1072500" cy="10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1725" y="3643325"/>
            <a:ext cx="9234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4413" y="1310525"/>
            <a:ext cx="923400" cy="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1725" y="2514200"/>
            <a:ext cx="923400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4809825" y="2517888"/>
            <a:ext cx="3071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kontaktowanie się z ekspertami w celu ustalenia planu treningowego</a:t>
            </a:r>
            <a:endParaRPr b="1"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5050" y="2491625"/>
            <a:ext cx="1022125" cy="10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ctrTitle"/>
          </p:nvPr>
        </p:nvSpPr>
        <p:spPr>
          <a:xfrm>
            <a:off x="537075" y="179175"/>
            <a:ext cx="54672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Korzyści z korzystania z naszej aplikacji</a:t>
            </a:r>
            <a:endParaRPr/>
          </a:p>
        </p:txBody>
      </p:sp>
      <p:sp>
        <p:nvSpPr>
          <p:cNvPr id="305" name="Google Shape;305;p16"/>
          <p:cNvSpPr txBox="1"/>
          <p:nvPr>
            <p:ph idx="1" type="subTitle"/>
          </p:nvPr>
        </p:nvSpPr>
        <p:spPr>
          <a:xfrm>
            <a:off x="537075" y="1704675"/>
            <a:ext cx="64875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" sz="2100"/>
              <a:t>ułatwione układanie własnych treningów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" sz="2100"/>
              <a:t>zautomatyzowane monitorowanie parametrów swojego ciała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l" sz="2100"/>
              <a:t>łatwiejszy dostęp do specjalistów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/>
          <p:nvPr/>
        </p:nvSpPr>
        <p:spPr>
          <a:xfrm>
            <a:off x="718700" y="924475"/>
            <a:ext cx="3707700" cy="3167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 txBox="1"/>
          <p:nvPr/>
        </p:nvSpPr>
        <p:spPr>
          <a:xfrm>
            <a:off x="718700" y="2854650"/>
            <a:ext cx="3707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7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lang="pl" sz="4700">
                <a:latin typeface="Nunito"/>
                <a:ea typeface="Nunito"/>
                <a:cs typeface="Nunito"/>
                <a:sym typeface="Nunito"/>
              </a:rPr>
              <a:t>iłka</a:t>
            </a:r>
            <a:r>
              <a:rPr b="1" lang="pl" sz="4700">
                <a:latin typeface="Nunito"/>
                <a:ea typeface="Nunito"/>
                <a:cs typeface="Nunito"/>
                <a:sym typeface="Nunito"/>
              </a:rPr>
              <a:t>++</a:t>
            </a:r>
            <a:endParaRPr b="1" sz="4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525" y="1310600"/>
            <a:ext cx="1544050" cy="15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/>
        </p:nvSpPr>
        <p:spPr>
          <a:xfrm>
            <a:off x="4744875" y="835800"/>
            <a:ext cx="43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4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Trenuj z nami!</a:t>
            </a:r>
            <a:endParaRPr b="1" sz="4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Aplikacją kolejnej </a:t>
            </a:r>
            <a:r>
              <a:rPr b="1" lang="pl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generacji</a:t>
            </a:r>
            <a:r>
              <a:rPr b="1" lang="pl" sz="25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!</a:t>
            </a:r>
            <a:endParaRPr b="1" sz="25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4963475" y="2171550"/>
            <a:ext cx="3380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pl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Motywuj siebie i innych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pl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Śledź własne postępy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pl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Stań się lepszą wersją samego siebie</a:t>
            </a:r>
            <a:endParaRPr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ctrTitle"/>
          </p:nvPr>
        </p:nvSpPr>
        <p:spPr>
          <a:xfrm>
            <a:off x="824000" y="392250"/>
            <a:ext cx="6646800" cy="18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Czego nie zamierzamy robić?</a:t>
            </a:r>
            <a:endParaRPr/>
          </a:p>
        </p:txBody>
      </p:sp>
      <p:graphicFrame>
        <p:nvGraphicFramePr>
          <p:cNvPr id="320" name="Google Shape;320;p18"/>
          <p:cNvGraphicFramePr/>
          <p:nvPr/>
        </p:nvGraphicFramePr>
        <p:xfrm>
          <a:off x="952500" y="149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{633C59A9-7156-431D-BA1D-ECE7579DB1C0}</a:tableStyleId>
              </a:tblPr>
              <a:tblGrid>
                <a:gridCol w="3619500"/>
                <a:gridCol w="3619500"/>
              </a:tblGrid>
              <a:tr h="47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2000">
                          <a:solidFill>
                            <a:schemeClr val="lt1"/>
                          </a:solidFill>
                        </a:rPr>
                        <a:t>W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EED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2000">
                          <a:solidFill>
                            <a:schemeClr val="lt1"/>
                          </a:solidFill>
                        </a:rPr>
                        <a:t>POZA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EED4">
                        <a:alpha val="50000"/>
                      </a:srgbClr>
                    </a:solidFill>
                  </a:tcPr>
                </a:tc>
              </a:tr>
              <a:tr h="1243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pl" sz="1800">
                          <a:solidFill>
                            <a:schemeClr val="lt1"/>
                          </a:solidFill>
                        </a:rPr>
                        <a:t>Zapisywanie postępów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pl" sz="1800">
                          <a:solidFill>
                            <a:schemeClr val="lt1"/>
                          </a:solidFill>
                        </a:rPr>
                        <a:t>Śledzenie wagi i kalorii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pl" sz="1800">
                          <a:solidFill>
                            <a:schemeClr val="lt1"/>
                          </a:solidFill>
                        </a:rPr>
                        <a:t>Obserwowanie znajomych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pl" sz="1800">
                          <a:solidFill>
                            <a:schemeClr val="lt1"/>
                          </a:solidFill>
                        </a:rPr>
                        <a:t>Pakiety ćwiczeń premium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pl" sz="1800">
                          <a:solidFill>
                            <a:schemeClr val="lt1"/>
                          </a:solidFill>
                        </a:rPr>
                        <a:t>Sztuczna inteligencja do proponowania treningów w zależności od predyspozycji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0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2000">
                          <a:solidFill>
                            <a:schemeClr val="lt1"/>
                          </a:solidFill>
                        </a:rPr>
                        <a:t>NIEOKREŚLONE</a:t>
                      </a:r>
                      <a:endParaRPr b="1"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EED4">
                        <a:alpha val="50000"/>
                      </a:srgbClr>
                    </a:solidFill>
                  </a:tcPr>
                </a:tc>
                <a:tc hMerge="1"/>
              </a:tr>
              <a:tr h="1034500">
                <a:tc gridSpan="2"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pl" sz="1800">
                          <a:solidFill>
                            <a:schemeClr val="lt1"/>
                          </a:solidFill>
                        </a:rPr>
                        <a:t>Udostępnienie API aplikacji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pl" sz="1800">
                          <a:solidFill>
                            <a:schemeClr val="lt1"/>
                          </a:solidFill>
                        </a:rPr>
                        <a:t>Integracja z portalami społecznościowymi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ctrTitle"/>
          </p:nvPr>
        </p:nvSpPr>
        <p:spPr>
          <a:xfrm>
            <a:off x="721125" y="379375"/>
            <a:ext cx="6814200" cy="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Poznaj swoich sąsiadów</a:t>
            </a:r>
            <a:endParaRPr/>
          </a:p>
        </p:txBody>
      </p:sp>
      <p:sp>
        <p:nvSpPr>
          <p:cNvPr id="326" name="Google Shape;326;p19"/>
          <p:cNvSpPr txBox="1"/>
          <p:nvPr>
            <p:ph idx="1" type="subTitle"/>
          </p:nvPr>
        </p:nvSpPr>
        <p:spPr>
          <a:xfrm>
            <a:off x="316500" y="1853525"/>
            <a:ext cx="30396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300"/>
              <a:t>trenerzy personalni</a:t>
            </a:r>
            <a:endParaRPr b="1" sz="2300"/>
          </a:p>
        </p:txBody>
      </p:sp>
      <p:sp>
        <p:nvSpPr>
          <p:cNvPr id="327" name="Google Shape;327;p19"/>
          <p:cNvSpPr txBox="1"/>
          <p:nvPr>
            <p:ph idx="1" type="subTitle"/>
          </p:nvPr>
        </p:nvSpPr>
        <p:spPr>
          <a:xfrm>
            <a:off x="316500" y="2687450"/>
            <a:ext cx="30396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300"/>
              <a:t>nauczyciele wfu</a:t>
            </a:r>
            <a:endParaRPr b="1" sz="2300"/>
          </a:p>
        </p:txBody>
      </p:sp>
      <p:sp>
        <p:nvSpPr>
          <p:cNvPr id="328" name="Google Shape;328;p19"/>
          <p:cNvSpPr txBox="1"/>
          <p:nvPr>
            <p:ph idx="1" type="subTitle"/>
          </p:nvPr>
        </p:nvSpPr>
        <p:spPr>
          <a:xfrm>
            <a:off x="4699450" y="1853525"/>
            <a:ext cx="30396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300"/>
              <a:t>dietetycy</a:t>
            </a:r>
            <a:endParaRPr b="1" sz="2300"/>
          </a:p>
        </p:txBody>
      </p:sp>
      <p:sp>
        <p:nvSpPr>
          <p:cNvPr id="329" name="Google Shape;329;p19"/>
          <p:cNvSpPr txBox="1"/>
          <p:nvPr>
            <p:ph idx="1" type="subTitle"/>
          </p:nvPr>
        </p:nvSpPr>
        <p:spPr>
          <a:xfrm>
            <a:off x="4699450" y="2687450"/>
            <a:ext cx="3039600" cy="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300"/>
              <a:t>sportowcy</a:t>
            </a:r>
            <a:endParaRPr b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824000" y="456550"/>
            <a:ext cx="59010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Technologie i rozwiązania</a:t>
            </a:r>
            <a:endParaRPr/>
          </a:p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746850" y="1504450"/>
            <a:ext cx="74055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" sz="2600"/>
              <a:t>Aplikacja mobilna (Android + iOS) używając wieloplatformowego frameworku </a:t>
            </a:r>
            <a:r>
              <a:rPr b="1" lang="pl" sz="2600"/>
              <a:t>Flutter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" sz="2600"/>
              <a:t>Backend: </a:t>
            </a:r>
            <a:r>
              <a:rPr b="1" lang="pl" sz="2600"/>
              <a:t>Java</a:t>
            </a:r>
            <a:r>
              <a:rPr lang="pl" sz="2600"/>
              <a:t> </a:t>
            </a:r>
            <a:r>
              <a:rPr b="1" lang="pl" sz="2600"/>
              <a:t>Spring Boot</a:t>
            </a:r>
            <a:r>
              <a:rPr lang="pl" sz="2600"/>
              <a:t> + </a:t>
            </a:r>
            <a:r>
              <a:rPr b="1" lang="pl" sz="2600"/>
              <a:t>Hibernate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l" sz="2600"/>
              <a:t>Baza danych: </a:t>
            </a:r>
            <a:r>
              <a:rPr b="1" lang="pl" sz="2600"/>
              <a:t>PostgreSQL</a:t>
            </a:r>
            <a:endParaRPr b="1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ctrTitle"/>
          </p:nvPr>
        </p:nvSpPr>
        <p:spPr>
          <a:xfrm>
            <a:off x="824000" y="366525"/>
            <a:ext cx="6402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Wyzwania i ryzyka</a:t>
            </a:r>
            <a:endParaRPr/>
          </a:p>
        </p:txBody>
      </p:sp>
      <p:sp>
        <p:nvSpPr>
          <p:cNvPr id="341" name="Google Shape;341;p21"/>
          <p:cNvSpPr txBox="1"/>
          <p:nvPr>
            <p:ph idx="1" type="subTitle"/>
          </p:nvPr>
        </p:nvSpPr>
        <p:spPr>
          <a:xfrm>
            <a:off x="585900" y="1513200"/>
            <a:ext cx="79722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pl" sz="2200"/>
              <a:t>ryzyko zakończenia wsparcia dla użytych technologii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pl" sz="2200"/>
              <a:t>spełnienie wymogów prawnych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pl" sz="2200"/>
              <a:t>ryzyko śledzenia użytkowników korzystających z GPS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pl" sz="2200"/>
              <a:t>brak użytkowników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