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0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1294-0FEC-4BAA-9ABC-F98AB02C8CF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EE716-F720-4933-B8B4-0978798F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Sumariar o que vamos apresentar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EE716-F720-4933-B8B4-0978798F20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8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31AC-4C93-4087-BA94-1A6761375DB3}" type="datetimeFigureOut">
              <a:rPr lang="en-US" smtClean="0"/>
              <a:t>10/13/2014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D6F2-7F37-4631-BC26-B7ACB5E1E6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Plataforma de Integração Continua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2376264"/>
          </a:xfrm>
        </p:spPr>
        <p:txBody>
          <a:bodyPr/>
          <a:lstStyle/>
          <a:p>
            <a:pPr algn="r"/>
            <a:endParaRPr lang="pt-PT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800" dirty="0" smtClean="0">
                <a:solidFill>
                  <a:schemeClr val="tx1"/>
                </a:solidFill>
              </a:rPr>
              <a:t>Iurie Marcinschi N.º 30156</a:t>
            </a:r>
          </a:p>
          <a:p>
            <a:r>
              <a:rPr lang="pt-PT" sz="2800" dirty="0" smtClean="0">
                <a:solidFill>
                  <a:schemeClr val="tx1"/>
                </a:solidFill>
              </a:rPr>
              <a:t>Pavel Egorov N.º 33368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4121845" y="4510453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Orientador:</a:t>
            </a:r>
          </a:p>
          <a:p>
            <a:r>
              <a:rPr lang="pt-PT" dirty="0"/>
              <a:t>	</a:t>
            </a:r>
            <a:r>
              <a:rPr lang="pt-PT" dirty="0" smtClean="0"/>
              <a:t>Professor Doutor Porfírio Filipe</a:t>
            </a:r>
          </a:p>
          <a:p>
            <a:r>
              <a:rPr lang="pt-PT" dirty="0" smtClean="0"/>
              <a:t>Coorientador:</a:t>
            </a:r>
          </a:p>
          <a:p>
            <a:r>
              <a:rPr lang="pt-PT" dirty="0"/>
              <a:t>	</a:t>
            </a:r>
            <a:r>
              <a:rPr lang="pt-PT" dirty="0" smtClean="0"/>
              <a:t>Professor Doutor Carlos Gonçalves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Worker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5" y="3356992"/>
            <a:ext cx="807006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84482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Receber o trabalho na fila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Preparar a configuração do contentor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Lançar a execução no contentor via Docker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Interpretar os resultados do contentor</a:t>
            </a:r>
            <a:r>
              <a:rPr lang="pt-PT" sz="2400" dirty="0"/>
              <a:t> </a:t>
            </a:r>
            <a:r>
              <a:rPr lang="pt-PT" sz="2400" dirty="0" smtClean="0"/>
              <a:t>e transferilos </a:t>
            </a:r>
            <a:r>
              <a:rPr lang="pt-PT" sz="2400" dirty="0" smtClean="0"/>
              <a:t>para fila de resultados Redis.</a:t>
            </a:r>
          </a:p>
        </p:txBody>
      </p:sp>
    </p:spTree>
    <p:extLst>
      <p:ext uri="{BB962C8B-B14F-4D97-AF65-F5344CB8AC3E}">
        <p14:creationId xmlns:p14="http://schemas.microsoft.com/office/powerpoint/2010/main" val="4009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b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</a:br>
            <a:r>
              <a:rPr lang="pt-PT" sz="3200" u="sng" dirty="0"/>
              <a:t>Componente </a:t>
            </a:r>
            <a:r>
              <a:rPr lang="pt-PT" sz="3200" u="sng" dirty="0" smtClean="0"/>
              <a:t>Hub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018990" y="1566225"/>
            <a:ext cx="691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endParaRPr lang="pt-PT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Tratamento dos resultados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Armazenamento em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Demonstração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204864"/>
            <a:ext cx="79208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Interação do Utilizador com o plataforma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Gatilho de execução automático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Conclusão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 contexto da </a:t>
            </a:r>
            <a:r>
              <a:rPr lang="pt-BR" dirty="0"/>
              <a:t>integração </a:t>
            </a:r>
            <a:r>
              <a:rPr lang="pt-BR" dirty="0" smtClean="0"/>
              <a:t>contínua a aplicação </a:t>
            </a:r>
            <a:r>
              <a:rPr lang="pt-BR" dirty="0" smtClean="0"/>
              <a:t>é um serviço automatizado na internet para execuções e testes de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Vantagens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Serviço </a:t>
            </a:r>
            <a:r>
              <a:rPr lang="pt-BR" dirty="0" smtClean="0"/>
              <a:t>automatizado de </a:t>
            </a:r>
            <a:r>
              <a:rPr lang="pt-BR" dirty="0" smtClean="0"/>
              <a:t>alta disponibilidade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Ambientes </a:t>
            </a:r>
            <a:r>
              <a:rPr lang="pt-BR" dirty="0" smtClean="0"/>
              <a:t>de execução Linux </a:t>
            </a:r>
            <a:r>
              <a:rPr lang="pt-BR" dirty="0" smtClean="0"/>
              <a:t>a medida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Execuções </a:t>
            </a:r>
            <a:r>
              <a:rPr lang="pt-BR" dirty="0" smtClean="0"/>
              <a:t>infinitas por projeto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Alertas na hora da ocurrencia de </a:t>
            </a:r>
            <a:r>
              <a:rPr lang="pt-BR" dirty="0" smtClean="0"/>
              <a:t>erros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Limitações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ódigo que não corre em ambientes Linux não é suportado.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Projetos que façam uso da </a:t>
            </a:r>
            <a:r>
              <a:rPr lang="pt-BR" dirty="0"/>
              <a:t>c</a:t>
            </a:r>
            <a:r>
              <a:rPr lang="pt-BR" dirty="0" smtClean="0"/>
              <a:t>amada Karnel do sistema operativo, não são suportados.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futuro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Diversificar </a:t>
            </a:r>
            <a:r>
              <a:rPr lang="pt-BR" dirty="0"/>
              <a:t>as formas de alerta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Capacidade de detetar más práticas de programação e </a:t>
            </a:r>
            <a:r>
              <a:rPr lang="pt-BR" dirty="0" smtClean="0"/>
              <a:t>fornecer sugestões como </a:t>
            </a:r>
            <a:r>
              <a:rPr lang="pt-BR" dirty="0"/>
              <a:t>alternativas.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Sistema de cobrança (faturação) </a:t>
            </a:r>
            <a:r>
              <a:rPr lang="pt-BR" dirty="0" smtClean="0"/>
              <a:t>para </a:t>
            </a:r>
            <a:r>
              <a:rPr lang="pt-BR" dirty="0"/>
              <a:t>recursos </a:t>
            </a:r>
            <a:r>
              <a:rPr lang="pt-BR" dirty="0" smtClean="0"/>
              <a:t>de </a:t>
            </a:r>
            <a:r>
              <a:rPr lang="pt-BR" dirty="0"/>
              <a:t>alta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96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Obrigado Pela </a:t>
            </a:r>
            <a:r>
              <a:rPr lang="pt-PT" sz="3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Vossa Atenção </a:t>
            </a:r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!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690" y="1766066"/>
            <a:ext cx="7870487" cy="187895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 smtClean="0"/>
              <a:t>Iurie Marcinschi</a:t>
            </a:r>
            <a:r>
              <a:rPr lang="pt-PT" dirty="0" smtClean="0"/>
              <a:t>, N.º 30156</a:t>
            </a:r>
          </a:p>
          <a:p>
            <a:pPr algn="l"/>
            <a:r>
              <a:rPr lang="pt-PT" dirty="0" smtClean="0"/>
              <a:t>Licenciatura em Engenharia Informática e de Computadores</a:t>
            </a:r>
          </a:p>
          <a:p>
            <a:r>
              <a:rPr lang="pt-PT" dirty="0"/>
              <a:t>marcinschi.iuri@gmail.com</a:t>
            </a:r>
          </a:p>
          <a:p>
            <a:pPr algn="l"/>
            <a:endParaRPr lang="pt-PT" dirty="0" smtClean="0"/>
          </a:p>
          <a:p>
            <a:pPr algn="l"/>
            <a:r>
              <a:rPr lang="pt-PT" b="1" dirty="0" smtClean="0"/>
              <a:t>Pavel Egorov, </a:t>
            </a:r>
            <a:r>
              <a:rPr lang="pt-PT" dirty="0" smtClean="0"/>
              <a:t>Nº 33368</a:t>
            </a:r>
          </a:p>
          <a:p>
            <a:r>
              <a:rPr lang="pt-PT" dirty="0"/>
              <a:t>Licenciatura em Engenharia Informática e de </a:t>
            </a:r>
            <a:r>
              <a:rPr lang="pt-PT" dirty="0" smtClean="0"/>
              <a:t>Computadores</a:t>
            </a:r>
          </a:p>
          <a:p>
            <a:r>
              <a:rPr lang="pt-PT" dirty="0"/>
              <a:t>egorovpasha@gmail.com</a:t>
            </a:r>
            <a:endParaRPr lang="pt-PT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690" y="3861048"/>
            <a:ext cx="7614433" cy="22098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 smtClean="0"/>
              <a:t>Júri: </a:t>
            </a:r>
          </a:p>
          <a:p>
            <a:pPr>
              <a:lnSpc>
                <a:spcPct val="200000"/>
              </a:lnSpc>
            </a:pPr>
            <a:r>
              <a:rPr lang="pt-PT" sz="1600" dirty="0" smtClean="0"/>
              <a:t>	</a:t>
            </a:r>
            <a:r>
              <a:rPr lang="pt-BR" sz="1600" dirty="0" smtClean="0"/>
              <a:t>Fernando </a:t>
            </a:r>
            <a:r>
              <a:rPr lang="pt-BR" sz="1600" dirty="0"/>
              <a:t>Manuel Gomes de Sousa </a:t>
            </a:r>
            <a:r>
              <a:rPr lang="pt-BR" sz="1600" dirty="0" smtClean="0"/>
              <a:t>, </a:t>
            </a:r>
            <a:r>
              <a:rPr lang="pt-PT" sz="1600" dirty="0" smtClean="0"/>
              <a:t>Professor do ISEL</a:t>
            </a:r>
          </a:p>
          <a:p>
            <a:pPr lvl="2">
              <a:lnSpc>
                <a:spcPct val="200000"/>
              </a:lnSpc>
            </a:pPr>
            <a:r>
              <a:rPr lang="pt-PT" sz="1600" dirty="0" smtClean="0"/>
              <a:t>Porfírio </a:t>
            </a:r>
            <a:r>
              <a:rPr lang="pt-PT" sz="1600" dirty="0"/>
              <a:t>Pena Filipe,  Professor </a:t>
            </a:r>
            <a:r>
              <a:rPr lang="pt-PT" sz="1600" dirty="0" smtClean="0"/>
              <a:t> do ISEL</a:t>
            </a:r>
          </a:p>
          <a:p>
            <a:pPr lvl="2">
              <a:lnSpc>
                <a:spcPct val="200000"/>
              </a:lnSpc>
            </a:pPr>
            <a:r>
              <a:rPr lang="pt-PT" sz="1600" dirty="0" smtClean="0"/>
              <a:t>Carlos Gonçalves</a:t>
            </a:r>
            <a:r>
              <a:rPr lang="pt-BR" sz="1600" dirty="0"/>
              <a:t>, Professor </a:t>
            </a:r>
            <a:r>
              <a:rPr lang="pt-BR" sz="1600" dirty="0" smtClean="0"/>
              <a:t> do </a:t>
            </a:r>
            <a:r>
              <a:rPr lang="pt-BR" sz="1600" dirty="0"/>
              <a:t>ISEL</a:t>
            </a:r>
          </a:p>
          <a:p>
            <a:pPr>
              <a:lnSpc>
                <a:spcPct val="200000"/>
              </a:lnSpc>
            </a:pPr>
            <a:endParaRPr lang="pt-PT" sz="1600" dirty="0" smtClean="0"/>
          </a:p>
          <a:p>
            <a:pPr algn="l">
              <a:lnSpc>
                <a:spcPct val="20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926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Agenda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1172879" y="1580844"/>
            <a:ext cx="69127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Enquadramento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Motivação \ Problema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Objetivo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Solução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Arquitetura</a:t>
            </a:r>
            <a:endParaRPr lang="pt-PT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sz="2400" dirty="0" smtClean="0"/>
              <a:t>Componente Web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sz="2400" dirty="0" smtClean="0"/>
              <a:t>Plataforma do utilizador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PT" sz="2400" dirty="0" smtClean="0"/>
              <a:t>Plataforma do administrador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sz="2400" dirty="0" smtClean="0"/>
              <a:t>Componente Worker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PT" sz="2400" dirty="0" smtClean="0"/>
              <a:t>Componente 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 smtClean="0"/>
              <a:t>Demonstração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2400" dirty="0"/>
              <a:t>Conclusão</a:t>
            </a:r>
            <a:endParaRPr lang="pt-PT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77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Enquadramento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18" y="2924944"/>
            <a:ext cx="4950870" cy="3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4"/>
          <p:cNvSpPr txBox="1"/>
          <p:nvPr/>
        </p:nvSpPr>
        <p:spPr>
          <a:xfrm>
            <a:off x="179512" y="1700808"/>
            <a:ext cx="39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r>
              <a:rPr lang="pt-PT" sz="3200" dirty="0" smtClean="0"/>
              <a:t>Integração Continua</a:t>
            </a:r>
          </a:p>
          <a:p>
            <a:endParaRPr lang="pt-PT" sz="32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PT" sz="2400" dirty="0" smtClean="0"/>
              <a:t>Controle </a:t>
            </a:r>
            <a:r>
              <a:rPr lang="pt-PT" sz="2400" dirty="0"/>
              <a:t>de </a:t>
            </a:r>
            <a:r>
              <a:rPr lang="pt-PT" sz="2400" dirty="0" smtClean="0"/>
              <a:t>versões Git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pt-PT" sz="24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PT" sz="2400" dirty="0" smtClean="0"/>
              <a:t>Construção e Testes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2089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Motivação \ Problema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395536" y="1916832"/>
            <a:ext cx="69127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 smtClean="0"/>
              <a:t> Compilação e testes diários </a:t>
            </a:r>
            <a:r>
              <a:rPr lang="pt-PT" sz="3200" dirty="0" smtClean="0"/>
              <a:t>de </a:t>
            </a:r>
            <a:r>
              <a:rPr lang="pt-PT" sz="3200" dirty="0" smtClean="0"/>
              <a:t>código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3200" dirty="0" smtClean="0"/>
              <a:t> Ambientes de execução com  </a:t>
            </a:r>
          </a:p>
          <a:p>
            <a:r>
              <a:rPr lang="pt-PT" sz="3200" dirty="0" smtClean="0"/>
              <a:t>    propriedades diferentes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endParaRPr lang="pt-PT" sz="3200" dirty="0" smtClean="0"/>
          </a:p>
        </p:txBody>
      </p:sp>
    </p:spTree>
    <p:extLst>
      <p:ext uri="{BB962C8B-B14F-4D97-AF65-F5344CB8AC3E}">
        <p14:creationId xmlns:p14="http://schemas.microsoft.com/office/powerpoint/2010/main" val="754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Objetivo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48702"/>
            <a:ext cx="5467294" cy="42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4"/>
          <p:cNvSpPr txBox="1"/>
          <p:nvPr/>
        </p:nvSpPr>
        <p:spPr>
          <a:xfrm>
            <a:off x="251520" y="191683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Automatização da compilação e execução de testes.</a:t>
            </a:r>
          </a:p>
          <a:p>
            <a:endParaRPr lang="pt-PT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Ambientes Linux </a:t>
            </a:r>
            <a:r>
              <a:rPr lang="pt-PT" sz="2400" dirty="0" smtClean="0"/>
              <a:t>à medida</a:t>
            </a:r>
            <a:r>
              <a:rPr lang="pt-PT" sz="2400" dirty="0" smtClean="0"/>
              <a:t>, </a:t>
            </a:r>
            <a:r>
              <a:rPr lang="pt-PT" sz="2400" dirty="0" smtClean="0"/>
              <a:t>isolados 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 </a:t>
            </a:r>
            <a:r>
              <a:rPr lang="pt-PT" sz="2400" dirty="0" smtClean="0"/>
              <a:t>para </a:t>
            </a:r>
            <a:r>
              <a:rPr lang="pt-PT" sz="2400" dirty="0" smtClean="0"/>
              <a:t>execução.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dirty="0" smtClean="0"/>
              <a:t>Comunicação </a:t>
            </a:r>
            <a:r>
              <a:rPr lang="pt-PT" sz="2400" dirty="0" smtClean="0"/>
              <a:t>dos resultados</a:t>
            </a: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39029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Solução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5" y="2780928"/>
            <a:ext cx="8029575" cy="37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340768"/>
            <a:ext cx="7890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Gestor de ambientes virtuais com  a base nos contentores Linux “</a:t>
            </a:r>
            <a:r>
              <a:rPr lang="pt-PT" sz="2000" i="1" dirty="0" smtClean="0"/>
              <a:t>LXC</a:t>
            </a:r>
            <a:r>
              <a:rPr lang="pt-PT" sz="2000" dirty="0" smtClean="0"/>
              <a:t>”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Plataforma Node.Js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Comunicação atravez de estruturas </a:t>
            </a:r>
            <a:r>
              <a:rPr lang="pt-PT" sz="2000" i="1" dirty="0" smtClean="0"/>
              <a:t>Redis</a:t>
            </a:r>
            <a:r>
              <a:rPr lang="pt-PT" sz="2000" dirty="0" smtClean="0"/>
              <a:t>.</a:t>
            </a:r>
            <a:endParaRPr lang="pt-PT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000" dirty="0" smtClean="0"/>
              <a:t>Bases de dados relacionais</a:t>
            </a:r>
          </a:p>
          <a:p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1008111"/>
          </a:xfrm>
        </p:spPr>
        <p:txBody>
          <a:bodyPr>
            <a:normAutofit/>
          </a:bodyPr>
          <a:lstStyle/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 (Заголовки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16" y="2276872"/>
            <a:ext cx="7458384" cy="434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562" y="1268759"/>
            <a:ext cx="80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Unidades </a:t>
            </a:r>
            <a:r>
              <a:rPr lang="pt-BR" sz="2400" dirty="0"/>
              <a:t>de serviço auto-suficientes fracamente </a:t>
            </a:r>
            <a:r>
              <a:rPr lang="pt-BR" sz="2400" dirty="0" smtClean="0"/>
              <a:t>acopladas.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Alta disponibilidade.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27" y="3212976"/>
            <a:ext cx="5424289" cy="350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1772816"/>
            <a:ext cx="71287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Interação com aplicação </a:t>
            </a:r>
            <a:r>
              <a:rPr lang="pt-BR" sz="2400" dirty="0" smtClean="0"/>
              <a:t>cliente usando o paradigma pedido/resposta  via protocolo Http.</a:t>
            </a:r>
            <a:endParaRPr lang="pt-B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Comunicação </a:t>
            </a:r>
            <a:r>
              <a:rPr lang="pt-BR" sz="2400" dirty="0" smtClean="0"/>
              <a:t>com </a:t>
            </a:r>
            <a:r>
              <a:rPr lang="pt-BR" sz="2400" dirty="0"/>
              <a:t>aplicação cliente via </a:t>
            </a:r>
            <a:r>
              <a:rPr lang="pt-BR" sz="2400" dirty="0" smtClean="0"/>
              <a:t>WebSocket na obtenção do progresso em tempo real.</a:t>
            </a:r>
            <a:endParaRPr lang="pt-B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Submição </a:t>
            </a:r>
            <a:r>
              <a:rPr lang="pt-BR" sz="2400" dirty="0"/>
              <a:t>de do trabalho </a:t>
            </a:r>
            <a:r>
              <a:rPr lang="pt-BR" sz="2400" dirty="0" smtClean="0"/>
              <a:t>na</a:t>
            </a:r>
          </a:p>
          <a:p>
            <a:r>
              <a:rPr lang="pt-BR" sz="2400" dirty="0" smtClean="0"/>
              <a:t>    fila </a:t>
            </a:r>
            <a:r>
              <a:rPr lang="pt-BR" sz="2400" dirty="0" smtClean="0"/>
              <a:t>Redis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Comunicação </a:t>
            </a:r>
            <a:r>
              <a:rPr lang="pt-BR" sz="2400" dirty="0" smtClean="0"/>
              <a:t>com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</a:t>
            </a:r>
            <a:r>
              <a:rPr lang="pt-BR" sz="2400" dirty="0" smtClean="0"/>
              <a:t>Redis </a:t>
            </a:r>
            <a:r>
              <a:rPr lang="pt-BR" sz="2400" dirty="0"/>
              <a:t>Stream </a:t>
            </a:r>
            <a:r>
              <a:rPr lang="pt-BR" sz="2400" dirty="0" smtClean="0"/>
              <a:t>Canal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 smtClean="0"/>
              <a:t>Gestão </a:t>
            </a:r>
            <a:r>
              <a:rPr lang="pt-BR" sz="2400" dirty="0"/>
              <a:t>dos conteudos </a:t>
            </a:r>
            <a:r>
              <a:rPr lang="pt-BR" sz="2400" dirty="0" smtClean="0"/>
              <a:t>nas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</a:t>
            </a:r>
            <a:r>
              <a:rPr lang="pt-BR" sz="2400" dirty="0" smtClean="0"/>
              <a:t>Bases </a:t>
            </a:r>
            <a:r>
              <a:rPr lang="pt-BR" sz="2400" dirty="0"/>
              <a:t>de Dados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78317" y="1658665"/>
            <a:ext cx="69127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3200" dirty="0" smtClean="0"/>
              <a:t>Plataforma do utilizador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Escolher um ambiente a medida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Associar o repositorio </a:t>
            </a:r>
            <a:r>
              <a:rPr lang="pt-PT" sz="2400" dirty="0" smtClean="0"/>
              <a:t>de </a:t>
            </a:r>
            <a:r>
              <a:rPr lang="pt-PT" sz="2400" dirty="0"/>
              <a:t>código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Defenir comandos para execução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Executar e recolher </a:t>
            </a:r>
            <a:r>
              <a:rPr lang="pt-PT" sz="2400" dirty="0" smtClean="0"/>
              <a:t>resultados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 smtClean="0"/>
              <a:t>Descarregar o artifato (se existir)</a:t>
            </a: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3200" dirty="0" smtClean="0"/>
              <a:t>Plataforma do administrador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Gestão de utilizadores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PT" sz="2400" dirty="0"/>
              <a:t>Gestão de contentores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5576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 (Заголовки)"/>
              </a:rPr>
              <a:t>Arquitetura</a:t>
            </a:r>
          </a:p>
          <a:p>
            <a:r>
              <a:rPr lang="pt-PT" sz="3200" u="sng" dirty="0"/>
              <a:t>Componente </a:t>
            </a:r>
            <a:r>
              <a:rPr lang="pt-PT" sz="3200" u="sng" dirty="0" smtClean="0"/>
              <a:t>Web Server</a:t>
            </a:r>
            <a:endParaRPr lang="pt-PT" sz="3200" u="sng" dirty="0"/>
          </a:p>
        </p:txBody>
      </p:sp>
    </p:spTree>
    <p:extLst>
      <p:ext uri="{BB962C8B-B14F-4D97-AF65-F5344CB8AC3E}">
        <p14:creationId xmlns:p14="http://schemas.microsoft.com/office/powerpoint/2010/main" val="38732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478</Words>
  <Application>Microsoft Office PowerPoint</Application>
  <PresentationFormat>Экран (4:3)</PresentationFormat>
  <Paragraphs>141</Paragraphs>
  <Slides>14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Plataforma de Integração Continua</vt:lpstr>
      <vt:lpstr>Agenda</vt:lpstr>
      <vt:lpstr>Enquadramento</vt:lpstr>
      <vt:lpstr>Motivação \ Problema</vt:lpstr>
      <vt:lpstr>Objetivo</vt:lpstr>
      <vt:lpstr>Solução</vt:lpstr>
      <vt:lpstr>Arquitetura</vt:lpstr>
      <vt:lpstr>Презентация PowerPoint</vt:lpstr>
      <vt:lpstr>Презентация PowerPoint</vt:lpstr>
      <vt:lpstr>Arquitetura Componente Worker</vt:lpstr>
      <vt:lpstr>Arquitetura Componente Hub</vt:lpstr>
      <vt:lpstr>Demonstração</vt:lpstr>
      <vt:lpstr>Conclusão</vt:lpstr>
      <vt:lpstr>Obrigado Pela Vossa Atenção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Integração Continua</dc:title>
  <dc:creator>Iurie</dc:creator>
  <cp:lastModifiedBy>Iurie</cp:lastModifiedBy>
  <cp:revision>115</cp:revision>
  <dcterms:created xsi:type="dcterms:W3CDTF">2014-09-25T21:19:20Z</dcterms:created>
  <dcterms:modified xsi:type="dcterms:W3CDTF">2014-10-13T22:00:55Z</dcterms:modified>
</cp:coreProperties>
</file>