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6"/>
  </p:notesMasterIdLst>
  <p:sldIdLst>
    <p:sldId id="351" r:id="rId2"/>
    <p:sldId id="336" r:id="rId3"/>
    <p:sldId id="287" r:id="rId4"/>
    <p:sldId id="291" r:id="rId5"/>
    <p:sldId id="292" r:id="rId6"/>
    <p:sldId id="294" r:id="rId7"/>
    <p:sldId id="293" r:id="rId8"/>
    <p:sldId id="295" r:id="rId9"/>
    <p:sldId id="296" r:id="rId10"/>
    <p:sldId id="297" r:id="rId11"/>
    <p:sldId id="298" r:id="rId12"/>
    <p:sldId id="301" r:id="rId13"/>
    <p:sldId id="299" r:id="rId14"/>
    <p:sldId id="300" r:id="rId15"/>
    <p:sldId id="303" r:id="rId16"/>
    <p:sldId id="302" r:id="rId17"/>
    <p:sldId id="305" r:id="rId18"/>
    <p:sldId id="304" r:id="rId19"/>
    <p:sldId id="306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39" r:id="rId32"/>
    <p:sldId id="264" r:id="rId33"/>
    <p:sldId id="322" r:id="rId34"/>
    <p:sldId id="323" r:id="rId35"/>
    <p:sldId id="324" r:id="rId36"/>
    <p:sldId id="353" r:id="rId37"/>
    <p:sldId id="354" r:id="rId38"/>
    <p:sldId id="355" r:id="rId39"/>
    <p:sldId id="356" r:id="rId40"/>
    <p:sldId id="358" r:id="rId41"/>
    <p:sldId id="357" r:id="rId42"/>
    <p:sldId id="265" r:id="rId43"/>
    <p:sldId id="371" r:id="rId44"/>
    <p:sldId id="373" r:id="rId45"/>
    <p:sldId id="374" r:id="rId46"/>
    <p:sldId id="375" r:id="rId47"/>
    <p:sldId id="372" r:id="rId48"/>
    <p:sldId id="266" r:id="rId49"/>
    <p:sldId id="267" r:id="rId50"/>
    <p:sldId id="327" r:id="rId51"/>
    <p:sldId id="383" r:id="rId52"/>
    <p:sldId id="384" r:id="rId53"/>
    <p:sldId id="325" r:id="rId54"/>
    <p:sldId id="386" r:id="rId55"/>
    <p:sldId id="387" r:id="rId56"/>
    <p:sldId id="390" r:id="rId57"/>
    <p:sldId id="388" r:id="rId58"/>
    <p:sldId id="389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400" r:id="rId69"/>
    <p:sldId id="401" r:id="rId70"/>
    <p:sldId id="402" r:id="rId71"/>
    <p:sldId id="269" r:id="rId72"/>
    <p:sldId id="268" r:id="rId73"/>
    <p:sldId id="403" r:id="rId74"/>
    <p:sldId id="270" r:id="rId75"/>
    <p:sldId id="271" r:id="rId76"/>
    <p:sldId id="328" r:id="rId77"/>
    <p:sldId id="329" r:id="rId78"/>
    <p:sldId id="330" r:id="rId79"/>
    <p:sldId id="335" r:id="rId80"/>
    <p:sldId id="331" r:id="rId81"/>
    <p:sldId id="333" r:id="rId82"/>
    <p:sldId id="334" r:id="rId83"/>
    <p:sldId id="332" r:id="rId84"/>
    <p:sldId id="483" r:id="rId85"/>
    <p:sldId id="405" r:id="rId86"/>
    <p:sldId id="404" r:id="rId87"/>
    <p:sldId id="410" r:id="rId88"/>
    <p:sldId id="406" r:id="rId89"/>
    <p:sldId id="464" r:id="rId90"/>
    <p:sldId id="467" r:id="rId91"/>
    <p:sldId id="465" r:id="rId92"/>
    <p:sldId id="466" r:id="rId93"/>
    <p:sldId id="468" r:id="rId94"/>
    <p:sldId id="469" r:id="rId95"/>
    <p:sldId id="458" r:id="rId96"/>
    <p:sldId id="462" r:id="rId97"/>
    <p:sldId id="470" r:id="rId98"/>
    <p:sldId id="471" r:id="rId99"/>
    <p:sldId id="459" r:id="rId100"/>
    <p:sldId id="463" r:id="rId101"/>
    <p:sldId id="460" r:id="rId102"/>
    <p:sldId id="472" r:id="rId103"/>
    <p:sldId id="473" r:id="rId104"/>
    <p:sldId id="479" r:id="rId105"/>
    <p:sldId id="474" r:id="rId106"/>
    <p:sldId id="480" r:id="rId107"/>
    <p:sldId id="475" r:id="rId108"/>
    <p:sldId id="481" r:id="rId109"/>
    <p:sldId id="476" r:id="rId110"/>
    <p:sldId id="477" r:id="rId111"/>
    <p:sldId id="482" r:id="rId112"/>
    <p:sldId id="478" r:id="rId113"/>
    <p:sldId id="409" r:id="rId114"/>
    <p:sldId id="415" r:id="rId115"/>
    <p:sldId id="411" r:id="rId116"/>
    <p:sldId id="412" r:id="rId117"/>
    <p:sldId id="413" r:id="rId118"/>
    <p:sldId id="421" r:id="rId119"/>
    <p:sldId id="422" r:id="rId120"/>
    <p:sldId id="416" r:id="rId121"/>
    <p:sldId id="417" r:id="rId122"/>
    <p:sldId id="418" r:id="rId123"/>
    <p:sldId id="419" r:id="rId124"/>
    <p:sldId id="434" r:id="rId125"/>
    <p:sldId id="420" r:id="rId126"/>
    <p:sldId id="423" r:id="rId127"/>
    <p:sldId id="424" r:id="rId128"/>
    <p:sldId id="425" r:id="rId129"/>
    <p:sldId id="426" r:id="rId130"/>
    <p:sldId id="427" r:id="rId131"/>
    <p:sldId id="428" r:id="rId132"/>
    <p:sldId id="429" r:id="rId133"/>
    <p:sldId id="430" r:id="rId134"/>
    <p:sldId id="431" r:id="rId135"/>
    <p:sldId id="432" r:id="rId136"/>
    <p:sldId id="436" r:id="rId137"/>
    <p:sldId id="437" r:id="rId138"/>
    <p:sldId id="502" r:id="rId139"/>
    <p:sldId id="503" r:id="rId140"/>
    <p:sldId id="504" r:id="rId141"/>
    <p:sldId id="505" r:id="rId142"/>
    <p:sldId id="506" r:id="rId143"/>
    <p:sldId id="507" r:id="rId144"/>
    <p:sldId id="508" r:id="rId145"/>
    <p:sldId id="509" r:id="rId146"/>
    <p:sldId id="510" r:id="rId147"/>
    <p:sldId id="513" r:id="rId148"/>
    <p:sldId id="514" r:id="rId149"/>
    <p:sldId id="515" r:id="rId150"/>
    <p:sldId id="516" r:id="rId151"/>
    <p:sldId id="517" r:id="rId152"/>
    <p:sldId id="518" r:id="rId153"/>
    <p:sldId id="519" r:id="rId154"/>
    <p:sldId id="520" r:id="rId155"/>
    <p:sldId id="521" r:id="rId156"/>
    <p:sldId id="522" r:id="rId157"/>
    <p:sldId id="523" r:id="rId158"/>
    <p:sldId id="524" r:id="rId159"/>
    <p:sldId id="433" r:id="rId160"/>
    <p:sldId id="435" r:id="rId161"/>
    <p:sldId id="443" r:id="rId162"/>
    <p:sldId id="438" r:id="rId163"/>
    <p:sldId id="439" r:id="rId164"/>
    <p:sldId id="440" r:id="rId165"/>
    <p:sldId id="445" r:id="rId166"/>
    <p:sldId id="441" r:id="rId167"/>
    <p:sldId id="446" r:id="rId168"/>
    <p:sldId id="444" r:id="rId169"/>
    <p:sldId id="447" r:id="rId170"/>
    <p:sldId id="448" r:id="rId171"/>
    <p:sldId id="452" r:id="rId172"/>
    <p:sldId id="449" r:id="rId173"/>
    <p:sldId id="450" r:id="rId174"/>
    <p:sldId id="453" r:id="rId175"/>
    <p:sldId id="527" r:id="rId176"/>
    <p:sldId id="528" r:id="rId177"/>
    <p:sldId id="529" r:id="rId178"/>
    <p:sldId id="454" r:id="rId179"/>
    <p:sldId id="455" r:id="rId180"/>
    <p:sldId id="501" r:id="rId181"/>
    <p:sldId id="617" r:id="rId182"/>
    <p:sldId id="618" r:id="rId183"/>
    <p:sldId id="619" r:id="rId184"/>
    <p:sldId id="620" r:id="rId185"/>
    <p:sldId id="621" r:id="rId186"/>
    <p:sldId id="622" r:id="rId187"/>
    <p:sldId id="623" r:id="rId188"/>
    <p:sldId id="626" r:id="rId189"/>
    <p:sldId id="624" r:id="rId190"/>
    <p:sldId id="627" r:id="rId191"/>
    <p:sldId id="485" r:id="rId192"/>
    <p:sldId id="486" r:id="rId193"/>
    <p:sldId id="487" r:id="rId194"/>
    <p:sldId id="488" r:id="rId19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5D6186EF-FB9D-4E57-9250-8CC7AA266A2E}">
          <p14:sldIdLst>
            <p14:sldId id="351"/>
            <p14:sldId id="336"/>
            <p14:sldId id="287"/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  <p14:sldId id="301"/>
            <p14:sldId id="299"/>
            <p14:sldId id="300"/>
            <p14:sldId id="303"/>
            <p14:sldId id="302"/>
            <p14:sldId id="305"/>
            <p14:sldId id="304"/>
            <p14:sldId id="306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264"/>
            <p14:sldId id="322"/>
            <p14:sldId id="323"/>
            <p14:sldId id="324"/>
            <p14:sldId id="353"/>
            <p14:sldId id="354"/>
            <p14:sldId id="355"/>
            <p14:sldId id="356"/>
            <p14:sldId id="358"/>
            <p14:sldId id="357"/>
            <p14:sldId id="265"/>
            <p14:sldId id="371"/>
            <p14:sldId id="373"/>
            <p14:sldId id="374"/>
            <p14:sldId id="375"/>
            <p14:sldId id="372"/>
            <p14:sldId id="266"/>
            <p14:sldId id="267"/>
            <p14:sldId id="327"/>
            <p14:sldId id="383"/>
            <p14:sldId id="384"/>
            <p14:sldId id="325"/>
            <p14:sldId id="386"/>
            <p14:sldId id="387"/>
            <p14:sldId id="390"/>
            <p14:sldId id="388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269"/>
            <p14:sldId id="268"/>
            <p14:sldId id="403"/>
            <p14:sldId id="270"/>
            <p14:sldId id="271"/>
            <p14:sldId id="328"/>
            <p14:sldId id="329"/>
            <p14:sldId id="330"/>
            <p14:sldId id="335"/>
            <p14:sldId id="331"/>
            <p14:sldId id="333"/>
            <p14:sldId id="334"/>
            <p14:sldId id="332"/>
            <p14:sldId id="483"/>
            <p14:sldId id="405"/>
            <p14:sldId id="404"/>
            <p14:sldId id="410"/>
            <p14:sldId id="406"/>
            <p14:sldId id="464"/>
            <p14:sldId id="467"/>
            <p14:sldId id="465"/>
            <p14:sldId id="466"/>
            <p14:sldId id="468"/>
            <p14:sldId id="469"/>
            <p14:sldId id="458"/>
            <p14:sldId id="462"/>
            <p14:sldId id="470"/>
            <p14:sldId id="471"/>
            <p14:sldId id="459"/>
            <p14:sldId id="463"/>
            <p14:sldId id="460"/>
            <p14:sldId id="472"/>
            <p14:sldId id="473"/>
            <p14:sldId id="479"/>
            <p14:sldId id="474"/>
            <p14:sldId id="480"/>
            <p14:sldId id="475"/>
            <p14:sldId id="481"/>
            <p14:sldId id="476"/>
            <p14:sldId id="477"/>
            <p14:sldId id="482"/>
            <p14:sldId id="478"/>
            <p14:sldId id="409"/>
            <p14:sldId id="415"/>
            <p14:sldId id="411"/>
            <p14:sldId id="412"/>
            <p14:sldId id="413"/>
            <p14:sldId id="421"/>
            <p14:sldId id="422"/>
            <p14:sldId id="416"/>
            <p14:sldId id="417"/>
            <p14:sldId id="418"/>
            <p14:sldId id="419"/>
            <p14:sldId id="434"/>
            <p14:sldId id="420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6"/>
            <p14:sldId id="437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433"/>
            <p14:sldId id="435"/>
            <p14:sldId id="443"/>
            <p14:sldId id="438"/>
            <p14:sldId id="439"/>
            <p14:sldId id="440"/>
            <p14:sldId id="445"/>
            <p14:sldId id="441"/>
            <p14:sldId id="446"/>
            <p14:sldId id="444"/>
            <p14:sldId id="447"/>
            <p14:sldId id="448"/>
            <p14:sldId id="452"/>
            <p14:sldId id="449"/>
            <p14:sldId id="450"/>
            <p14:sldId id="453"/>
            <p14:sldId id="527"/>
            <p14:sldId id="528"/>
            <p14:sldId id="529"/>
            <p14:sldId id="454"/>
            <p14:sldId id="455"/>
            <p14:sldId id="501"/>
            <p14:sldId id="617"/>
            <p14:sldId id="618"/>
            <p14:sldId id="619"/>
            <p14:sldId id="620"/>
            <p14:sldId id="621"/>
            <p14:sldId id="622"/>
            <p14:sldId id="623"/>
            <p14:sldId id="626"/>
            <p14:sldId id="624"/>
            <p14:sldId id="627"/>
            <p14:sldId id="485"/>
            <p14:sldId id="486"/>
            <p14:sldId id="487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87771" autoAdjust="0"/>
  </p:normalViewPr>
  <p:slideViewPr>
    <p:cSldViewPr>
      <p:cViewPr varScale="1">
        <p:scale>
          <a:sx n="101" d="100"/>
          <a:sy n="101" d="100"/>
        </p:scale>
        <p:origin x="201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57043-F63F-4FD8-A634-2AB85093716A}" type="datetimeFigureOut">
              <a:rPr lang="pl-PL" smtClean="0"/>
              <a:t>27.03.2018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59BCF-A920-4F61-9434-C8F7DFF43B3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433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MySQL" TargetMode="External"/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403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Powyższa procedura najpierw spładza przy pomocy IF czy są "nowe dane" jeśli tak wykonuje zapytanie i dokonuje insertu do tabeli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t_nowy_miesiac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jeśli nie wyświetla komunikat o tym że dane są aktualne 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163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5229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W praktyce może to być niemożliwe, bo biblioteka używana do połączenia np. z </a:t>
            </a:r>
            <a:r>
              <a:rPr lang="pl-PL" dirty="0" err="1" smtClean="0">
                <a:hlinkClick r:id="rId3" tooltip="MySQL"/>
              </a:rPr>
              <a:t>MySQL</a:t>
            </a:r>
            <a:r>
              <a:rPr lang="pl-PL" dirty="0" smtClean="0"/>
              <a:t> w PHP nie pozwala na wykonywanie dwóch zapytań jednocześnie.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186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82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DML (Data </a:t>
            </a:r>
            <a:r>
              <a:rPr lang="pl-PL" dirty="0" err="1" smtClean="0"/>
              <a:t>Manipulation</a:t>
            </a:r>
            <a:r>
              <a:rPr lang="pl-PL" dirty="0" smtClean="0"/>
              <a:t> Language) służy do wykonywania operacji na danych – do ich umieszczania w bazie, kasowania, przeglądania oraz dokonywania zmian.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38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729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Dzięki DDL (Data Definition Language) można operować na strukturach, w których dane są przechowywane – czyli np. dodawać, zmieniać i kasować tabele lub bazy. Najważniejsze polecenia tej grupy to: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39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0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DCL (Data Control Language) ma zastosowanie do nadawania uprawnień do obiektów bazodanowych. Najważniejsze polecenia w tej grupie to: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40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01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Często SELECT traktuje się jako część języka DML, ale to podejście nie wydaje się właściwe, ponieważ DML z definicji służy do manipulowania danymi - ich tworzenia, usuwania i uaktualniania.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41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352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Został stworzony przez Sybase i wbudowany do serwerów SQL tej firmy, później prawa kupiła firma Microsoft i wykorzystuje ten język w kolejnych wersjach MS SQL Server.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42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525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Należy pamiętać że funkcja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zlicza wszystkie wartości łącznie z NULL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116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726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Warunkiem użycia instrukcji UNION jest wybranie jednakowej ilości pól z tabel o takich samych typach danych.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132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684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W/w przykład demonstruje jak przetwarzać dane rekord po rekordzie sprawdzać wartość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aktualizować jeśli jest podzielna przez dwa. Oczywiście przykład demonstruje tylko użycie kursora ten sam wynik można uzyskać w inny sposób. 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kodzie powyżej celem pobierania rekordów użyłem pętli WHILE warunek @@FETCH_STATUS=0 oznacz, że kursor wykona się do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ostaniego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rekordu.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Polcenie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NEXT FROM pobiera kolejny rekord i umieszcza wartości z niego w zmiennej lub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zmienych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(wymieniamy je po przecinku). Na sam koniec należy zamknąć kursor. 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9BCF-A920-4F61-9434-C8F7DFF43B35}" type="slidenum">
              <a:rPr lang="pl-PL" smtClean="0"/>
              <a:t>155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95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79E041-18D6-444E-866D-8130F3CCC9A2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 dirty="0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173C-7684-440D-8BF4-A1E249CEFBD1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D8B3-D785-4041-8021-9793B786CEE8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DE15-37DB-456D-9C0D-30E950D96EE9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C96-CB0B-4222-8152-0A8082575173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C67-F106-4548-94F7-19E698290204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AC79-6CCB-4B0E-91E4-9BB47F3EE663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4182-560C-4A51-9F37-52C7F2355EB3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4E4-DA66-44F1-820D-DC815B48DDCE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EC1F4D-180E-4AE8-9D8C-497CD061FFAC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dirty="0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900BD8-74B6-45FD-962F-FCE6C701A6A0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2A0B79-5951-411C-A3A0-B0393DA2BBE2}" type="datetime1">
              <a:rPr lang="pl-PL" smtClean="0"/>
              <a:t>27.03.2018</a:t>
            </a:fld>
            <a:endParaRPr lang="pl-PL" dirty="0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 dirty="0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A87D4C8-6081-4D1A-B8F9-5B9A4FC0FA26}" type="slidenum">
              <a:rPr lang="pl-PL" smtClean="0"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Komputerowe wspomaganie zarządzania produkcją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621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Ludzie</a:t>
            </a:r>
          </a:p>
          <a:p>
            <a:endParaRPr lang="pl-PL" dirty="0" smtClean="0"/>
          </a:p>
          <a:p>
            <a:pPr lvl="1"/>
            <a:r>
              <a:rPr lang="pl-PL" dirty="0" smtClean="0"/>
              <a:t>Administratorzy baz danych</a:t>
            </a:r>
          </a:p>
          <a:p>
            <a:pPr lvl="1"/>
            <a:r>
              <a:rPr lang="pl-PL" dirty="0" smtClean="0"/>
              <a:t>Projektanci baz danych</a:t>
            </a:r>
          </a:p>
          <a:p>
            <a:pPr lvl="1"/>
            <a:r>
              <a:rPr lang="pl-PL" dirty="0" smtClean="0"/>
              <a:t>Projektanci i programiści aplikacji bazodanowych</a:t>
            </a:r>
          </a:p>
          <a:p>
            <a:pPr lvl="1"/>
            <a:r>
              <a:rPr lang="pl-PL" dirty="0" smtClean="0"/>
              <a:t>Użytkownicy końcowi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baz danych</a:t>
            </a:r>
          </a:p>
        </p:txBody>
      </p:sp>
    </p:spTree>
    <p:extLst>
      <p:ext uri="{BB962C8B-B14F-4D97-AF65-F5344CB8AC3E}">
        <p14:creationId xmlns:p14="http://schemas.microsoft.com/office/powerpoint/2010/main" val="2499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K</a:t>
            </a:r>
            <a:r>
              <a:rPr lang="pl-PL" sz="2800" dirty="0">
                <a:cs typeface="Times New Roman" charset="0"/>
              </a:rPr>
              <a:t>lauzula </a:t>
            </a:r>
            <a:r>
              <a:rPr lang="pl-PL" sz="2800" b="1" dirty="0">
                <a:cs typeface="Times New Roman" charset="0"/>
              </a:rPr>
              <a:t>IN</a:t>
            </a:r>
            <a:r>
              <a:rPr lang="pl-PL" sz="2800" b="1" dirty="0"/>
              <a:t> </a:t>
            </a:r>
            <a:r>
              <a:rPr lang="pl-PL" sz="2800" dirty="0">
                <a:cs typeface="Times New Roman" charset="0"/>
              </a:rPr>
              <a:t>zastępuje wiele operatorów </a:t>
            </a:r>
            <a:r>
              <a:rPr lang="pl-PL" sz="2800" b="1" dirty="0">
                <a:cs typeface="Times New Roman" charset="0"/>
              </a:rPr>
              <a:t>OR</a:t>
            </a:r>
            <a:r>
              <a:rPr lang="pl-PL" sz="2800" dirty="0">
                <a:cs typeface="Times New Roman" charset="0"/>
              </a:rPr>
              <a:t> w instrukcjach sprawdzających, czy wybrana grupa wartości znajduje się w kolumnie </a:t>
            </a:r>
          </a:p>
          <a:p>
            <a:pPr>
              <a:lnSpc>
                <a:spcPct val="90000"/>
              </a:lnSpc>
            </a:pPr>
            <a:endParaRPr lang="pl-PL" sz="28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800" dirty="0" smtClean="0">
                <a:cs typeface="Times New Roman" charset="0"/>
              </a:rPr>
              <a:t>Operator </a:t>
            </a:r>
            <a:r>
              <a:rPr lang="pl-PL" sz="2800" b="1" dirty="0">
                <a:cs typeface="Times New Roman" charset="0"/>
              </a:rPr>
              <a:t>IN</a:t>
            </a:r>
            <a:r>
              <a:rPr lang="pl-PL" sz="2800" dirty="0">
                <a:cs typeface="Times New Roman" charset="0"/>
              </a:rPr>
              <a:t> określa, czy wartość testowana jest identyczna z przynajmniej jedną z wartości z listy</a:t>
            </a:r>
            <a:r>
              <a:rPr lang="pl-PL" sz="2800" dirty="0"/>
              <a:t> </a:t>
            </a:r>
          </a:p>
          <a:p>
            <a:pPr>
              <a:lnSpc>
                <a:spcPct val="90000"/>
              </a:lnSpc>
            </a:pPr>
            <a:endParaRPr lang="pl-PL" sz="28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800" dirty="0" smtClean="0">
                <a:cs typeface="Times New Roman" charset="0"/>
              </a:rPr>
              <a:t>Przykład </a:t>
            </a:r>
            <a:r>
              <a:rPr lang="pl-PL" sz="2800" dirty="0">
                <a:cs typeface="Times New Roman" charset="0"/>
              </a:rPr>
              <a:t>ilustruje jak można uprościć </a:t>
            </a:r>
            <a:r>
              <a:rPr lang="pl-PL" sz="2800" dirty="0"/>
              <a:t>poprzednie</a:t>
            </a:r>
            <a:r>
              <a:rPr lang="pl-PL" sz="2800" dirty="0">
                <a:cs typeface="Times New Roman" charset="0"/>
              </a:rPr>
              <a:t> zapytanie</a:t>
            </a:r>
            <a:r>
              <a:rPr lang="pl-PL" sz="2800" dirty="0"/>
              <a:t>:</a:t>
            </a:r>
            <a:r>
              <a:rPr lang="pl-PL" sz="2400" dirty="0">
                <a:cs typeface="Times New Roman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Imię, Nazwisko, Pensja, Miasto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NAZWISKA</a:t>
            </a:r>
            <a:endParaRPr lang="pl-PL" sz="20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Miasto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IN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('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Gdańsk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', 'Gdynia')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AND</a:t>
            </a:r>
            <a:r>
              <a:rPr lang="pl-PL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Pensja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IS NOT NULL</a:t>
            </a:r>
            <a:endParaRPr lang="pl-PL" sz="2000" b="1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Nazwisko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DESC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;</a:t>
            </a:r>
            <a:endParaRPr lang="pl-PL" sz="2000" dirty="0">
              <a:latin typeface="Courier New" pitchFamily="49" charset="0"/>
            </a:endParaRP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Klauzula 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319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1340767"/>
            <a:ext cx="8602133" cy="5372853"/>
          </a:xfrm>
        </p:spPr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endParaRPr lang="pl-PL" sz="24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400" dirty="0" smtClean="0">
                <a:cs typeface="Times New Roman" charset="0"/>
              </a:rPr>
              <a:t>Wartość </a:t>
            </a:r>
            <a:r>
              <a:rPr lang="pl-PL" sz="2400" dirty="0">
                <a:cs typeface="Times New Roman" charset="0"/>
              </a:rPr>
              <a:t>logiczną wyrażenia zawartego wewnątrz klauzuli </a:t>
            </a:r>
            <a:r>
              <a:rPr lang="pl-PL" sz="2400" b="1" dirty="0">
                <a:cs typeface="Times New Roman" charset="0"/>
              </a:rPr>
              <a:t>IN</a:t>
            </a:r>
            <a:r>
              <a:rPr lang="pl-PL" sz="2400" dirty="0">
                <a:cs typeface="Times New Roman" charset="0"/>
              </a:rPr>
              <a:t> można zaprzeczyć operatorem </a:t>
            </a:r>
            <a:r>
              <a:rPr lang="pl-PL" sz="2400" b="1" dirty="0">
                <a:cs typeface="Times New Roman" charset="0"/>
              </a:rPr>
              <a:t>NOT</a:t>
            </a:r>
            <a:r>
              <a:rPr lang="pl-PL" sz="2400" dirty="0">
                <a:cs typeface="Times New Roman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pl-PL" sz="24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400" dirty="0" smtClean="0">
                <a:cs typeface="Times New Roman" charset="0"/>
              </a:rPr>
              <a:t>Klauzula </a:t>
            </a:r>
            <a:r>
              <a:rPr lang="pl-PL" sz="2400" b="1" dirty="0">
                <a:cs typeface="Times New Roman" charset="0"/>
              </a:rPr>
              <a:t>IN</a:t>
            </a:r>
            <a:r>
              <a:rPr lang="pl-PL" sz="2400" dirty="0">
                <a:cs typeface="Times New Roman" charset="0"/>
              </a:rPr>
              <a:t> wybiera wszystkie wiersze, w których wartość testowana jest równa jednej z wartości umieszczonych na liście</a:t>
            </a:r>
            <a:endParaRPr lang="pl-PL" sz="2400" dirty="0"/>
          </a:p>
          <a:p>
            <a:pPr>
              <a:lnSpc>
                <a:spcPct val="90000"/>
              </a:lnSpc>
            </a:pPr>
            <a:endParaRPr lang="pl-PL" sz="2400" b="1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400" b="1" dirty="0" smtClean="0">
                <a:cs typeface="Times New Roman" charset="0"/>
              </a:rPr>
              <a:t>NOT </a:t>
            </a:r>
            <a:r>
              <a:rPr lang="pl-PL" sz="2400" b="1" dirty="0">
                <a:cs typeface="Times New Roman" charset="0"/>
              </a:rPr>
              <a:t>IN</a:t>
            </a:r>
            <a:r>
              <a:rPr lang="pl-PL" sz="2400" dirty="0">
                <a:cs typeface="Times New Roman" charset="0"/>
              </a:rPr>
              <a:t> wybiera te wiersze, w których wartość testowana jest różna od każdej wartości z listy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8571089" y="237624"/>
            <a:ext cx="284003" cy="36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78" tIns="41739" rIns="83478" bIns="41739">
            <a:spAutoFit/>
          </a:bodyPr>
          <a:lstStyle/>
          <a:p>
            <a:fld id="{2147D562-1401-4B5C-A558-2C61C74281AB}" type="slidenum">
              <a:rPr lang="pl-PL">
                <a:latin typeface="Times New Roman" charset="0"/>
              </a:rPr>
              <a:pPr/>
              <a:t>101</a:t>
            </a:fld>
            <a:endParaRPr lang="pl-PL">
              <a:latin typeface="Times New Roman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/>
              <a:t>NOT 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0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Przykład zapytania</a:t>
            </a:r>
            <a:r>
              <a:rPr lang="pl-PL" sz="2800" dirty="0"/>
              <a:t> wybierającego wszystkich pracowników nie mieszkających w Gdańsku ani w Gdyni, którzy mają ustalone pensje: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Imię, Nazwisko, Pensja, Miasto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NAZWISKA</a:t>
            </a:r>
            <a:endParaRPr lang="pl-PL" sz="20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Miasto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NOT IN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('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Gdańsk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','Gdynia')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A</a:t>
            </a:r>
            <a:r>
              <a:rPr lang="pl-PL" sz="2000" b="1" dirty="0">
                <a:latin typeface="Courier New" pitchFamily="49" charset="0"/>
              </a:rPr>
              <a:t>ND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Pensja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I</a:t>
            </a:r>
            <a:r>
              <a:rPr lang="pl-PL" sz="2000" b="1" dirty="0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 N</a:t>
            </a:r>
            <a:r>
              <a:rPr lang="pl-PL" sz="2000" b="1" dirty="0">
                <a:latin typeface="Courier New" pitchFamily="49" charset="0"/>
              </a:rPr>
              <a:t>OT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 N</a:t>
            </a:r>
            <a:r>
              <a:rPr lang="pl-PL" sz="2000" b="1" dirty="0">
                <a:latin typeface="Courier New" pitchFamily="49" charset="0"/>
              </a:rPr>
              <a:t>ULL</a:t>
            </a:r>
            <a:endParaRPr lang="pl-PL" sz="2000" b="1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Nazwisko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DESC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;</a:t>
            </a:r>
            <a:endParaRPr lang="pl-PL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Klauzula </a:t>
            </a:r>
            <a:r>
              <a:rPr lang="pl-PL" sz="2800" b="1" dirty="0">
                <a:cs typeface="Times New Roman" charset="0"/>
              </a:rPr>
              <a:t>NOT IN</a:t>
            </a:r>
            <a:r>
              <a:rPr lang="pl-PL" sz="2800" dirty="0">
                <a:cs typeface="Times New Roman" charset="0"/>
              </a:rPr>
              <a:t> może być zastąpiona przez operator </a:t>
            </a:r>
            <a:r>
              <a:rPr lang="pl-PL" sz="2800" b="1" dirty="0">
                <a:cs typeface="Times New Roman" charset="0"/>
              </a:rPr>
              <a:t>AND</a:t>
            </a:r>
            <a:endParaRPr lang="pl-PL" sz="2800" dirty="0"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Imię, Nazwisko, Pensja, Miasto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NAZWISKA</a:t>
            </a:r>
            <a:endParaRPr lang="pl-PL" sz="20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Miasto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&lt;&gt; '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Gdańsk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'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AND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Miasto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&lt;&gt; 'Gdynia'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A</a:t>
            </a:r>
            <a:r>
              <a:rPr lang="pl-PL" sz="2000" b="1" dirty="0">
                <a:latin typeface="Courier New" pitchFamily="49" charset="0"/>
              </a:rPr>
              <a:t>ND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pl-PL" sz="2000" dirty="0">
                <a:latin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Pensja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I</a:t>
            </a:r>
            <a:r>
              <a:rPr lang="pl-PL" sz="2000" b="1" dirty="0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 N</a:t>
            </a:r>
            <a:r>
              <a:rPr lang="pl-PL" sz="2000" b="1" dirty="0">
                <a:latin typeface="Courier New" pitchFamily="49" charset="0"/>
              </a:rPr>
              <a:t>OT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 N</a:t>
            </a:r>
            <a:r>
              <a:rPr lang="pl-PL" sz="2000" b="1" dirty="0">
                <a:latin typeface="Courier New" pitchFamily="49" charset="0"/>
              </a:rPr>
              <a:t>ULL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Nazwisko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DESC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;</a:t>
            </a:r>
            <a:endParaRPr lang="pl-PL" sz="2000" dirty="0">
              <a:latin typeface="Courier New" pitchFamily="49" charset="0"/>
            </a:endParaRP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NOT 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5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1556792"/>
            <a:ext cx="8602133" cy="4176464"/>
          </a:xfrm>
        </p:spPr>
        <p:txBody>
          <a:bodyPr lIns="83485" tIns="41742" rIns="83485" bIns="41742"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800" dirty="0">
                <a:cs typeface="Times New Roman" charset="0"/>
              </a:rPr>
              <a:t>Klauzulę </a:t>
            </a:r>
            <a:r>
              <a:rPr lang="pl-PL" sz="2800" b="1" dirty="0">
                <a:cs typeface="Times New Roman" charset="0"/>
              </a:rPr>
              <a:t>BETWEEN</a:t>
            </a:r>
            <a:r>
              <a:rPr lang="pl-PL" sz="2800" dirty="0">
                <a:cs typeface="Times New Roman" charset="0"/>
              </a:rPr>
              <a:t> i jej zaprzeczenie, </a:t>
            </a:r>
            <a:r>
              <a:rPr lang="pl-PL" sz="2800" b="1" dirty="0">
                <a:cs typeface="Times New Roman" charset="0"/>
              </a:rPr>
              <a:t>NOT BETWEEN</a:t>
            </a:r>
            <a:r>
              <a:rPr lang="pl-PL" sz="2800" dirty="0">
                <a:cs typeface="Times New Roman" charset="0"/>
              </a:rPr>
              <a:t>, wykorzystujemy do sprawdzenia, czy wartość należy </a:t>
            </a:r>
            <a:r>
              <a:rPr lang="pl-PL" sz="2800" dirty="0" smtClean="0">
                <a:cs typeface="Times New Roman" charset="0"/>
              </a:rPr>
              <a:t>lub </a:t>
            </a:r>
            <a:r>
              <a:rPr lang="pl-PL" sz="2800" dirty="0">
                <a:cs typeface="Times New Roman" charset="0"/>
              </a:rPr>
              <a:t>nie należy do określonego przedziału </a:t>
            </a:r>
            <a:r>
              <a:rPr lang="pl-PL" sz="2800" dirty="0" smtClean="0">
                <a:cs typeface="Times New Roman" charset="0"/>
              </a:rPr>
              <a:t>wartości</a:t>
            </a:r>
          </a:p>
          <a:p>
            <a:pPr>
              <a:lnSpc>
                <a:spcPct val="80000"/>
              </a:lnSpc>
            </a:pPr>
            <a:endParaRPr lang="pl-PL" sz="2800" dirty="0"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pl-PL" sz="2800" dirty="0">
                <a:cs typeface="Times New Roman" charset="0"/>
              </a:rPr>
              <a:t>Klauzula </a:t>
            </a:r>
            <a:r>
              <a:rPr lang="pl-PL" sz="2800" b="1" dirty="0">
                <a:cs typeface="Times New Roman" charset="0"/>
              </a:rPr>
              <a:t>BETWEEN</a:t>
            </a:r>
            <a:r>
              <a:rPr lang="pl-PL" sz="2800" dirty="0">
                <a:cs typeface="Times New Roman" charset="0"/>
              </a:rPr>
              <a:t> służy do sprawdzenia, czy wartość należy do podanego zakresu z uwzględnieniem wartości </a:t>
            </a:r>
            <a:r>
              <a:rPr lang="pl-PL" sz="2800" dirty="0" smtClean="0">
                <a:cs typeface="Times New Roman" charset="0"/>
              </a:rPr>
              <a:t>granicznych</a:t>
            </a:r>
          </a:p>
          <a:p>
            <a:pPr>
              <a:lnSpc>
                <a:spcPct val="80000"/>
              </a:lnSpc>
            </a:pPr>
            <a:endParaRPr lang="pl-PL" sz="2800" dirty="0"/>
          </a:p>
          <a:p>
            <a:pPr>
              <a:lnSpc>
                <a:spcPct val="80000"/>
              </a:lnSpc>
            </a:pPr>
            <a:r>
              <a:rPr lang="pl-PL" sz="2800" dirty="0">
                <a:cs typeface="Times New Roman" charset="0"/>
              </a:rPr>
              <a:t>Może być zastąpiona przez dwa porównania połączone operatorem </a:t>
            </a:r>
            <a:r>
              <a:rPr lang="pl-PL" sz="2800" b="1" dirty="0">
                <a:cs typeface="Times New Roman" charset="0"/>
              </a:rPr>
              <a:t>AND</a:t>
            </a:r>
            <a:r>
              <a:rPr lang="pl-PL" sz="2800" dirty="0"/>
              <a:t> </a:t>
            </a:r>
          </a:p>
        </p:txBody>
      </p:sp>
      <p:sp>
        <p:nvSpPr>
          <p:cNvPr id="199728" name="Rectangle 48"/>
          <p:cNvSpPr>
            <a:spLocks noChangeArrowheads="1"/>
          </p:cNvSpPr>
          <p:nvPr/>
        </p:nvSpPr>
        <p:spPr bwMode="auto">
          <a:xfrm>
            <a:off x="203200" y="5342021"/>
            <a:ext cx="3318933" cy="194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7" rIns="91432" bIns="45717"/>
          <a:lstStyle/>
          <a:p>
            <a:pPr marL="343505" indent="-343505" defTabSz="914564">
              <a:spcBef>
                <a:spcPct val="20000"/>
              </a:spcBef>
              <a:buFontTx/>
              <a:buChar char="•"/>
            </a:pPr>
            <a:endParaRPr lang="pl-PL" sz="2000" dirty="0">
              <a:latin typeface="Times New Roman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cs typeface="Times New Roman" charset="0"/>
              </a:rPr>
              <a:t>Klauzula BETWEEN</a:t>
            </a:r>
            <a:r>
              <a:rPr lang="pl-PL" sz="4400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l-PL" sz="2400" dirty="0">
                <a:cs typeface="Times New Roman" charset="0"/>
              </a:rPr>
              <a:t>Przykład zapytania </a:t>
            </a:r>
            <a:r>
              <a:rPr lang="pl-PL" sz="2400" dirty="0"/>
              <a:t>wyszukującego wszystkich pracowników których pensje mieszczą się w przedziale 1100-3000 zł, posortowane rosnąco wg pensji: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Courier New" pitchFamily="49" charset="0"/>
              </a:rPr>
              <a:t>		</a:t>
            </a:r>
            <a:r>
              <a:rPr lang="pl-PL" sz="18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1800" dirty="0">
                <a:latin typeface="Courier New" pitchFamily="49" charset="0"/>
                <a:cs typeface="Times New Roman" charset="0"/>
              </a:rPr>
              <a:t> Imię, Nazwisko, Pensja, Miasto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 NAZWISKA</a:t>
            </a:r>
            <a:endParaRPr lang="pl-PL" sz="18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charset="0"/>
              </a:rPr>
              <a:t>Pensja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charset="0"/>
              </a:rPr>
              <a:t>BETWEEN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 1100 </a:t>
            </a:r>
            <a:r>
              <a:rPr lang="en-US" sz="1800" b="1" dirty="0">
                <a:latin typeface="Courier New" pitchFamily="49" charset="0"/>
                <a:cs typeface="Times New Roman" charset="0"/>
              </a:rPr>
              <a:t>AND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 3000</a:t>
            </a:r>
            <a:endParaRPr lang="pl-PL" sz="18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charset="0"/>
              </a:rPr>
              <a:t>Pensja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;</a:t>
            </a:r>
            <a:endParaRPr lang="pl-PL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pl-PL" sz="2400" dirty="0"/>
              <a:t>Wynik zapytania: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>
                <a:cs typeface="Times New Roman" charset="0"/>
              </a:rPr>
              <a:t>Klauzula BETWEEN</a:t>
            </a:r>
            <a:r>
              <a:rPr lang="pl-PL" sz="4000" dirty="0"/>
              <a:t> </a:t>
            </a:r>
            <a:endParaRPr lang="pl-PL" dirty="0"/>
          </a:p>
        </p:txBody>
      </p:sp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20353"/>
              </p:ext>
            </p:extLst>
          </p:nvPr>
        </p:nvGraphicFramePr>
        <p:xfrm>
          <a:off x="2123728" y="4365104"/>
          <a:ext cx="5688632" cy="1880940"/>
        </p:xfrm>
        <a:graphic>
          <a:graphicData uri="http://schemas.openxmlformats.org/drawingml/2006/table">
            <a:tbl>
              <a:tblPr/>
              <a:tblGrid>
                <a:gridCol w="147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385"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Imię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Nazwisko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Pensja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Miasto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Marian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Malinowski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Gdynia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Nowak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2 000,00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Mieczysław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Dobija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3 000,00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Warszawa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Waldemar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Pawlak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3 000,00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Sopot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1340767"/>
            <a:ext cx="8602133" cy="3712495"/>
          </a:xfrm>
        </p:spPr>
        <p:txBody>
          <a:bodyPr lIns="83485" tIns="41742" rIns="83485" bIns="41742">
            <a:no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S</a:t>
            </a:r>
            <a:r>
              <a:rPr lang="pl-PL" sz="2800" dirty="0">
                <a:cs typeface="Times New Roman" charset="0"/>
              </a:rPr>
              <a:t>prawdz</a:t>
            </a:r>
            <a:r>
              <a:rPr lang="pl-PL" sz="2800" dirty="0"/>
              <a:t>a</a:t>
            </a:r>
            <a:r>
              <a:rPr lang="pl-PL" sz="2800" dirty="0">
                <a:cs typeface="Times New Roman" charset="0"/>
              </a:rPr>
              <a:t> czy podana wartość znajduje się poza określonym </a:t>
            </a:r>
            <a:r>
              <a:rPr lang="pl-PL" sz="2800" dirty="0" smtClean="0">
                <a:cs typeface="Times New Roman" charset="0"/>
              </a:rPr>
              <a:t>przedziałem</a:t>
            </a:r>
          </a:p>
          <a:p>
            <a:pPr>
              <a:lnSpc>
                <a:spcPct val="90000"/>
              </a:lnSpc>
            </a:pPr>
            <a:endParaRPr lang="pl-PL" sz="2800" dirty="0"/>
          </a:p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Działanie tej instrukcji może być zastąpione dwoma porównaniami połączonymi instrukcją </a:t>
            </a:r>
            <a:r>
              <a:rPr lang="pl-PL" sz="2800" b="1" dirty="0" smtClean="0">
                <a:cs typeface="Times New Roman" charset="0"/>
              </a:rPr>
              <a:t>OR</a:t>
            </a:r>
          </a:p>
          <a:p>
            <a:pPr>
              <a:lnSpc>
                <a:spcPct val="90000"/>
              </a:lnSpc>
            </a:pPr>
            <a:endParaRPr lang="pl-PL" sz="28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Sprawdzając czy liczba znajduje się pomiędzy innymi liczbami, logiczne wydaje się, że musi być ona większa od dolnej wartości i mniejsza od górnej </a:t>
            </a:r>
            <a:r>
              <a:rPr lang="pl-PL" sz="2800" dirty="0" smtClean="0">
                <a:cs typeface="Times New Roman" charset="0"/>
              </a:rPr>
              <a:t>wartości</a:t>
            </a:r>
            <a:endParaRPr lang="pl-PL" sz="2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cs typeface="Times New Roman" charset="0"/>
              </a:rPr>
              <a:t>NOT BETWEEN</a:t>
            </a:r>
            <a:r>
              <a:rPr lang="pl-PL" sz="4400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09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0277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pl-PL" sz="3200" dirty="0">
                <a:cs typeface="Times New Roman" charset="0"/>
              </a:rPr>
              <a:t>Przykład zapytania</a:t>
            </a:r>
            <a:r>
              <a:rPr lang="pl-PL" sz="3200" dirty="0"/>
              <a:t> wyszukującego pracowników mających pensje niższe od 1100 i wyższe od 3000 zł:</a:t>
            </a:r>
            <a:r>
              <a:rPr lang="pl-PL" sz="3200" dirty="0">
                <a:cs typeface="Times New Roman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800" dirty="0">
                <a:latin typeface="Courier New" pitchFamily="49" charset="0"/>
              </a:rPr>
              <a:t>		</a:t>
            </a:r>
            <a:r>
              <a:rPr lang="pl-PL" sz="28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 Imię, Nazwisko, Pensja, Miasto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800" dirty="0">
                <a:latin typeface="Courier New" pitchFamily="49" charset="0"/>
              </a:rPr>
              <a:t>		</a:t>
            </a:r>
            <a:r>
              <a:rPr lang="en-US" sz="28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en-US" sz="2800" dirty="0">
                <a:latin typeface="Courier New" pitchFamily="49" charset="0"/>
                <a:cs typeface="Times New Roman" charset="0"/>
              </a:rPr>
              <a:t> NAZWISKA</a:t>
            </a:r>
            <a:endParaRPr lang="pl-PL" sz="28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800" dirty="0">
                <a:latin typeface="Courier New" pitchFamily="49" charset="0"/>
              </a:rPr>
              <a:t>		</a:t>
            </a:r>
            <a:r>
              <a:rPr lang="en-US" sz="28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en-US" sz="28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800" dirty="0" err="1">
                <a:latin typeface="Courier New" pitchFamily="49" charset="0"/>
                <a:cs typeface="Times New Roman" charset="0"/>
              </a:rPr>
              <a:t>Pensja</a:t>
            </a:r>
            <a:r>
              <a:rPr lang="en-US" sz="28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charset="0"/>
              </a:rPr>
              <a:t>NOT BETWEEN</a:t>
            </a:r>
            <a:r>
              <a:rPr lang="en-US" sz="2800" dirty="0">
                <a:latin typeface="Courier New" pitchFamily="49" charset="0"/>
                <a:cs typeface="Times New Roman" charset="0"/>
              </a:rPr>
              <a:t> 1100 </a:t>
            </a:r>
            <a:r>
              <a:rPr lang="en-US" sz="2800" b="1" dirty="0">
                <a:latin typeface="Courier New" pitchFamily="49" charset="0"/>
                <a:cs typeface="Times New Roman" charset="0"/>
              </a:rPr>
              <a:t>AND</a:t>
            </a:r>
            <a:r>
              <a:rPr lang="en-US" sz="2800" dirty="0">
                <a:latin typeface="Courier New" pitchFamily="49" charset="0"/>
                <a:cs typeface="Times New Roman" charset="0"/>
              </a:rPr>
              <a:t> 3000 </a:t>
            </a:r>
            <a:endParaRPr lang="pl-PL" sz="28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800" dirty="0">
                <a:latin typeface="Courier New" pitchFamily="49" charset="0"/>
              </a:rPr>
              <a:t>		</a:t>
            </a:r>
            <a:r>
              <a:rPr lang="en-US" sz="28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en-US" sz="28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800" dirty="0" err="1">
                <a:latin typeface="Courier New" pitchFamily="49" charset="0"/>
                <a:cs typeface="Times New Roman" charset="0"/>
              </a:rPr>
              <a:t>Pensja</a:t>
            </a:r>
            <a:r>
              <a:rPr lang="en-US" sz="2800" dirty="0">
                <a:latin typeface="Courier New" pitchFamily="49" charset="0"/>
                <a:cs typeface="Times New Roman" charset="0"/>
              </a:rPr>
              <a:t>;</a:t>
            </a:r>
            <a:endParaRPr lang="pl-PL" sz="28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3200" dirty="0"/>
              <a:t>Wynik zapytania: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>
                <a:cs typeface="Times New Roman" charset="0"/>
              </a:rPr>
              <a:t>NOT BETWEEN</a:t>
            </a:r>
            <a:r>
              <a:rPr lang="pl-PL" sz="4000" dirty="0"/>
              <a:t> </a:t>
            </a:r>
            <a:endParaRPr lang="pl-PL" dirty="0"/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834"/>
              </p:ext>
            </p:extLst>
          </p:nvPr>
        </p:nvGraphicFramePr>
        <p:xfrm>
          <a:off x="1763688" y="4437112"/>
          <a:ext cx="6317291" cy="1768644"/>
        </p:xfrm>
        <a:graphic>
          <a:graphicData uri="http://schemas.openxmlformats.org/drawingml/2006/table">
            <a:tbl>
              <a:tblPr/>
              <a:tblGrid>
                <a:gridCol w="107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61"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Imię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Nazwisko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Pensja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Miasto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Kowalski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Peter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Norton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3 500,00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Paul</a:t>
                      </a:r>
                      <a:endParaRPr kumimoji="0" lang="pl-PL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Davies</a:t>
                      </a:r>
                      <a:endParaRPr kumimoji="0" lang="pl-PL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8 000,00 zł</a:t>
                      </a:r>
                      <a:endParaRPr kumimoji="0" lang="pl-PL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Londyn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2060848"/>
            <a:ext cx="8602133" cy="3600400"/>
          </a:xfrm>
        </p:spPr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endParaRPr lang="pl-PL" sz="2800" b="1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800" b="1" dirty="0" smtClean="0">
                <a:cs typeface="Times New Roman" charset="0"/>
              </a:rPr>
              <a:t>BETWEEN</a:t>
            </a:r>
            <a:r>
              <a:rPr lang="pl-PL" sz="2800" dirty="0" smtClean="0">
                <a:cs typeface="Times New Roman" charset="0"/>
              </a:rPr>
              <a:t> </a:t>
            </a:r>
            <a:r>
              <a:rPr lang="pl-PL" sz="2800" dirty="0">
                <a:cs typeface="Times New Roman" charset="0"/>
              </a:rPr>
              <a:t>stosuje się również, żeby sprawdzić czy podana data i czas należą do podanego </a:t>
            </a:r>
            <a:r>
              <a:rPr lang="pl-PL" sz="2800" dirty="0" smtClean="0">
                <a:cs typeface="Times New Roman" charset="0"/>
              </a:rPr>
              <a:t>zakresu</a:t>
            </a:r>
          </a:p>
          <a:p>
            <a:pPr>
              <a:lnSpc>
                <a:spcPct val="90000"/>
              </a:lnSpc>
            </a:pPr>
            <a:endParaRPr lang="pl-PL" sz="28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800" b="1" dirty="0">
                <a:cs typeface="Times New Roman" charset="0"/>
              </a:rPr>
              <a:t>BETWEEN</a:t>
            </a:r>
            <a:r>
              <a:rPr lang="pl-PL" sz="2800" dirty="0">
                <a:cs typeface="Times New Roman" charset="0"/>
              </a:rPr>
              <a:t> można stosować również przy operacjach na łańcuchach, podobnie jak zwykłe operatory porównania 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/>
              <a:t>BETWEEN i inne typy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19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6677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Postać zapytania</a:t>
            </a:r>
            <a:r>
              <a:rPr lang="pl-PL" sz="2800" dirty="0"/>
              <a:t> wybierającego pracowników, których nazwiska zaczynają się od liter między ‘D’ a ‘N’: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Imię, Nazwisko, Pensja, Miasto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NAZWISKA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Nazwisko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BETWEEN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'D'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AND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'N'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charset="0"/>
              </a:rPr>
              <a:t>Pensja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;</a:t>
            </a:r>
            <a:endParaRPr lang="pl-PL" sz="2000" dirty="0">
              <a:latin typeface="Courier New" pitchFamily="49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800" dirty="0"/>
              <a:t>Wynik zapytania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BETWEEN i inne typy danych</a:t>
            </a:r>
            <a:endParaRPr lang="pl-PL" dirty="0"/>
          </a:p>
        </p:txBody>
      </p:sp>
      <p:graphicFrame>
        <p:nvGraphicFramePr>
          <p:cNvPr id="4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18270"/>
              </p:ext>
            </p:extLst>
          </p:nvPr>
        </p:nvGraphicFramePr>
        <p:xfrm>
          <a:off x="611560" y="4005064"/>
          <a:ext cx="8185224" cy="27399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2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23"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Imię</a:t>
                      </a:r>
                      <a:endParaRPr kumimoji="0" lang="pl-PL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Nazwisko</a:t>
                      </a:r>
                      <a:endParaRPr kumimoji="0" lang="pl-PL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Pensja</a:t>
                      </a:r>
                      <a:endParaRPr kumimoji="0" lang="pl-PL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Miasto</a:t>
                      </a:r>
                      <a:endParaRPr kumimoji="0" lang="pl-PL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23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Zenon</a:t>
                      </a:r>
                      <a:endParaRPr kumimoji="0" lang="pl-P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Miler</a:t>
                      </a:r>
                      <a:endParaRPr kumimoji="0" lang="pl-P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Gdynia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23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Ewa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Musiał</a:t>
                      </a:r>
                      <a:endParaRPr kumimoji="0" lang="pl-P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Gdańsk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23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Jan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Kowalski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900,00 zł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Gdańsk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23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Marian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Malinowski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1 100,00 zł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Gdynia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23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Mieczysław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Dobija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3 000,00 zł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Warszawa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823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Davies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8 000,00 zł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Londyn</a:t>
                      </a:r>
                      <a:endParaRPr kumimoji="0" lang="pl-P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1280" marR="81280" marT="43314" marB="43314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1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3798"/>
            <a:ext cx="7772400" cy="518862"/>
          </a:xfrm>
        </p:spPr>
        <p:txBody>
          <a:bodyPr lIns="83485" tIns="41742" rIns="83485" bIns="41742">
            <a:normAutofit fontScale="90000"/>
          </a:bodyPr>
          <a:lstStyle/>
          <a:p>
            <a:r>
              <a:rPr lang="pl-PL" sz="2900" dirty="0">
                <a:cs typeface="Times New Roman" charset="0"/>
              </a:rPr>
              <a:t>Złożone klauzule WHERE z operatorem LIKE</a:t>
            </a:r>
            <a:r>
              <a:rPr lang="pl-PL" sz="2900" dirty="0"/>
              <a:t> 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891841"/>
            <a:ext cx="8602133" cy="5605211"/>
          </a:xfrm>
        </p:spPr>
        <p:txBody>
          <a:bodyPr lIns="83485" tIns="41742" rIns="83485" bIns="41742"/>
          <a:lstStyle/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Działa na kolumnach zawierających wartości łańcuchowe.</a:t>
            </a:r>
          </a:p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Operator </a:t>
            </a:r>
            <a:r>
              <a:rPr lang="pl-PL" sz="2200" b="1" dirty="0">
                <a:cs typeface="Times New Roman" charset="0"/>
              </a:rPr>
              <a:t>LIKE</a:t>
            </a:r>
            <a:r>
              <a:rPr lang="pl-PL" sz="2200" dirty="0">
                <a:cs typeface="Times New Roman" charset="0"/>
              </a:rPr>
              <a:t> sprawdza czy wartość tekstowa odpowiada podanemu wzorcowi, umożliwia więc wykonywanie częściowych porównań, takich jak „zaczynający się od tekstu”, „kończący się na tekście”, lub „zawierający tekst”</a:t>
            </a:r>
            <a:endParaRPr lang="pl-PL" sz="2200" dirty="0"/>
          </a:p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Tworząc wzorce stosuje się znaki wieloznaczne</a:t>
            </a:r>
            <a:r>
              <a:rPr lang="pl-PL" sz="2200" dirty="0"/>
              <a:t>:</a:t>
            </a:r>
          </a:p>
          <a:p>
            <a:pPr lvl="1">
              <a:lnSpc>
                <a:spcPct val="90000"/>
              </a:lnSpc>
            </a:pPr>
            <a:r>
              <a:rPr lang="pl-PL" sz="2200" b="1" dirty="0">
                <a:cs typeface="Times New Roman" charset="0"/>
              </a:rPr>
              <a:t>%</a:t>
            </a:r>
            <a:r>
              <a:rPr lang="pl-PL" sz="2200" dirty="0">
                <a:cs typeface="Times New Roman" charset="0"/>
              </a:rPr>
              <a:t> - </a:t>
            </a:r>
            <a:r>
              <a:rPr lang="pl-PL" sz="2200" dirty="0"/>
              <a:t>zastępuje sekwencję dowolnych znaków o długości </a:t>
            </a:r>
            <a:r>
              <a:rPr lang="pl-PL" sz="2200" i="1" dirty="0"/>
              <a:t>n</a:t>
            </a:r>
            <a:r>
              <a:rPr lang="pl-PL" sz="2200" dirty="0"/>
              <a:t> (gdzie </a:t>
            </a:r>
            <a:r>
              <a:rPr lang="pl-PL" sz="2200" i="1" dirty="0"/>
              <a:t>n</a:t>
            </a:r>
            <a:r>
              <a:rPr lang="pl-PL" sz="2200" dirty="0"/>
              <a:t> może być zerem)</a:t>
            </a:r>
            <a:endParaRPr lang="pl-PL" sz="2200" dirty="0"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pl-PL" sz="2200" b="1" dirty="0">
                <a:cs typeface="Times New Roman" charset="0"/>
              </a:rPr>
              <a:t>_</a:t>
            </a:r>
            <a:r>
              <a:rPr lang="pl-PL" sz="2200" dirty="0">
                <a:cs typeface="Times New Roman" charset="0"/>
              </a:rPr>
              <a:t> - odpowiada jednemu znakowi w p</a:t>
            </a:r>
            <a:r>
              <a:rPr lang="pl-PL" sz="2200" dirty="0"/>
              <a:t>rze</a:t>
            </a:r>
            <a:r>
              <a:rPr lang="pl-PL" sz="2200" dirty="0">
                <a:cs typeface="Times New Roman" charset="0"/>
              </a:rPr>
              <a:t>szukiwanym tekście</a:t>
            </a:r>
          </a:p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W </a:t>
            </a:r>
            <a:r>
              <a:rPr lang="pl-PL" sz="2200" dirty="0" err="1">
                <a:cs typeface="Times New Roman" charset="0"/>
              </a:rPr>
              <a:t>Accessie</a:t>
            </a:r>
            <a:r>
              <a:rPr lang="pl-PL" sz="2200" dirty="0">
                <a:cs typeface="Times New Roman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pl-PL" sz="2200" b="1" dirty="0">
                <a:cs typeface="Times New Roman" charset="0"/>
              </a:rPr>
              <a:t>*</a:t>
            </a:r>
            <a:r>
              <a:rPr lang="pl-PL" sz="2200" dirty="0">
                <a:cs typeface="Times New Roman" charset="0"/>
              </a:rPr>
              <a:t> - </a:t>
            </a:r>
            <a:r>
              <a:rPr lang="pl-PL" sz="2200" dirty="0"/>
              <a:t>zastępuje sekwencję dowolnych znaków o długości </a:t>
            </a:r>
            <a:r>
              <a:rPr lang="pl-PL" sz="2200" i="1" dirty="0"/>
              <a:t>n</a:t>
            </a:r>
            <a:r>
              <a:rPr lang="pl-PL" sz="2200" dirty="0"/>
              <a:t> (gdzie </a:t>
            </a:r>
            <a:r>
              <a:rPr lang="pl-PL" sz="2200" i="1" dirty="0"/>
              <a:t>n</a:t>
            </a:r>
            <a:r>
              <a:rPr lang="pl-PL" sz="2200" dirty="0"/>
              <a:t> może być zerem)</a:t>
            </a:r>
            <a:endParaRPr lang="pl-PL" sz="2200" dirty="0"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pl-PL" sz="2200" b="1" dirty="0">
                <a:cs typeface="Times New Roman" charset="0"/>
              </a:rPr>
              <a:t>?</a:t>
            </a:r>
            <a:r>
              <a:rPr lang="pl-PL" sz="2200" dirty="0">
                <a:cs typeface="Times New Roman" charset="0"/>
              </a:rPr>
              <a:t> – </a:t>
            </a:r>
            <a:r>
              <a:rPr lang="pl-PL" sz="2200" dirty="0"/>
              <a:t>odpowiada </a:t>
            </a:r>
            <a:r>
              <a:rPr lang="pl-PL" sz="2200" dirty="0">
                <a:cs typeface="Times New Roman" charset="0"/>
              </a:rPr>
              <a:t>jednemu znakowi</a:t>
            </a:r>
          </a:p>
          <a:p>
            <a:pPr>
              <a:lnSpc>
                <a:spcPct val="90000"/>
              </a:lnSpc>
            </a:pPr>
            <a:r>
              <a:rPr lang="pl-PL" sz="2200" dirty="0"/>
              <a:t>Ogólna postać polecenia z operatorem </a:t>
            </a:r>
            <a:r>
              <a:rPr lang="pl-PL" sz="2200" b="1" dirty="0"/>
              <a:t>LIKE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	WHERE</a:t>
            </a:r>
            <a:r>
              <a:rPr lang="pl-PL" sz="2000" dirty="0">
                <a:latin typeface="Courier New" pitchFamily="49" charset="0"/>
              </a:rPr>
              <a:t> tekst </a:t>
            </a:r>
            <a:r>
              <a:rPr lang="pl-PL" sz="2000" b="1" dirty="0">
                <a:latin typeface="Courier New" pitchFamily="49" charset="0"/>
              </a:rPr>
              <a:t>LIKE</a:t>
            </a:r>
            <a:r>
              <a:rPr lang="pl-PL" sz="2000" dirty="0">
                <a:latin typeface="Courier New" pitchFamily="49" charset="0"/>
              </a:rPr>
              <a:t> wzorzec</a:t>
            </a:r>
          </a:p>
        </p:txBody>
      </p:sp>
    </p:spTree>
    <p:extLst>
      <p:ext uri="{BB962C8B-B14F-4D97-AF65-F5344CB8AC3E}">
        <p14:creationId xmlns:p14="http://schemas.microsoft.com/office/powerpoint/2010/main" val="74145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pl-PL" dirty="0" smtClean="0"/>
              <a:t>Opis elementów stanowiących system baz danych</a:t>
            </a:r>
          </a:p>
          <a:p>
            <a:endParaRPr lang="pl-PL" dirty="0" smtClean="0"/>
          </a:p>
          <a:p>
            <a:r>
              <a:rPr lang="pl-PL" dirty="0" smtClean="0"/>
              <a:t>Sposób w jaki są one ze sobą powiązane</a:t>
            </a:r>
          </a:p>
          <a:p>
            <a:endParaRPr lang="pl-PL" dirty="0" smtClean="0"/>
          </a:p>
          <a:p>
            <a:r>
              <a:rPr lang="pl-PL" dirty="0" smtClean="0"/>
              <a:t>Logika tej organizacji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Architektura systemów baz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6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1268759"/>
            <a:ext cx="8602133" cy="3096345"/>
          </a:xfrm>
        </p:spPr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Postać zapytania wyszukującego wszystkie rekordy, w których w polu Nazwisko występuje sekwencja znaków </a:t>
            </a:r>
            <a:r>
              <a:rPr lang="pl-PL" sz="2400" b="1" dirty="0"/>
              <a:t>‘no’</a:t>
            </a:r>
            <a:r>
              <a:rPr lang="pl-PL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400" dirty="0">
                <a:latin typeface="Courier New" pitchFamily="49" charset="0"/>
              </a:rPr>
              <a:t>	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Imię, Nazwisko, Pensja, Miasto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400" dirty="0">
                <a:latin typeface="Courier New" pitchFamily="49" charset="0"/>
              </a:rPr>
              <a:t>	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NAZWISKA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400" dirty="0">
                <a:latin typeface="Courier New" pitchFamily="49" charset="0"/>
              </a:rPr>
              <a:t>	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Nazwisko 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LIKE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'*no*'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400" dirty="0">
                <a:latin typeface="Courier New" pitchFamily="49" charset="0"/>
              </a:rPr>
              <a:t>	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Nazwisko;</a:t>
            </a:r>
          </a:p>
          <a:p>
            <a:pPr>
              <a:lnSpc>
                <a:spcPct val="90000"/>
              </a:lnSpc>
            </a:pPr>
            <a:r>
              <a:rPr lang="pl-PL" sz="2400" dirty="0"/>
              <a:t>Wynik zapytania</a:t>
            </a:r>
          </a:p>
        </p:txBody>
      </p:sp>
      <p:graphicFrame>
        <p:nvGraphicFramePr>
          <p:cNvPr id="18333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87580"/>
              </p:ext>
            </p:extLst>
          </p:nvPr>
        </p:nvGraphicFramePr>
        <p:xfrm>
          <a:off x="1763688" y="4437112"/>
          <a:ext cx="5830044" cy="1624264"/>
        </p:xfrm>
        <a:graphic>
          <a:graphicData uri="http://schemas.openxmlformats.org/drawingml/2006/table">
            <a:tbl>
              <a:tblPr/>
              <a:tblGrid>
                <a:gridCol w="113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066"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Imię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Nazwisko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Pensja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Miasto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66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Marian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Mali</a:t>
                      </a: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wski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Gdynia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66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Peter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rton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3 500,00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66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wak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2 000,00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270934" y="3537284"/>
            <a:ext cx="8602133" cy="3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7" rIns="91432" bIns="45717"/>
          <a:lstStyle/>
          <a:p>
            <a:pPr marL="343505" indent="-343505" defTabSz="914564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pl-PL" dirty="0">
              <a:latin typeface="Times New Roman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/>
              <a:t>Przykład operatora LIKE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58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defTabSz="914564">
              <a:lnSpc>
                <a:spcPct val="90000"/>
              </a:lnSpc>
              <a:spcBef>
                <a:spcPct val="20000"/>
              </a:spcBef>
            </a:pPr>
            <a:r>
              <a:rPr lang="pl-PL" sz="2800" dirty="0" smtClean="0">
                <a:latin typeface="Calibri" pitchFamily="34" charset="0"/>
                <a:cs typeface="Calibri" pitchFamily="34" charset="0"/>
              </a:rPr>
              <a:t>Postać </a:t>
            </a:r>
            <a:r>
              <a:rPr lang="pl-PL" sz="2800" dirty="0">
                <a:latin typeface="Calibri" pitchFamily="34" charset="0"/>
                <a:cs typeface="Calibri" pitchFamily="34" charset="0"/>
              </a:rPr>
              <a:t>zapytania, które wyszuka wszystkie rekordy, gdzie druga litera nazwiska jest „o</a:t>
            </a:r>
            <a:r>
              <a:rPr lang="pl-PL" sz="2800" dirty="0" smtClean="0">
                <a:latin typeface="Calibri" pitchFamily="34" charset="0"/>
                <a:cs typeface="Calibri" pitchFamily="34" charset="0"/>
              </a:rPr>
              <a:t>”:</a:t>
            </a:r>
          </a:p>
          <a:p>
            <a:pPr marL="457200" indent="-457200" defTabSz="914564">
              <a:lnSpc>
                <a:spcPct val="90000"/>
              </a:lnSpc>
              <a:spcBef>
                <a:spcPct val="20000"/>
              </a:spcBef>
            </a:pPr>
            <a:endParaRPr lang="pl-PL" sz="2800" dirty="0">
              <a:latin typeface="Times New Roman" charset="0"/>
            </a:endParaRPr>
          </a:p>
          <a:p>
            <a:pPr marL="0" indent="0" defTabSz="914564">
              <a:lnSpc>
                <a:spcPct val="90000"/>
              </a:lnSpc>
              <a:spcBef>
                <a:spcPct val="20000"/>
              </a:spcBef>
              <a:buNone/>
            </a:pPr>
            <a:r>
              <a:rPr lang="pl-PL" sz="2400" dirty="0">
                <a:latin typeface="Courier New" pitchFamily="49" charset="0"/>
              </a:rPr>
              <a:t>		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Imię, Nazwisko, Pensja, </a:t>
            </a:r>
            <a:r>
              <a:rPr lang="pl-PL" sz="2400" dirty="0" smtClean="0">
                <a:latin typeface="Courier New" pitchFamily="49" charset="0"/>
                <a:cs typeface="Times New Roman" charset="0"/>
              </a:rPr>
              <a:t>		Miasto</a:t>
            </a:r>
            <a:endParaRPr lang="pl-PL" sz="2400" dirty="0">
              <a:latin typeface="Courier New" pitchFamily="49" charset="0"/>
              <a:cs typeface="Times New Roman" charset="0"/>
            </a:endParaRPr>
          </a:p>
          <a:p>
            <a:pPr marL="0" indent="0" defTabSz="914564">
              <a:lnSpc>
                <a:spcPct val="90000"/>
              </a:lnSpc>
              <a:spcBef>
                <a:spcPct val="20000"/>
              </a:spcBef>
              <a:buNone/>
            </a:pPr>
            <a:r>
              <a:rPr lang="pl-PL" sz="2400" dirty="0">
                <a:latin typeface="Courier New" pitchFamily="49" charset="0"/>
              </a:rPr>
              <a:t>		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NAZWISKA</a:t>
            </a:r>
          </a:p>
          <a:p>
            <a:pPr marL="0" indent="0" defTabSz="914564">
              <a:lnSpc>
                <a:spcPct val="90000"/>
              </a:lnSpc>
              <a:spcBef>
                <a:spcPct val="20000"/>
              </a:spcBef>
              <a:buNone/>
            </a:pPr>
            <a:r>
              <a:rPr lang="pl-PL" sz="2400" dirty="0">
                <a:latin typeface="Courier New" pitchFamily="49" charset="0"/>
              </a:rPr>
              <a:t>		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Nazwisko 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LIKE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</a:t>
            </a:r>
            <a:r>
              <a:rPr lang="pl-PL" sz="2400" dirty="0" smtClean="0">
                <a:latin typeface="Courier New" pitchFamily="49" charset="0"/>
                <a:cs typeface="Times New Roman" charset="0"/>
              </a:rPr>
              <a:t>‚_o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*'</a:t>
            </a:r>
          </a:p>
          <a:p>
            <a:pPr marL="0" indent="0" defTabSz="914564">
              <a:lnSpc>
                <a:spcPct val="90000"/>
              </a:lnSpc>
              <a:spcBef>
                <a:spcPct val="20000"/>
              </a:spcBef>
              <a:buNone/>
            </a:pPr>
            <a:r>
              <a:rPr lang="pl-PL" sz="2400" dirty="0">
                <a:latin typeface="Courier New" pitchFamily="49" charset="0"/>
              </a:rPr>
              <a:t>		</a:t>
            </a:r>
            <a:r>
              <a:rPr lang="pl-PL" sz="24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pl-PL" sz="2400" dirty="0">
                <a:latin typeface="Courier New" pitchFamily="49" charset="0"/>
                <a:cs typeface="Times New Roman" charset="0"/>
              </a:rPr>
              <a:t> Nazwisko</a:t>
            </a:r>
            <a:r>
              <a:rPr lang="pl-PL" sz="2400" dirty="0" smtClean="0">
                <a:latin typeface="Courier New" pitchFamily="49" charset="0"/>
                <a:cs typeface="Times New Roman" charset="0"/>
              </a:rPr>
              <a:t>;</a:t>
            </a:r>
          </a:p>
          <a:p>
            <a:pPr marL="0" indent="0" defTabSz="914564">
              <a:lnSpc>
                <a:spcPct val="90000"/>
              </a:lnSpc>
              <a:spcBef>
                <a:spcPct val="20000"/>
              </a:spcBef>
              <a:buNone/>
            </a:pPr>
            <a:endParaRPr lang="pl-PL" sz="2400" dirty="0">
              <a:latin typeface="Courier New" pitchFamily="49" charset="0"/>
              <a:cs typeface="Times New Roman" charset="0"/>
            </a:endParaRPr>
          </a:p>
          <a:p>
            <a:pPr marL="457200" indent="-457200" defTabSz="914564">
              <a:lnSpc>
                <a:spcPct val="90000"/>
              </a:lnSpc>
              <a:spcBef>
                <a:spcPct val="20000"/>
              </a:spcBef>
            </a:pPr>
            <a:r>
              <a:rPr lang="pl-PL" sz="2800" dirty="0">
                <a:latin typeface="Calibri" pitchFamily="34" charset="0"/>
                <a:cs typeface="Calibri" pitchFamily="34" charset="0"/>
              </a:rPr>
              <a:t>Operator </a:t>
            </a:r>
            <a:r>
              <a:rPr lang="pl-PL" sz="2800" b="1" dirty="0">
                <a:latin typeface="Calibri" pitchFamily="34" charset="0"/>
                <a:cs typeface="Calibri" pitchFamily="34" charset="0"/>
              </a:rPr>
              <a:t>LIKE</a:t>
            </a:r>
            <a:r>
              <a:rPr lang="pl-PL" sz="2800" dirty="0">
                <a:latin typeface="Calibri" pitchFamily="34" charset="0"/>
                <a:cs typeface="Calibri" pitchFamily="34" charset="0"/>
              </a:rPr>
              <a:t> zmniejsza wydajność realizacji zapytań</a:t>
            </a:r>
            <a:r>
              <a:rPr lang="pl-PL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Przykład operatora LIKE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1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1268760"/>
            <a:ext cx="8602133" cy="5315522"/>
          </a:xfrm>
        </p:spPr>
        <p:txBody>
          <a:bodyPr lIns="83485" tIns="41742" rIns="83485" bIns="41742"/>
          <a:lstStyle/>
          <a:p>
            <a:r>
              <a:rPr lang="pl-PL" sz="2200" dirty="0">
                <a:cs typeface="Times New Roman" charset="0"/>
              </a:rPr>
              <a:t>Funkcja </a:t>
            </a:r>
            <a:r>
              <a:rPr lang="pl-PL" sz="2200" b="1" dirty="0">
                <a:cs typeface="Times New Roman" charset="0"/>
              </a:rPr>
              <a:t>TRIM (</a:t>
            </a:r>
            <a:r>
              <a:rPr lang="pl-PL" sz="2200" b="1" dirty="0" err="1"/>
              <a:t>nazwa_kolumny</a:t>
            </a:r>
            <a:r>
              <a:rPr lang="pl-PL" sz="2200" b="1" dirty="0">
                <a:cs typeface="Times New Roman" charset="0"/>
              </a:rPr>
              <a:t>)</a:t>
            </a:r>
            <a:r>
              <a:rPr lang="pl-PL" sz="2200" dirty="0">
                <a:cs typeface="Times New Roman" charset="0"/>
              </a:rPr>
              <a:t> służy do odrzucenia spacji znajdujących się przed i za łańcuchem</a:t>
            </a:r>
            <a:r>
              <a:rPr lang="pl-PL" sz="2200" dirty="0"/>
              <a:t> </a:t>
            </a:r>
          </a:p>
          <a:p>
            <a:r>
              <a:rPr lang="pl-PL" sz="2200" dirty="0">
                <a:cs typeface="Times New Roman" charset="0"/>
              </a:rPr>
              <a:t>Przy założeniu, że niektóre nazwiska są wpisane błędnie z niepotrzebną spacją na początku, nie uzyskamy wszystkich informacji w wyniku działania zapytania </a:t>
            </a:r>
            <a:endParaRPr lang="pl-PL" sz="2200" dirty="0"/>
          </a:p>
          <a:p>
            <a:r>
              <a:rPr lang="pl-PL" sz="2200" dirty="0">
                <a:cs typeface="Times New Roman" charset="0"/>
              </a:rPr>
              <a:t>Sformułowanie zapytania jak poniżej, z zastosowaniem </a:t>
            </a:r>
            <a:r>
              <a:rPr lang="pl-PL" sz="2200" dirty="0" smtClean="0">
                <a:cs typeface="Times New Roman" charset="0"/>
              </a:rPr>
              <a:t>funkcji </a:t>
            </a:r>
            <a:r>
              <a:rPr lang="pl-PL" sz="2200" b="1" dirty="0" smtClean="0">
                <a:cs typeface="Times New Roman" charset="0"/>
              </a:rPr>
              <a:t>TRIM </a:t>
            </a:r>
            <a:r>
              <a:rPr lang="pl-PL" sz="2200" b="1" dirty="0">
                <a:cs typeface="Times New Roman" charset="0"/>
              </a:rPr>
              <a:t>(</a:t>
            </a:r>
            <a:r>
              <a:rPr lang="pl-PL" sz="2200" b="1" dirty="0" err="1"/>
              <a:t>nazwa_kolumny</a:t>
            </a:r>
            <a:r>
              <a:rPr lang="pl-PL" sz="2200" b="1" dirty="0">
                <a:cs typeface="Times New Roman" charset="0"/>
              </a:rPr>
              <a:t>)</a:t>
            </a:r>
            <a:r>
              <a:rPr lang="pl-PL" sz="2200" dirty="0">
                <a:cs typeface="Times New Roman" charset="0"/>
              </a:rPr>
              <a:t> usuwa ten problem</a:t>
            </a:r>
            <a:endParaRPr lang="pl-PL" sz="2200" dirty="0"/>
          </a:p>
          <a:p>
            <a:r>
              <a:rPr lang="pl-PL" sz="2200" dirty="0"/>
              <a:t>Przykład polecenia:</a:t>
            </a:r>
          </a:p>
          <a:p>
            <a:pPr>
              <a:buFontTx/>
              <a:buNone/>
            </a:pPr>
            <a:r>
              <a:rPr lang="pl-PL" sz="2000" dirty="0">
                <a:latin typeface="Courier New" pitchFamily="49" charset="0"/>
              </a:rPr>
              <a:t>	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Imię, Nazwisko, Pensja, Miasto</a:t>
            </a:r>
          </a:p>
          <a:p>
            <a:pPr>
              <a:buFontTx/>
              <a:buNone/>
            </a:pPr>
            <a:r>
              <a:rPr lang="pl-PL" sz="2000" dirty="0">
                <a:latin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NAZWISKA</a:t>
            </a:r>
            <a:endParaRPr lang="pl-PL" sz="2000" dirty="0">
              <a:latin typeface="Courier New" pitchFamily="49" charset="0"/>
              <a:cs typeface="Times New Roman" charset="0"/>
            </a:endParaRPr>
          </a:p>
          <a:p>
            <a:pPr>
              <a:buFontTx/>
              <a:buNone/>
            </a:pPr>
            <a:r>
              <a:rPr lang="pl-PL" sz="2000" dirty="0">
                <a:latin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WHERE TRIM(</a:t>
            </a:r>
            <a:r>
              <a:rPr lang="en-US" sz="2000" b="1" dirty="0" err="1">
                <a:latin typeface="Courier New" pitchFamily="49" charset="0"/>
                <a:cs typeface="Times New Roman" charset="0"/>
              </a:rPr>
              <a:t>Nazwisko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)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charset="0"/>
              </a:rPr>
              <a:t>BETWEEN</a:t>
            </a:r>
            <a:r>
              <a:rPr lang="en-US" sz="2000" dirty="0">
                <a:latin typeface="Courier New" pitchFamily="49" charset="0"/>
                <a:cs typeface="Times New Roman" charset="0"/>
              </a:rPr>
              <a:t> 'D' AND 'N‘</a:t>
            </a:r>
            <a:r>
              <a:rPr lang="pl-PL" sz="2000" dirty="0">
                <a:latin typeface="Courier New" pitchFamily="49" charset="0"/>
              </a:rPr>
              <a:t>;</a:t>
            </a:r>
          </a:p>
          <a:p>
            <a:endParaRPr lang="pl-PL" sz="2000" dirty="0">
              <a:latin typeface="Courier New" pitchFamily="49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>
                <a:cs typeface="Times New Roman" charset="0"/>
              </a:rPr>
              <a:t>Usuwanie niepotrzebnych spacji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53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Pracując </a:t>
            </a:r>
            <a:r>
              <a:rPr lang="pl-PL" dirty="0"/>
              <a:t>z bazami danych często pojawiają się potrzeby by policzyć </a:t>
            </a:r>
            <a:r>
              <a:rPr lang="pl-PL" dirty="0" smtClean="0"/>
              <a:t>np. </a:t>
            </a:r>
            <a:r>
              <a:rPr lang="pl-PL" dirty="0"/>
              <a:t>przychód, ilość sprzedanego towaru, średnią kwotę zadłużenia itd. </a:t>
            </a:r>
            <a:endParaRPr lang="pl-PL" dirty="0" smtClean="0"/>
          </a:p>
          <a:p>
            <a:r>
              <a:rPr lang="pl-PL" dirty="0" smtClean="0"/>
              <a:t>T-SQL </a:t>
            </a:r>
            <a:r>
              <a:rPr lang="pl-PL" dirty="0"/>
              <a:t>posiada wiele funkcji pozwalających na w/w działania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Funkcje agregujące i </a:t>
            </a:r>
            <a:r>
              <a:rPr lang="pl-PL" dirty="0" smtClean="0">
                <a:effectLst/>
              </a:rPr>
              <a:t>grupujące</a:t>
            </a:r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03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595197"/>
              </p:ext>
            </p:extLst>
          </p:nvPr>
        </p:nvGraphicFramePr>
        <p:xfrm>
          <a:off x="2123728" y="1844824"/>
          <a:ext cx="4896544" cy="3672408"/>
        </p:xfrm>
        <a:graphic>
          <a:graphicData uri="http://schemas.openxmlformats.org/drawingml/2006/table">
            <a:tbl>
              <a:tblPr firstRow="1" lastRow="1" bandRow="1">
                <a:tableStyleId>{B301B821-A1FF-4177-AEE7-76D212191A09}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miesiac</a:t>
                      </a:r>
                      <a:endParaRPr lang="pl-P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koszty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styczeń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30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styczeń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30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luty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450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marzec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50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kwiecień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600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/>
              </a:rPr>
              <a:t>Funkcje agregujące i grupujące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19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817128"/>
              </p:ext>
            </p:extLst>
          </p:nvPr>
        </p:nvGraphicFramePr>
        <p:xfrm>
          <a:off x="204301" y="3041687"/>
          <a:ext cx="3143562" cy="27635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71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894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styczeń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94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luty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94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marzec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94"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kwiecień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effectLst/>
              </a:rPr>
              <a:t>U</a:t>
            </a:r>
            <a:r>
              <a:rPr lang="pl-PL" dirty="0">
                <a:effectLst/>
              </a:rPr>
              <a:t>życie funkcji COUNT w </a:t>
            </a:r>
            <a:r>
              <a:rPr lang="pl-PL" dirty="0" smtClean="0">
                <a:effectLst/>
              </a:rPr>
              <a:t>MSSQL</a:t>
            </a:r>
            <a:endParaRPr lang="pl-PL" dirty="0"/>
          </a:p>
        </p:txBody>
      </p:sp>
      <p:pic>
        <p:nvPicPr>
          <p:cNvPr id="9218" name="Picture 2" descr="C:\Users\Robercik\Documents\Cropper Captures\CropperCapture[46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7387"/>
            <a:ext cx="657947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572000" y="3645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9" name="Symbol zastępczy zawartości 1"/>
          <p:cNvSpPr txBox="1">
            <a:spLocks/>
          </p:cNvSpPr>
          <p:nvPr/>
        </p:nvSpPr>
        <p:spPr>
          <a:xfrm>
            <a:off x="3613264" y="2780928"/>
            <a:ext cx="5351224" cy="407707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l-PL" dirty="0"/>
              <a:t>Funkcja </a:t>
            </a:r>
            <a:r>
              <a:rPr lang="pl-PL" b="1" dirty="0"/>
              <a:t>COUNT</a:t>
            </a:r>
            <a:r>
              <a:rPr lang="pl-PL" dirty="0"/>
              <a:t> liczy wystąpienia bazie </a:t>
            </a:r>
            <a:r>
              <a:rPr lang="pl-PL" dirty="0" smtClean="0"/>
              <a:t>danych</a:t>
            </a:r>
          </a:p>
          <a:p>
            <a:r>
              <a:rPr lang="pl-PL" dirty="0" smtClean="0"/>
              <a:t>w </a:t>
            </a:r>
            <a:r>
              <a:rPr lang="pl-PL" dirty="0"/>
              <a:t>tym przypadku dla stycznia koszty wystąpiły dwa razy dla pozostałych miesięcy tylko </a:t>
            </a:r>
            <a:r>
              <a:rPr lang="pl-PL" dirty="0" smtClean="0"/>
              <a:t>raz</a:t>
            </a:r>
          </a:p>
          <a:p>
            <a:r>
              <a:rPr lang="pl-PL" dirty="0" smtClean="0"/>
              <a:t>w </a:t>
            </a:r>
            <a:r>
              <a:rPr lang="pl-PL" dirty="0"/>
              <a:t>klauzuli </a:t>
            </a:r>
            <a:r>
              <a:rPr lang="pl-PL" b="1" dirty="0" err="1"/>
              <a:t>group</a:t>
            </a:r>
            <a:r>
              <a:rPr lang="pl-PL" b="1" dirty="0"/>
              <a:t> by </a:t>
            </a:r>
            <a:r>
              <a:rPr lang="pl-PL" dirty="0"/>
              <a:t>wskazujemy </a:t>
            </a:r>
            <a:r>
              <a:rPr lang="pl-PL" dirty="0" smtClean="0"/>
              <a:t>wg którego pola </a:t>
            </a:r>
            <a:r>
              <a:rPr lang="pl-PL" dirty="0"/>
              <a:t>mają być grupowane dane. </a:t>
            </a:r>
          </a:p>
        </p:txBody>
      </p:sp>
    </p:spTree>
    <p:extLst>
      <p:ext uri="{BB962C8B-B14F-4D97-AF65-F5344CB8AC3E}">
        <p14:creationId xmlns:p14="http://schemas.microsoft.com/office/powerpoint/2010/main" val="12981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563888" y="3126273"/>
            <a:ext cx="5122912" cy="288101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Jeśli użyli byśmy w powyższym zapytaniu </a:t>
            </a:r>
            <a:r>
              <a:rPr lang="pl-PL" dirty="0" smtClean="0"/>
              <a:t>SELECT </a:t>
            </a:r>
            <a:r>
              <a:rPr lang="pl-PL" b="1" dirty="0"/>
              <a:t>DISTINCT</a:t>
            </a:r>
            <a:r>
              <a:rPr lang="pl-PL" dirty="0"/>
              <a:t> wynik </a:t>
            </a:r>
            <a:r>
              <a:rPr lang="pl-PL" dirty="0" smtClean="0"/>
              <a:t>dla stycznia wynosi: 1</a:t>
            </a:r>
          </a:p>
          <a:p>
            <a:r>
              <a:rPr lang="pl-PL" b="1" dirty="0"/>
              <a:t>D</a:t>
            </a:r>
            <a:r>
              <a:rPr lang="pl-PL" b="1" dirty="0" smtClean="0"/>
              <a:t>ISTINCT</a:t>
            </a:r>
            <a:r>
              <a:rPr lang="pl-PL" dirty="0" smtClean="0"/>
              <a:t> </a:t>
            </a:r>
            <a:r>
              <a:rPr lang="pl-PL" dirty="0"/>
              <a:t>nakazuje </a:t>
            </a:r>
            <a:r>
              <a:rPr lang="pl-PL" dirty="0" smtClean="0"/>
              <a:t>eliminację </a:t>
            </a:r>
            <a:r>
              <a:rPr lang="pl-PL" dirty="0"/>
              <a:t>identycznych rekordów.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Użycie funkcji COUNT w MSSQL</a:t>
            </a:r>
            <a:endParaRPr lang="pl-PL" dirty="0"/>
          </a:p>
        </p:txBody>
      </p:sp>
      <p:pic>
        <p:nvPicPr>
          <p:cNvPr id="10242" name="Picture 2" descr="C:\Users\Robercik\Documents\Cropper Captures\CropperCapture[47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8" y="1470089"/>
            <a:ext cx="757112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317276"/>
              </p:ext>
            </p:extLst>
          </p:nvPr>
        </p:nvGraphicFramePr>
        <p:xfrm>
          <a:off x="204301" y="3041687"/>
          <a:ext cx="3143562" cy="27635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71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894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1</a:t>
                      </a:r>
                      <a:endParaRPr lang="pl-P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styczeń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94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luty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94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marzec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94"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kwiecień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Robercik\Documents\Cropper Captures\CropperCapture[4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294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938331"/>
          </a:xfrm>
        </p:spPr>
        <p:txBody>
          <a:bodyPr/>
          <a:lstStyle/>
          <a:p>
            <a:r>
              <a:rPr lang="pl-PL" dirty="0"/>
              <a:t>Funkcja SUM pozwala na sumowanie </a:t>
            </a:r>
            <a:endParaRPr lang="pl-PL" dirty="0" smtClean="0"/>
          </a:p>
          <a:p>
            <a:r>
              <a:rPr lang="pl-PL" dirty="0" smtClean="0"/>
              <a:t>W tym przykładzie kosztów </a:t>
            </a:r>
            <a:r>
              <a:rPr lang="pl-PL" dirty="0"/>
              <a:t>dla poszczególnych </a:t>
            </a:r>
            <a:r>
              <a:rPr lang="pl-PL" dirty="0" smtClean="0"/>
              <a:t>miesięcy</a:t>
            </a:r>
          </a:p>
          <a:p>
            <a:r>
              <a:rPr lang="pl-PL" dirty="0" smtClean="0"/>
              <a:t>Wynikiem tego zapytania będzie 60 zł dla stycznia, 450zł dla lutego i</a:t>
            </a:r>
            <a:br>
              <a:rPr lang="pl-PL" dirty="0" smtClean="0"/>
            </a:br>
            <a:r>
              <a:rPr lang="pl-PL" dirty="0" smtClean="0"/>
              <a:t>50zł dla marca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/>
              </a:rPr>
              <a:t>Użycie funkcji SUM i AVG w </a:t>
            </a:r>
            <a:r>
              <a:rPr lang="pl-PL" dirty="0" smtClean="0">
                <a:effectLst/>
              </a:rPr>
              <a:t>MSSQL</a:t>
            </a:r>
            <a:endParaRPr lang="pl-PL" dirty="0">
              <a:effectLst/>
            </a:endParaRPr>
          </a:p>
        </p:txBody>
      </p:sp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891028"/>
              </p:ext>
            </p:extLst>
          </p:nvPr>
        </p:nvGraphicFramePr>
        <p:xfrm>
          <a:off x="5868144" y="4581128"/>
          <a:ext cx="2592288" cy="201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275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miesiac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koszty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styczeń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/>
                        <a:t>30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ctr"/>
                      <a:r>
                        <a:rPr lang="pl-PL" sz="1600"/>
                        <a:t>styczeń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/>
                        <a:t>30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luty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/>
                        <a:t>450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marzec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50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ctr"/>
                      <a:r>
                        <a:rPr lang="pl-PL" sz="1600"/>
                        <a:t>kwiecień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600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/>
              <a:t>Funkcja AVG pozwala obliczyć </a:t>
            </a:r>
            <a:r>
              <a:rPr lang="pl-PL" dirty="0" smtClean="0"/>
              <a:t>średnią</a:t>
            </a:r>
          </a:p>
          <a:p>
            <a:r>
              <a:rPr lang="pl-PL" dirty="0" smtClean="0"/>
              <a:t>W typ przykładzie średni </a:t>
            </a:r>
            <a:r>
              <a:rPr lang="pl-PL" dirty="0"/>
              <a:t>koszt dla poszczególnych miesięcy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/>
              </a:rPr>
              <a:t>Użycie funkcji SUM i AVG w MSSQL</a:t>
            </a:r>
            <a:endParaRPr lang="pl-PL" dirty="0"/>
          </a:p>
        </p:txBody>
      </p:sp>
      <p:pic>
        <p:nvPicPr>
          <p:cNvPr id="12290" name="Picture 2" descr="C:\Users\Robercik\Documents\Cropper Captures\CropperCapture[49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568"/>
            <a:ext cx="4752528" cy="9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90981"/>
              </p:ext>
            </p:extLst>
          </p:nvPr>
        </p:nvGraphicFramePr>
        <p:xfrm>
          <a:off x="2123728" y="1844824"/>
          <a:ext cx="4896544" cy="3672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miesiac</a:t>
                      </a:r>
                      <a:endParaRPr lang="pl-P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koszty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styczeń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30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styczeń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smtClean="0"/>
                        <a:t>10 </a:t>
                      </a:r>
                      <a:r>
                        <a:rPr lang="pl-PL" sz="2800" dirty="0"/>
                        <a:t>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luty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450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marzec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50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l-PL" sz="2800"/>
                        <a:t>kwiecień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600 zł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/>
              </a:rPr>
              <a:t>Funkcje agregujące i grupujące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8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r>
              <a:rPr lang="pl-PL" dirty="0" smtClean="0"/>
              <a:t>Klient jest procesem, który potrzebuje pewnych zasobów</a:t>
            </a:r>
          </a:p>
          <a:p>
            <a:r>
              <a:rPr lang="pl-PL" dirty="0" smtClean="0"/>
              <a:t>Proces serwera tych zasobów dostarcza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klient- serwer</a:t>
            </a:r>
            <a:endParaRPr lang="pl-PL" dirty="0"/>
          </a:p>
        </p:txBody>
      </p:sp>
      <p:grpSp>
        <p:nvGrpSpPr>
          <p:cNvPr id="14" name="Grupa 13"/>
          <p:cNvGrpSpPr/>
          <p:nvPr/>
        </p:nvGrpSpPr>
        <p:grpSpPr>
          <a:xfrm>
            <a:off x="2339752" y="2392948"/>
            <a:ext cx="4191001" cy="2362200"/>
            <a:chOff x="2339752" y="3760537"/>
            <a:chExt cx="4191001" cy="2362200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5" name="laptop"/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6" name="laptop"/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7" name="laptop"/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/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13" name="mainfrm"/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6461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434275"/>
          </a:xfrm>
        </p:spPr>
        <p:txBody>
          <a:bodyPr/>
          <a:lstStyle/>
          <a:p>
            <a:r>
              <a:rPr lang="pl-PL" dirty="0"/>
              <a:t>Funkcja max i min pozwala na wybranie maksymalnych i minimalnych wartości naszych </a:t>
            </a:r>
            <a:r>
              <a:rPr lang="pl-PL" dirty="0" smtClean="0"/>
              <a:t>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effectLst/>
              </a:rPr>
              <a:t>Użycie </a:t>
            </a:r>
            <a:r>
              <a:rPr lang="pl-PL" dirty="0">
                <a:effectLst/>
              </a:rPr>
              <a:t>funkcji MAX i MIN w MS SQL</a:t>
            </a:r>
          </a:p>
        </p:txBody>
      </p:sp>
      <p:pic>
        <p:nvPicPr>
          <p:cNvPr id="13314" name="Picture 2" descr="C:\Users\Robercik\Documents\Cropper Captures\CropperCapture[50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7812"/>
            <a:ext cx="5180259" cy="20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Wynik w/w zapytania t-</a:t>
            </a:r>
            <a:r>
              <a:rPr lang="pl-PL" dirty="0" err="1"/>
              <a:t>sql</a:t>
            </a:r>
            <a:r>
              <a:rPr lang="pl-PL" dirty="0"/>
              <a:t> działania funkcji max, min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/>
              </a:rPr>
              <a:t>Użycie funkcji MAX i MIN w MS SQL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66851"/>
              </p:ext>
            </p:extLst>
          </p:nvPr>
        </p:nvGraphicFramePr>
        <p:xfrm>
          <a:off x="457200" y="3195479"/>
          <a:ext cx="8229600" cy="1097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 err="1"/>
                        <a:t>miesiac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/>
                        <a:t>styczeń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450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/>
                        <a:t>luty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50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HAVING Pozwala określić, które ze zgrupowanych </a:t>
            </a:r>
            <a:r>
              <a:rPr lang="pl-PL" dirty="0" err="1"/>
              <a:t>rekoródów</a:t>
            </a:r>
            <a:r>
              <a:rPr lang="pl-PL" dirty="0"/>
              <a:t> przez GROUP BY mają być wyświetlone 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 </a:t>
            </a:r>
            <a:r>
              <a:rPr lang="pl-PL" dirty="0"/>
              <a:t>tym przykładzie za pomocą HAVING </a:t>
            </a:r>
            <a:r>
              <a:rPr lang="pl-PL" dirty="0" smtClean="0"/>
              <a:t>wykluczamy </a:t>
            </a:r>
            <a:r>
              <a:rPr lang="pl-PL" dirty="0"/>
              <a:t>miesiące w których suma kosztów była niższa niż </a:t>
            </a:r>
            <a:r>
              <a:rPr lang="pl-PL" dirty="0" smtClean="0"/>
              <a:t>100</a:t>
            </a:r>
          </a:p>
          <a:p>
            <a:r>
              <a:rPr lang="pl-PL" dirty="0" smtClean="0"/>
              <a:t>możemy </a:t>
            </a:r>
            <a:r>
              <a:rPr lang="pl-PL" dirty="0"/>
              <a:t>użyć również innych funkcji </a:t>
            </a:r>
            <a:r>
              <a:rPr lang="pl-PL" dirty="0" smtClean="0"/>
              <a:t>agregujących </a:t>
            </a:r>
            <a:r>
              <a:rPr lang="pl-PL" dirty="0"/>
              <a:t>w celu wykluczenia lub wybrania rekordów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/>
              </a:rPr>
              <a:t>Użycie </a:t>
            </a:r>
            <a:r>
              <a:rPr lang="pl-PL" dirty="0" smtClean="0">
                <a:effectLst/>
              </a:rPr>
              <a:t>klauzuli </a:t>
            </a:r>
            <a:r>
              <a:rPr lang="pl-PL" dirty="0">
                <a:effectLst/>
              </a:rPr>
              <a:t>HAVING w MS </a:t>
            </a:r>
            <a:r>
              <a:rPr lang="pl-PL" dirty="0" smtClean="0">
                <a:effectLst/>
              </a:rPr>
              <a:t>SQL</a:t>
            </a:r>
            <a:endParaRPr lang="pl-PL" dirty="0"/>
          </a:p>
        </p:txBody>
      </p:sp>
      <p:pic>
        <p:nvPicPr>
          <p:cNvPr id="16386" name="Picture 2" descr="C:\Users\Robercik\Documents\Cropper Captures\CropperCapture[5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81313"/>
            <a:ext cx="6524442" cy="6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Tabele łączymy za pomocą instrukcji </a:t>
            </a:r>
            <a:r>
              <a:rPr lang="pl-PL" b="1" dirty="0" smtClean="0"/>
              <a:t>JOIN</a:t>
            </a:r>
            <a:endParaRPr lang="pl-PL" dirty="0" smtClean="0"/>
          </a:p>
          <a:p>
            <a:r>
              <a:rPr lang="pl-PL" dirty="0" smtClean="0"/>
              <a:t>Instrukcja zwraca rekordy jeśli istnieje co najmniej jeden rekord w pierwszej tabeli odpowiadający drugiemu w drugiej tabeli</a:t>
            </a:r>
          </a:p>
          <a:p>
            <a:r>
              <a:rPr lang="pl-PL" dirty="0" smtClean="0"/>
              <a:t>Wyróżniamy cztery typy tej instrukcji:</a:t>
            </a:r>
          </a:p>
          <a:p>
            <a:pPr lvl="1"/>
            <a:r>
              <a:rPr lang="pl-PL" b="1" dirty="0" smtClean="0"/>
              <a:t>JOIN</a:t>
            </a:r>
          </a:p>
          <a:p>
            <a:pPr lvl="1"/>
            <a:r>
              <a:rPr lang="pl-PL" b="1" dirty="0" smtClean="0"/>
              <a:t>LEFT JOIN</a:t>
            </a:r>
          </a:p>
          <a:p>
            <a:pPr lvl="1"/>
            <a:r>
              <a:rPr lang="pl-PL" b="1" dirty="0" smtClean="0"/>
              <a:t>RIGHT JOIN</a:t>
            </a:r>
          </a:p>
          <a:p>
            <a:pPr lvl="1"/>
            <a:r>
              <a:rPr lang="pl-PL" b="1" dirty="0" smtClean="0"/>
              <a:t>FULL JOIN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Łączenie tabel w MS </a:t>
            </a:r>
            <a:r>
              <a:rPr lang="pl-PL" dirty="0" smtClean="0">
                <a:effectLst/>
              </a:rPr>
              <a:t>SQL</a:t>
            </a:r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92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JOIN w SQL pozwala na wybranie z obu tabel bazy danych tylko tych rekordów dla których sprzężenie jest sobie równe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Łączenie tabel w MS </a:t>
            </a:r>
            <a:r>
              <a:rPr lang="pl-PL" dirty="0" smtClean="0">
                <a:effectLst/>
              </a:rPr>
              <a:t>SQL</a:t>
            </a:r>
            <a:endParaRPr lang="pl-PL" dirty="0">
              <a:effectLst/>
            </a:endParaRPr>
          </a:p>
        </p:txBody>
      </p:sp>
      <p:pic>
        <p:nvPicPr>
          <p:cNvPr id="17410" name="Picture 2" descr="C:\Users\Robercik\Documents\Cropper Captures\CropperCapture[5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77430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3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911861"/>
              </p:ext>
            </p:extLst>
          </p:nvPr>
        </p:nvGraphicFramePr>
        <p:xfrm>
          <a:off x="251520" y="1196752"/>
          <a:ext cx="274664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Miesiac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Wartosc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321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421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123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321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123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132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412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312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421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Łączenie tabel w MS SQL</a:t>
            </a:r>
            <a:endParaRPr lang="pl-PL" dirty="0"/>
          </a:p>
        </p:txBody>
      </p:sp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123363"/>
              </p:ext>
            </p:extLst>
          </p:nvPr>
        </p:nvGraphicFramePr>
        <p:xfrm>
          <a:off x="3131840" y="1196752"/>
          <a:ext cx="274664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Miesiac_k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Wartosc1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254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354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444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153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834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684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546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247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486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398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6012160" y="1196752"/>
            <a:ext cx="30243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Dwie </a:t>
            </a:r>
            <a:r>
              <a:rPr lang="pl-PL" sz="2400" dirty="0"/>
              <a:t>tabele z których dokonujemy zapytanie SQL, pierwsza z lewej to </a:t>
            </a:r>
            <a:r>
              <a:rPr lang="pl-PL" sz="2400" dirty="0" err="1"/>
              <a:t>t_dane</a:t>
            </a:r>
            <a:r>
              <a:rPr lang="pl-PL" sz="2400" dirty="0"/>
              <a:t>, druga to </a:t>
            </a:r>
            <a:r>
              <a:rPr lang="pl-PL" sz="2400" dirty="0" err="1"/>
              <a:t>t_koszty</a:t>
            </a:r>
            <a:r>
              <a:rPr lang="pl-PL" sz="2400" dirty="0"/>
              <a:t> </a:t>
            </a:r>
            <a:endParaRPr lang="pl-PL" sz="2400" dirty="0" smtClean="0"/>
          </a:p>
          <a:p>
            <a:r>
              <a:rPr lang="pl-PL" sz="2400" b="1" dirty="0" smtClean="0"/>
              <a:t>Jeśli </a:t>
            </a:r>
            <a:r>
              <a:rPr lang="pl-PL" sz="2400" b="1" dirty="0"/>
              <a:t>użyjemy </a:t>
            </a:r>
            <a:r>
              <a:rPr lang="pl-PL" sz="2400" b="1" dirty="0" err="1"/>
              <a:t>inner</a:t>
            </a:r>
            <a:r>
              <a:rPr lang="pl-PL" sz="2400" b="1" dirty="0"/>
              <a:t> </a:t>
            </a:r>
            <a:r>
              <a:rPr lang="pl-PL" sz="2400" b="1" dirty="0" err="1"/>
              <a:t>join</a:t>
            </a:r>
            <a:r>
              <a:rPr lang="pl-PL" sz="2400" b="1" dirty="0"/>
              <a:t> wybranych zostanie tylko 11 miesięcy </a:t>
            </a:r>
            <a:r>
              <a:rPr lang="pl-PL" sz="2400" dirty="0"/>
              <a:t>ponieważ druga tabele nie zawiera </a:t>
            </a:r>
            <a:r>
              <a:rPr lang="pl-PL" sz="2400" dirty="0" smtClean="0"/>
              <a:t>wartości dla grudnia</a:t>
            </a:r>
            <a:r>
              <a:rPr lang="pl-PL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192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298371"/>
          </a:xfrm>
        </p:spPr>
        <p:txBody>
          <a:bodyPr/>
          <a:lstStyle/>
          <a:p>
            <a:r>
              <a:rPr lang="pl-PL" dirty="0"/>
              <a:t>wynikiem </a:t>
            </a:r>
            <a:r>
              <a:rPr lang="pl-PL" dirty="0" smtClean="0"/>
              <a:t>zapytania </a:t>
            </a:r>
            <a:r>
              <a:rPr lang="pl-PL" dirty="0"/>
              <a:t>będzie 12 </a:t>
            </a:r>
            <a:r>
              <a:rPr lang="pl-PL" dirty="0" smtClean="0"/>
              <a:t>miesięcy</a:t>
            </a:r>
          </a:p>
          <a:p>
            <a:r>
              <a:rPr lang="pl-PL" dirty="0"/>
              <a:t>w</a:t>
            </a:r>
            <a:r>
              <a:rPr lang="pl-PL" dirty="0" smtClean="0"/>
              <a:t> ostatnim rekordzie z prawej </a:t>
            </a:r>
            <a:r>
              <a:rPr lang="pl-PL" dirty="0"/>
              <a:t>strony "</a:t>
            </a:r>
            <a:r>
              <a:rPr lang="pl-PL" dirty="0" err="1" smtClean="0"/>
              <a:t>null</a:t>
            </a:r>
            <a:r>
              <a:rPr lang="pl-PL" dirty="0" smtClean="0"/>
              <a:t>„</a:t>
            </a:r>
          </a:p>
          <a:p>
            <a:r>
              <a:rPr lang="pl-PL" dirty="0"/>
              <a:t>L</a:t>
            </a:r>
            <a:r>
              <a:rPr lang="pl-PL" dirty="0" smtClean="0"/>
              <a:t>EFT </a:t>
            </a:r>
            <a:r>
              <a:rPr lang="pl-PL" dirty="0"/>
              <a:t>JOIN nakazuje wybranie wszystkich rekordów z pierwszej tabeli, a z drugiej tylko tych dla których warunek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err="1" smtClean="0"/>
              <a:t>miesiac</a:t>
            </a:r>
            <a:r>
              <a:rPr lang="pl-PL" b="1" dirty="0" smtClean="0"/>
              <a:t> </a:t>
            </a:r>
            <a:r>
              <a:rPr lang="pl-PL" b="1" dirty="0"/>
              <a:t>= </a:t>
            </a:r>
            <a:r>
              <a:rPr lang="pl-PL" b="1" dirty="0" err="1"/>
              <a:t>miesciac_k</a:t>
            </a:r>
            <a:r>
              <a:rPr lang="pl-PL" b="1" dirty="0"/>
              <a:t> </a:t>
            </a:r>
            <a:r>
              <a:rPr lang="pl-PL" dirty="0"/>
              <a:t>jest spełniony.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Łączenie tabel w MS SQL</a:t>
            </a:r>
            <a:endParaRPr lang="pl-PL" dirty="0"/>
          </a:p>
        </p:txBody>
      </p:sp>
      <p:pic>
        <p:nvPicPr>
          <p:cNvPr id="18434" name="Picture 2" descr="C:\Users\Robercik\Documents\Cropper Captures\CropperCapture[5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586065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/>
          <a:lstStyle/>
          <a:p>
            <a:r>
              <a:rPr lang="pl-PL" dirty="0"/>
              <a:t>wynikiem zapytanie będzie 11 </a:t>
            </a:r>
            <a:r>
              <a:rPr lang="pl-PL" dirty="0" smtClean="0"/>
              <a:t>miesięcy</a:t>
            </a:r>
          </a:p>
          <a:p>
            <a:r>
              <a:rPr lang="pl-PL" dirty="0" err="1" smtClean="0"/>
              <a:t>right</a:t>
            </a:r>
            <a:r>
              <a:rPr lang="pl-PL" dirty="0" smtClean="0"/>
              <a:t> </a:t>
            </a:r>
            <a:r>
              <a:rPr lang="pl-PL" dirty="0" err="1"/>
              <a:t>join</a:t>
            </a:r>
            <a:r>
              <a:rPr lang="pl-PL" dirty="0"/>
              <a:t> każe wybrać wszystkie rekordy z drugiej </a:t>
            </a:r>
            <a:r>
              <a:rPr lang="pl-PL" dirty="0" smtClean="0"/>
              <a:t>tabeli</a:t>
            </a:r>
          </a:p>
          <a:p>
            <a:r>
              <a:rPr lang="pl-PL" dirty="0" smtClean="0"/>
              <a:t>z </a:t>
            </a:r>
            <a:r>
              <a:rPr lang="pl-PL" dirty="0"/>
              <a:t>pierwszej tylko te spełniające warunek </a:t>
            </a:r>
            <a:r>
              <a:rPr lang="pl-PL" dirty="0" err="1"/>
              <a:t>miesiac</a:t>
            </a:r>
            <a:r>
              <a:rPr lang="pl-PL" dirty="0"/>
              <a:t> = </a:t>
            </a:r>
            <a:r>
              <a:rPr lang="pl-PL" dirty="0" err="1"/>
              <a:t>miesciac_k</a:t>
            </a:r>
            <a:r>
              <a:rPr lang="pl-PL" dirty="0"/>
              <a:t>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Łączenie tabel w MS SQL</a:t>
            </a:r>
            <a:endParaRPr lang="pl-PL" dirty="0"/>
          </a:p>
        </p:txBody>
      </p:sp>
      <p:pic>
        <p:nvPicPr>
          <p:cNvPr id="19458" name="Picture 2" descr="C:\Users\Robercik\Documents\Cropper Captures\CropperCapture[5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25136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226363"/>
          </a:xfrm>
        </p:spPr>
        <p:txBody>
          <a:bodyPr>
            <a:normAutofit/>
          </a:bodyPr>
          <a:lstStyle/>
          <a:p>
            <a:r>
              <a:rPr lang="pl-PL" dirty="0"/>
              <a:t>Polecenie FULL JOIN pozwala wybrać wszystkie wartości z pierwszej i drugiej tabeli, nawet te które nie spełniają warunku </a:t>
            </a:r>
            <a:r>
              <a:rPr lang="pl-PL" dirty="0" err="1"/>
              <a:t>miesiac</a:t>
            </a:r>
            <a:r>
              <a:rPr lang="pl-PL" dirty="0"/>
              <a:t> = </a:t>
            </a:r>
            <a:r>
              <a:rPr lang="pl-PL" dirty="0" err="1" smtClean="0"/>
              <a:t>miesciac_k</a:t>
            </a:r>
            <a:r>
              <a:rPr lang="pl-PL" dirty="0" smtClean="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Łączenie tabel w MS SQL</a:t>
            </a:r>
            <a:endParaRPr lang="pl-PL" dirty="0"/>
          </a:p>
        </p:txBody>
      </p:sp>
      <p:pic>
        <p:nvPicPr>
          <p:cNvPr id="20482" name="Picture 2" descr="C:\Users\Robercik\Documents\Cropper Captures\CropperCapture[55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25136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Podczas łączenia możemy definiować podobne warunki jak w klauzuli </a:t>
            </a:r>
            <a:r>
              <a:rPr lang="pl-PL" dirty="0" smtClean="0"/>
              <a:t>WHERE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Łączenie tabel w MS SQL</a:t>
            </a:r>
            <a:endParaRPr lang="pl-PL" dirty="0"/>
          </a:p>
        </p:txBody>
      </p:sp>
      <p:pic>
        <p:nvPicPr>
          <p:cNvPr id="21506" name="Picture 2" descr="C:\Users\Robercik\Documents\Cropper Captures\CropperCapture[56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" y="2924944"/>
            <a:ext cx="906955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Dwie warstwy oprogramowania</a:t>
            </a:r>
          </a:p>
          <a:p>
            <a:pPr lvl="1"/>
            <a:r>
              <a:rPr lang="pl-PL" dirty="0" smtClean="0"/>
              <a:t>Warstwa serwera- proces serwera</a:t>
            </a:r>
          </a:p>
          <a:p>
            <a:pPr lvl="1"/>
            <a:r>
              <a:rPr lang="pl-PL" dirty="0" smtClean="0"/>
              <a:t>Warstwa klienta- proces klienta</a:t>
            </a:r>
          </a:p>
          <a:p>
            <a:pPr lvl="1"/>
            <a:endParaRPr lang="pl-PL" dirty="0"/>
          </a:p>
          <a:p>
            <a:r>
              <a:rPr lang="pl-PL" dirty="0" smtClean="0"/>
              <a:t>Lokalizacja obu procesów</a:t>
            </a:r>
          </a:p>
          <a:p>
            <a:pPr lvl="1"/>
            <a:r>
              <a:rPr lang="pl-PL" dirty="0" smtClean="0"/>
              <a:t>Mogą one znajdować się na jednym komputerze (baza lokalna)</a:t>
            </a:r>
          </a:p>
          <a:p>
            <a:pPr lvl="1"/>
            <a:r>
              <a:rPr lang="pl-PL" dirty="0" smtClean="0"/>
              <a:t>Zazwyczaj serwer umieszczany jest na innym komputerze niż procesy klienta, komunikując się przez LAN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Architektura </a:t>
            </a:r>
            <a:r>
              <a:rPr lang="pl-PL" dirty="0" smtClean="0"/>
              <a:t>dwuwarstwowa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9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539552" y="1639341"/>
            <a:ext cx="8208912" cy="4525963"/>
          </a:xfrm>
        </p:spPr>
        <p:txBody>
          <a:bodyPr/>
          <a:lstStyle/>
          <a:p>
            <a:r>
              <a:rPr lang="pl-PL" dirty="0"/>
              <a:t>Łączenie kilku tabel nie różni się od </a:t>
            </a:r>
            <a:r>
              <a:rPr lang="pl-PL" dirty="0" smtClean="0"/>
              <a:t>połączenia </a:t>
            </a:r>
            <a:r>
              <a:rPr lang="pl-PL" dirty="0"/>
              <a:t>dwóch ze </a:t>
            </a:r>
            <a:r>
              <a:rPr lang="pl-PL" dirty="0" smtClean="0"/>
              <a:t>sobą, </a:t>
            </a:r>
            <a:r>
              <a:rPr lang="pl-PL" dirty="0"/>
              <a:t>jedyne o czym należy pamiętać to fakt by wskazać alias lub nazwę tabeli z której pochodzi </a:t>
            </a:r>
            <a:r>
              <a:rPr lang="pl-PL" dirty="0" smtClean="0"/>
              <a:t>kolumna, </a:t>
            </a:r>
            <a:r>
              <a:rPr lang="pl-PL" dirty="0"/>
              <a:t>jeśli kolumny w </a:t>
            </a:r>
            <a:r>
              <a:rPr lang="pl-PL" dirty="0" smtClean="0"/>
              <a:t>poszczególnych </a:t>
            </a:r>
            <a:r>
              <a:rPr lang="pl-PL" dirty="0"/>
              <a:t>tabelach nazywają się tak samo.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/>
              </a:rPr>
              <a:t>Łączenie kilku </a:t>
            </a:r>
            <a:r>
              <a:rPr lang="pl-PL" dirty="0" smtClean="0">
                <a:effectLst/>
              </a:rPr>
              <a:t>tabel </a:t>
            </a:r>
            <a:r>
              <a:rPr lang="pl-PL" dirty="0">
                <a:effectLst/>
              </a:rPr>
              <a:t>używając JOIN</a:t>
            </a:r>
          </a:p>
        </p:txBody>
      </p:sp>
    </p:spTree>
    <p:extLst>
      <p:ext uri="{BB962C8B-B14F-4D97-AF65-F5344CB8AC3E}">
        <p14:creationId xmlns:p14="http://schemas.microsoft.com/office/powerpoint/2010/main" val="2247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786203"/>
          </a:xfrm>
        </p:spPr>
        <p:txBody>
          <a:bodyPr/>
          <a:lstStyle/>
          <a:p>
            <a:r>
              <a:rPr lang="pl-PL" dirty="0"/>
              <a:t>Podczas łączenia pamiętać należy o łączeniu po kolumnach, które posiadają indeksy, pozwala to na znaczne przyśpieszenie wykonywania zapytania.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Łączenie tabel w MS SQL</a:t>
            </a:r>
            <a:endParaRPr lang="pl-PL" dirty="0"/>
          </a:p>
        </p:txBody>
      </p:sp>
      <p:pic>
        <p:nvPicPr>
          <p:cNvPr id="22531" name="Picture 3" descr="C:\Users\Robercik\Documents\Cropper Captures\CropperCapture[5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35087"/>
            <a:ext cx="8452093" cy="266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72008" y="1481328"/>
            <a:ext cx="8964488" cy="452596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Innym sposobem </a:t>
            </a:r>
            <a:r>
              <a:rPr lang="pl-PL" dirty="0" smtClean="0"/>
              <a:t>łączenia tabel jest wykorzystanie instrukcji </a:t>
            </a:r>
            <a:r>
              <a:rPr lang="pl-PL" b="1" dirty="0" smtClean="0"/>
              <a:t>UNION</a:t>
            </a:r>
          </a:p>
          <a:p>
            <a:endParaRPr lang="pl-PL" b="1" dirty="0"/>
          </a:p>
          <a:p>
            <a:endParaRPr lang="pl-PL" b="1" dirty="0" smtClean="0"/>
          </a:p>
          <a:p>
            <a:endParaRPr lang="pl-PL" b="1" dirty="0"/>
          </a:p>
          <a:p>
            <a:endParaRPr lang="pl-PL" b="1" dirty="0" smtClean="0"/>
          </a:p>
          <a:p>
            <a:endParaRPr lang="pl-PL" b="1" dirty="0"/>
          </a:p>
          <a:p>
            <a:r>
              <a:rPr lang="pl-PL" dirty="0"/>
              <a:t>Powyższy przykład pokazuje jak w SQL połączyć dwie </a:t>
            </a:r>
            <a:r>
              <a:rPr lang="pl-PL" dirty="0" smtClean="0"/>
              <a:t>tabele</a:t>
            </a:r>
          </a:p>
          <a:p>
            <a:r>
              <a:rPr lang="pl-PL" dirty="0" smtClean="0"/>
              <a:t>Wynikiem </a:t>
            </a:r>
            <a:r>
              <a:rPr lang="pl-PL" dirty="0"/>
              <a:t>takiego zapytania będzie najpierw </a:t>
            </a:r>
            <a:r>
              <a:rPr lang="pl-PL" dirty="0" smtClean="0"/>
              <a:t>lista rekordów z tabeli </a:t>
            </a:r>
            <a:r>
              <a:rPr lang="pl-PL" dirty="0" err="1"/>
              <a:t>t_dane</a:t>
            </a:r>
            <a:r>
              <a:rPr lang="pl-PL" dirty="0"/>
              <a:t>, a </a:t>
            </a:r>
            <a:r>
              <a:rPr lang="pl-PL" dirty="0" smtClean="0"/>
              <a:t>następnie z tabeli </a:t>
            </a:r>
            <a:r>
              <a:rPr lang="pl-PL" dirty="0" err="1"/>
              <a:t>t_koszty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Użycie UNION w MS SQL</a:t>
            </a:r>
          </a:p>
        </p:txBody>
      </p:sp>
      <p:pic>
        <p:nvPicPr>
          <p:cNvPr id="23554" name="Picture 2" descr="C:\Users\Robercik\Documents\Cropper Captures\CropperCapture[58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85541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4613"/>
              </p:ext>
            </p:extLst>
          </p:nvPr>
        </p:nvGraphicFramePr>
        <p:xfrm>
          <a:off x="4895528" y="2276872"/>
          <a:ext cx="3609975" cy="1931670"/>
        </p:xfrm>
        <a:graphic>
          <a:graphicData uri="http://schemas.openxmlformats.org/drawingml/2006/table">
            <a:tbl>
              <a:tblPr/>
              <a:tblGrid>
                <a:gridCol w="150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  <a:latin typeface="verdana"/>
                        </a:rPr>
                        <a:t>E_ID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  <a:latin typeface="verdana"/>
                        </a:rPr>
                        <a:t>E_Name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01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Hansen, Ola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02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  <a:latin typeface="verdana"/>
                        </a:rPr>
                        <a:t>Svendson</a:t>
                      </a:r>
                      <a:r>
                        <a:rPr lang="pl-PL" dirty="0">
                          <a:effectLst/>
                          <a:latin typeface="verdana"/>
                        </a:rPr>
                        <a:t>, </a:t>
                      </a:r>
                      <a:r>
                        <a:rPr lang="pl-PL" dirty="0" err="1">
                          <a:effectLst/>
                          <a:latin typeface="verdana"/>
                        </a:rPr>
                        <a:t>Tove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03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Svendson, Stephen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04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  <a:latin typeface="verdana"/>
                        </a:rPr>
                        <a:t>Pettersen</a:t>
                      </a:r>
                      <a:r>
                        <a:rPr lang="pl-PL" dirty="0">
                          <a:effectLst/>
                          <a:latin typeface="verdana"/>
                        </a:rPr>
                        <a:t>, Kari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0541"/>
              </p:ext>
            </p:extLst>
          </p:nvPr>
        </p:nvGraphicFramePr>
        <p:xfrm>
          <a:off x="302951" y="2276872"/>
          <a:ext cx="3609975" cy="1931670"/>
        </p:xfrm>
        <a:graphic>
          <a:graphicData uri="http://schemas.openxmlformats.org/drawingml/2006/table">
            <a:tbl>
              <a:tblPr/>
              <a:tblGrid>
                <a:gridCol w="150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  <a:latin typeface="verdana"/>
                        </a:rPr>
                        <a:t>E_ID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  <a:latin typeface="verdana"/>
                        </a:rPr>
                        <a:t>E_Name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01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Turner, Sally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02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Kent, Clark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03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  <a:latin typeface="verdana"/>
                        </a:rPr>
                        <a:t>Svendson</a:t>
                      </a:r>
                      <a:r>
                        <a:rPr lang="pl-PL" dirty="0">
                          <a:effectLst/>
                          <a:latin typeface="verdana"/>
                        </a:rPr>
                        <a:t>, Stephen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04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Scott, Stephen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Użycie UNION w MS SQL</a:t>
            </a:r>
            <a:endParaRPr lang="pl-PL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4897707"/>
            <a:ext cx="8204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dirty="0"/>
              <a:t>Chcemy otrzymać listę różnych pracowników z tych dwóch tabel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115616" y="178120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Pracownicy1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724128" y="178120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Pracownicy2</a:t>
            </a:r>
            <a:endParaRPr lang="pl-PL" dirty="0"/>
          </a:p>
        </p:txBody>
      </p:sp>
      <p:pic>
        <p:nvPicPr>
          <p:cNvPr id="24578" name="Picture 2" descr="C:\Users\Robercik\Documents\Cropper Captures\CropperCapture[59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68" y="5517232"/>
            <a:ext cx="5548461" cy="11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986852"/>
              </p:ext>
            </p:extLst>
          </p:nvPr>
        </p:nvGraphicFramePr>
        <p:xfrm>
          <a:off x="3219856" y="1445426"/>
          <a:ext cx="4607322" cy="3387680"/>
        </p:xfrm>
        <a:graphic>
          <a:graphicData uri="http://schemas.openxmlformats.org/drawingml/2006/table">
            <a:tbl>
              <a:tblPr/>
              <a:tblGrid>
                <a:gridCol w="460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l" fontAlgn="t"/>
                      <a:r>
                        <a:rPr lang="pl-PL" sz="2300" b="1" dirty="0" err="1">
                          <a:effectLst/>
                          <a:latin typeface="verdana"/>
                        </a:rPr>
                        <a:t>E_Name</a:t>
                      </a:r>
                      <a:endParaRPr lang="pl-PL" sz="2300" dirty="0">
                        <a:effectLst/>
                        <a:latin typeface="verdana"/>
                      </a:endParaRPr>
                    </a:p>
                  </a:txBody>
                  <a:tcPr marL="36470" marR="36470" marT="36470" marB="3647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t"/>
                      <a:r>
                        <a:rPr lang="pl-PL" sz="2300" dirty="0">
                          <a:effectLst/>
                          <a:latin typeface="verdana"/>
                        </a:rPr>
                        <a:t>Hansen, Ola</a:t>
                      </a:r>
                    </a:p>
                  </a:txBody>
                  <a:tcPr marL="36470" marR="36470" marT="36470" marB="3647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t"/>
                      <a:r>
                        <a:rPr lang="pl-PL" sz="2300">
                          <a:effectLst/>
                          <a:latin typeface="verdana"/>
                        </a:rPr>
                        <a:t>Svendson, Tove</a:t>
                      </a:r>
                    </a:p>
                  </a:txBody>
                  <a:tcPr marL="36470" marR="36470" marT="36470" marB="3647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t"/>
                      <a:r>
                        <a:rPr lang="pl-PL" sz="2300">
                          <a:effectLst/>
                          <a:latin typeface="verdana"/>
                        </a:rPr>
                        <a:t>Svendson, Stephen</a:t>
                      </a:r>
                    </a:p>
                  </a:txBody>
                  <a:tcPr marL="36470" marR="36470" marT="36470" marB="3647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t"/>
                      <a:r>
                        <a:rPr lang="pl-PL" sz="2300">
                          <a:effectLst/>
                          <a:latin typeface="verdana"/>
                        </a:rPr>
                        <a:t>Pettersen, Kari</a:t>
                      </a:r>
                    </a:p>
                  </a:txBody>
                  <a:tcPr marL="36470" marR="36470" marT="36470" marB="3647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t"/>
                      <a:r>
                        <a:rPr lang="pl-PL" sz="2300">
                          <a:effectLst/>
                          <a:latin typeface="verdana"/>
                        </a:rPr>
                        <a:t>Turner, Sally</a:t>
                      </a:r>
                    </a:p>
                  </a:txBody>
                  <a:tcPr marL="36470" marR="36470" marT="36470" marB="3647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t"/>
                      <a:r>
                        <a:rPr lang="pl-PL" sz="2300">
                          <a:effectLst/>
                          <a:latin typeface="verdana"/>
                        </a:rPr>
                        <a:t>Kent, Clark</a:t>
                      </a:r>
                    </a:p>
                  </a:txBody>
                  <a:tcPr marL="36470" marR="36470" marT="36470" marB="3647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t"/>
                      <a:r>
                        <a:rPr lang="pl-PL" sz="2300" dirty="0">
                          <a:effectLst/>
                          <a:latin typeface="verdana"/>
                        </a:rPr>
                        <a:t>Scott, Stephen</a:t>
                      </a:r>
                    </a:p>
                  </a:txBody>
                  <a:tcPr marL="36470" marR="36470" marT="36470" marB="3647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Użycie UNION w MS SQL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2855" y="1183816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Wynik zapytania:</a:t>
            </a:r>
            <a:endParaRPr lang="pl-PL" sz="28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97160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251520" y="5229200"/>
            <a:ext cx="8655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Ta instrukcja nie może być użyta do wyświetlenia </a:t>
            </a:r>
            <a:r>
              <a:rPr lang="pl-PL" b="1" dirty="0" smtClean="0"/>
              <a:t>wszystkich</a:t>
            </a:r>
            <a:r>
              <a:rPr lang="pl-PL" dirty="0" smtClean="0"/>
              <a:t> pracowników. Instrukcja </a:t>
            </a:r>
            <a:r>
              <a:rPr lang="pl-PL" b="1" dirty="0" smtClean="0"/>
              <a:t>UNION</a:t>
            </a:r>
            <a:r>
              <a:rPr lang="pl-PL" dirty="0"/>
              <a:t> </a:t>
            </a:r>
            <a:r>
              <a:rPr lang="pl-PL" dirty="0" smtClean="0"/>
              <a:t>wybiera tylko unikalne(DISTINCT) wartości.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86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525963"/>
          </a:xfrm>
        </p:spPr>
        <p:txBody>
          <a:bodyPr/>
          <a:lstStyle/>
          <a:p>
            <a:r>
              <a:rPr lang="pl-PL" dirty="0" smtClean="0"/>
              <a:t>Teraz chcemy wybrać </a:t>
            </a:r>
            <a:r>
              <a:rPr lang="pl-PL" b="1" dirty="0" smtClean="0"/>
              <a:t>wszystkich </a:t>
            </a:r>
            <a:r>
              <a:rPr lang="pl-PL" dirty="0" smtClean="0"/>
              <a:t>pracowników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109728" indent="0">
              <a:buNone/>
            </a:pPr>
            <a:r>
              <a:rPr lang="pl-PL" dirty="0" smtClean="0"/>
              <a:t>			WYNIK: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Użycie UNION </a:t>
            </a:r>
            <a:r>
              <a:rPr lang="pl-PL" dirty="0" smtClean="0">
                <a:effectLst/>
              </a:rPr>
              <a:t>ALL w </a:t>
            </a:r>
            <a:r>
              <a:rPr lang="pl-PL" dirty="0">
                <a:effectLst/>
              </a:rPr>
              <a:t>MS SQL</a:t>
            </a:r>
            <a:endParaRPr lang="pl-PL" dirty="0"/>
          </a:p>
        </p:txBody>
      </p:sp>
      <p:pic>
        <p:nvPicPr>
          <p:cNvPr id="26626" name="Picture 2" descr="C:\Users\Robercik\Documents\Cropper Captures\CropperCapture[60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9547"/>
            <a:ext cx="5260264" cy="10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55655"/>
              </p:ext>
            </p:extLst>
          </p:nvPr>
        </p:nvGraphicFramePr>
        <p:xfrm>
          <a:off x="4572000" y="3501008"/>
          <a:ext cx="3609975" cy="2983230"/>
        </p:xfrm>
        <a:graphic>
          <a:graphicData uri="http://schemas.openxmlformats.org/drawingml/2006/table">
            <a:tbl>
              <a:tblPr/>
              <a:tblGrid>
                <a:gridCol w="360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b="1" dirty="0" err="1">
                          <a:effectLst/>
                          <a:latin typeface="verdana"/>
                        </a:rPr>
                        <a:t>E_Name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Hansen, Ola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Svendson, Tove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b="1" dirty="0" err="1">
                          <a:effectLst/>
                          <a:latin typeface="verdana"/>
                        </a:rPr>
                        <a:t>Svendson</a:t>
                      </a:r>
                      <a:r>
                        <a:rPr lang="pl-PL" b="1" dirty="0">
                          <a:effectLst/>
                          <a:latin typeface="verdana"/>
                        </a:rPr>
                        <a:t>, Stephen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Pettersen, Kari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Turner, Sally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Kent, Clark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b="1" dirty="0" err="1">
                          <a:effectLst/>
                          <a:latin typeface="verdana"/>
                        </a:rPr>
                        <a:t>Svendson</a:t>
                      </a:r>
                      <a:r>
                        <a:rPr lang="pl-PL" b="1" dirty="0">
                          <a:effectLst/>
                          <a:latin typeface="verdana"/>
                        </a:rPr>
                        <a:t>, Stephen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Scott, Stephen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074235"/>
          </a:xfrm>
        </p:spPr>
        <p:txBody>
          <a:bodyPr>
            <a:normAutofit lnSpcReduction="10000"/>
          </a:bodyPr>
          <a:lstStyle/>
          <a:p>
            <a:r>
              <a:rPr lang="pl-PL" b="1" dirty="0" err="1"/>
              <a:t>Except</a:t>
            </a:r>
            <a:r>
              <a:rPr lang="pl-PL" dirty="0"/>
              <a:t> pozwala na wykluczenie w zapytaniu SQL. </a:t>
            </a:r>
            <a:endParaRPr lang="pl-PL" dirty="0" smtClean="0"/>
          </a:p>
          <a:p>
            <a:r>
              <a:rPr lang="pl-PL" dirty="0" smtClean="0"/>
              <a:t>Wynikiem </a:t>
            </a:r>
            <a:r>
              <a:rPr lang="pl-PL" dirty="0"/>
              <a:t>tego zapytania będzie pierwsza </a:t>
            </a:r>
            <a:r>
              <a:rPr lang="pl-PL" dirty="0" smtClean="0"/>
              <a:t>tabela </a:t>
            </a:r>
            <a:r>
              <a:rPr lang="pl-PL" dirty="0"/>
              <a:t>z wykluczenie tych rekordów które zawiera druga. 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Użycie EXCEPT w MS </a:t>
            </a:r>
            <a:r>
              <a:rPr lang="pl-PL" dirty="0" smtClean="0">
                <a:effectLst/>
              </a:rPr>
              <a:t>SQL</a:t>
            </a:r>
            <a:endParaRPr lang="pl-PL" dirty="0"/>
          </a:p>
        </p:txBody>
      </p:sp>
      <p:pic>
        <p:nvPicPr>
          <p:cNvPr id="27650" name="Picture 2" descr="C:\Users\Robercik\Documents\Cropper Captures\CropperCapture[6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53" y="1556792"/>
            <a:ext cx="650527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Przeciwieństwem </a:t>
            </a:r>
            <a:r>
              <a:rPr lang="pl-PL" dirty="0"/>
              <a:t>EXCEPT jest </a:t>
            </a:r>
            <a:r>
              <a:rPr lang="pl-PL" b="1" dirty="0" smtClean="0"/>
              <a:t>INTERSECT</a:t>
            </a:r>
            <a:endParaRPr lang="pl-PL" dirty="0"/>
          </a:p>
          <a:p>
            <a:r>
              <a:rPr lang="pl-PL" dirty="0" smtClean="0"/>
              <a:t>Wybiera wspólne </a:t>
            </a:r>
            <a:r>
              <a:rPr lang="pl-PL" dirty="0"/>
              <a:t>elementy ze zbioru danych czyli wybierze te rekordy które są takie same.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Użycie </a:t>
            </a:r>
            <a:r>
              <a:rPr lang="pl-PL" dirty="0" smtClean="0">
                <a:effectLst/>
              </a:rPr>
              <a:t>INTERSECT w </a:t>
            </a:r>
            <a:r>
              <a:rPr lang="pl-PL" dirty="0">
                <a:effectLst/>
              </a:rPr>
              <a:t>MS SQL</a:t>
            </a:r>
            <a:endParaRPr lang="pl-PL" dirty="0"/>
          </a:p>
        </p:txBody>
      </p:sp>
      <p:pic>
        <p:nvPicPr>
          <p:cNvPr id="28674" name="Picture 2" descr="C:\Users\Robercik\Documents\Cropper Captures\CropperCapture[6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609003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Kursory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CURSORs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41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Jak poradzić sobie w </a:t>
            </a:r>
            <a:r>
              <a:rPr lang="pl-PL" dirty="0"/>
              <a:t>sytuacji gdy </a:t>
            </a:r>
            <a:r>
              <a:rPr lang="pl-PL" dirty="0" smtClean="0"/>
              <a:t>zachodzi potrzeba </a:t>
            </a:r>
            <a:r>
              <a:rPr lang="pl-PL" dirty="0"/>
              <a:t>by sprawdzać zależności pomiędzy poszczególnymi rekordami</a:t>
            </a:r>
            <a:r>
              <a:rPr lang="pl-PL" dirty="0" smtClean="0"/>
              <a:t>, a </a:t>
            </a:r>
            <a:r>
              <a:rPr lang="pl-PL" dirty="0"/>
              <a:t>przy okazji pobierać dodatkowe informacje z innych </a:t>
            </a:r>
            <a:r>
              <a:rPr lang="pl-PL" dirty="0" smtClean="0"/>
              <a:t>tabel?</a:t>
            </a:r>
          </a:p>
          <a:p>
            <a:endParaRPr lang="pl-PL" dirty="0"/>
          </a:p>
          <a:p>
            <a:r>
              <a:rPr lang="pl-PL" dirty="0" smtClean="0"/>
              <a:t>Możliwość taką </a:t>
            </a:r>
            <a:r>
              <a:rPr lang="pl-PL" dirty="0"/>
              <a:t>daje kursor. Kursor jest zbiorem rekordów który można przetwarzać </a:t>
            </a:r>
            <a:r>
              <a:rPr lang="pl-PL" dirty="0" smtClean="0"/>
              <a:t>rekord </a:t>
            </a:r>
            <a:r>
              <a:rPr lang="pl-PL" dirty="0"/>
              <a:t>po </a:t>
            </a:r>
            <a:r>
              <a:rPr lang="pl-PL" dirty="0" smtClean="0"/>
              <a:t>rekordzie.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Kursory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07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Podział zadań w architekturze klient-serwer:</a:t>
            </a:r>
          </a:p>
          <a:p>
            <a:r>
              <a:rPr lang="pl-PL" dirty="0" smtClean="0"/>
              <a:t>Na serwerze znajdują się dane oraz oprogramowanie zapewniające dostęp do danych, tzw. SZBD</a:t>
            </a:r>
          </a:p>
          <a:p>
            <a:r>
              <a:rPr lang="pl-PL" dirty="0" smtClean="0"/>
              <a:t>Po stronie serwera następuje również realizacja zapytań, realizacja ograniczeń oraz przetwarzanie danych</a:t>
            </a:r>
          </a:p>
          <a:p>
            <a:r>
              <a:rPr lang="pl-PL" dirty="0" smtClean="0"/>
              <a:t>Klient jest odpowiedzialny za prezentację danych- po stronie klienta jest umieszczony interfejs użytkownika</a:t>
            </a:r>
          </a:p>
          <a:p>
            <a:r>
              <a:rPr lang="pl-PL" dirty="0" smtClean="0"/>
              <a:t>Klient realizuje logikę aplikacji oraz również jest odpowiedzialny za przetwarzanie danych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Architektura dwuwarstwowa</a:t>
            </a:r>
          </a:p>
        </p:txBody>
      </p:sp>
    </p:spTree>
    <p:extLst>
      <p:ext uri="{BB962C8B-B14F-4D97-AF65-F5344CB8AC3E}">
        <p14:creationId xmlns:p14="http://schemas.microsoft.com/office/powerpoint/2010/main" val="244780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Chociaż wynik programu odwołującego się do nieuporządkowanego zbioru rekordów i programu pobierającego rekord po rekordzie w określonej kolejności może być taki sam, optymalizator SQL </a:t>
            </a:r>
            <a:r>
              <a:rPr lang="pl-PL" dirty="0" err="1"/>
              <a:t>Servera</a:t>
            </a:r>
            <a:r>
              <a:rPr lang="pl-PL" dirty="0"/>
              <a:t> nie znajdzie optymalnego planu wykonania instrukcji korzystających z kursorów i czas ich wykonania może być wielokrotnie dłuższy. </a:t>
            </a:r>
            <a:endParaRPr lang="pl-PL" dirty="0" smtClean="0"/>
          </a:p>
          <a:p>
            <a:r>
              <a:rPr lang="pl-PL" dirty="0" smtClean="0"/>
              <a:t>Programy </a:t>
            </a:r>
            <a:r>
              <a:rPr lang="pl-PL" dirty="0"/>
              <a:t>wykorzystujące kursory są z reguły dłuższe (choć dla programistów początkowo czytelniejsze) niż programy odwołujące się do zbiorów danych.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Kursory</a:t>
            </a:r>
          </a:p>
        </p:txBody>
      </p:sp>
    </p:spTree>
    <p:extLst>
      <p:ext uri="{BB962C8B-B14F-4D97-AF65-F5344CB8AC3E}">
        <p14:creationId xmlns:p14="http://schemas.microsoft.com/office/powerpoint/2010/main" val="52160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Programy wykorzystujące kursory po stronie serwera powinny zostać zastąpione programami operującymi na zbiorach danych. Korzystając z podzapytań, złączeń lub zmiennych można zastąpić program odwołujący się do danych rekord po rekordzie programem odwołującym się do zbioru danych.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Kursory</a:t>
            </a:r>
          </a:p>
        </p:txBody>
      </p:sp>
    </p:spTree>
    <p:extLst>
      <p:ext uri="{BB962C8B-B14F-4D97-AF65-F5344CB8AC3E}">
        <p14:creationId xmlns:p14="http://schemas.microsoft.com/office/powerpoint/2010/main" val="31748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345424"/>
            <a:ext cx="8229600" cy="2307712"/>
          </a:xfrm>
        </p:spPr>
        <p:txBody>
          <a:bodyPr>
            <a:normAutofit lnSpcReduction="10000"/>
          </a:bodyPr>
          <a:lstStyle/>
          <a:p>
            <a:pPr fontAlgn="base"/>
            <a:r>
              <a:rPr lang="pl-PL" dirty="0"/>
              <a:t>Stosowanie kursorów pozwala na:</a:t>
            </a:r>
          </a:p>
          <a:p>
            <a:pPr lvl="1" fontAlgn="base"/>
            <a:r>
              <a:rPr lang="pl-PL" dirty="0"/>
              <a:t>wybieranie określonego wiersza ze zbioru </a:t>
            </a:r>
            <a:r>
              <a:rPr lang="pl-PL" dirty="0" smtClean="0"/>
              <a:t>wynikowego</a:t>
            </a:r>
            <a:endParaRPr lang="pl-PL" dirty="0"/>
          </a:p>
          <a:p>
            <a:pPr lvl="1" fontAlgn="base"/>
            <a:r>
              <a:rPr lang="pl-PL" dirty="0"/>
              <a:t>pobieranie i modyfikowanie wybranych wierszy zbioru </a:t>
            </a:r>
            <a:r>
              <a:rPr lang="pl-PL" dirty="0" smtClean="0"/>
              <a:t>wynikowego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Kursory</a:t>
            </a:r>
          </a:p>
        </p:txBody>
      </p:sp>
    </p:spTree>
    <p:extLst>
      <p:ext uri="{BB962C8B-B14F-4D97-AF65-F5344CB8AC3E}">
        <p14:creationId xmlns:p14="http://schemas.microsoft.com/office/powerpoint/2010/main" val="31748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602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pl-PL" dirty="0"/>
              <a:t>Kursor rezerwuje dla siebie zasoby systemowe, takie jak: </a:t>
            </a:r>
            <a:endParaRPr lang="pl-PL" dirty="0" smtClean="0"/>
          </a:p>
          <a:p>
            <a:pPr lvl="1" fontAlgn="base"/>
            <a:r>
              <a:rPr lang="pl-PL" dirty="0" smtClean="0"/>
              <a:t>pamięć </a:t>
            </a:r>
            <a:r>
              <a:rPr lang="pl-PL" dirty="0"/>
              <a:t>operacyjna, </a:t>
            </a:r>
            <a:endParaRPr lang="pl-PL" dirty="0" smtClean="0"/>
          </a:p>
          <a:p>
            <a:pPr lvl="1" fontAlgn="base"/>
            <a:r>
              <a:rPr lang="pl-PL" dirty="0" smtClean="0"/>
              <a:t>tymczasowa </a:t>
            </a:r>
            <a:r>
              <a:rPr lang="pl-PL" dirty="0"/>
              <a:t>przestrzeń na dysku, </a:t>
            </a:r>
            <a:endParaRPr lang="pl-PL" dirty="0" smtClean="0"/>
          </a:p>
          <a:p>
            <a:pPr lvl="1" fontAlgn="base"/>
            <a:r>
              <a:rPr lang="pl-PL" dirty="0" smtClean="0"/>
              <a:t>przestrzeń </a:t>
            </a:r>
            <a:r>
              <a:rPr lang="pl-PL" dirty="0"/>
              <a:t>po stronie klienta (kursory strony klienta) </a:t>
            </a:r>
            <a:endParaRPr lang="pl-PL" dirty="0" smtClean="0"/>
          </a:p>
          <a:p>
            <a:pPr lvl="1" fontAlgn="base"/>
            <a:r>
              <a:rPr lang="pl-PL" dirty="0" smtClean="0"/>
              <a:t>przestrzeń </a:t>
            </a:r>
            <a:r>
              <a:rPr lang="pl-PL" dirty="0"/>
              <a:t>po stronie serwera bazodanowego (kursory strony serwera).</a:t>
            </a:r>
          </a:p>
          <a:p>
            <a:pPr fontAlgn="base"/>
            <a:r>
              <a:rPr lang="pl-PL" dirty="0"/>
              <a:t>Zadeklarować kursor i określić jego właściwości można za pomocą polecenia </a:t>
            </a:r>
            <a:r>
              <a:rPr lang="pl-PL" i="1" dirty="0"/>
              <a:t>DECLARE CURSOR</a:t>
            </a:r>
            <a:r>
              <a:rPr lang="pl-PL" dirty="0"/>
              <a:t>.</a:t>
            </a:r>
          </a:p>
          <a:p>
            <a:pPr fontAlgn="base"/>
            <a:r>
              <a:rPr lang="pl-PL" dirty="0"/>
              <a:t>Składnia:</a:t>
            </a:r>
          </a:p>
          <a:p>
            <a:pPr marL="109728" indent="0">
              <a:buNone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DECLARE nazwa CURSOR [LOCAL | GLOBAL] [FORWARD_ONLY | SCROLL] [STATIC | KEYSET | DYNAMIC | FAST_FORWARD] [READ_ONLY | SCROLL_LOCKS | OPTIMISTIC] [TYPE_WARNING] FOR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instrukcja_SELECT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[FOR UPDATE [OF kolumna [,...n]]] 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l-PL" b="0" dirty="0">
                <a:effectLst/>
              </a:rPr>
              <a:t>Deklarowanie kursora</a:t>
            </a:r>
          </a:p>
        </p:txBody>
      </p:sp>
    </p:spTree>
    <p:extLst>
      <p:ext uri="{BB962C8B-B14F-4D97-AF65-F5344CB8AC3E}">
        <p14:creationId xmlns:p14="http://schemas.microsoft.com/office/powerpoint/2010/main" val="31748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70000" lnSpcReduction="20000"/>
          </a:bodyPr>
          <a:lstStyle/>
          <a:p>
            <a:r>
              <a:rPr lang="pl-PL" i="1" dirty="0"/>
              <a:t>LOCAL</a:t>
            </a:r>
            <a:r>
              <a:rPr lang="pl-PL" dirty="0"/>
              <a:t> oznacza, że do kursora będzie można odwołać się wyłącznie z bieżącej procedury wsadowej, procedury składowanej lub wyzwalacza</a:t>
            </a:r>
            <a:r>
              <a:rPr lang="pl-PL" dirty="0" smtClean="0"/>
              <a:t>,</a:t>
            </a:r>
          </a:p>
          <a:p>
            <a:endParaRPr lang="pl-PL" i="1" dirty="0" smtClean="0"/>
          </a:p>
          <a:p>
            <a:r>
              <a:rPr lang="pl-PL" i="1" dirty="0" smtClean="0"/>
              <a:t>GLOBAL</a:t>
            </a:r>
            <a:r>
              <a:rPr lang="pl-PL" dirty="0" smtClean="0"/>
              <a:t> </a:t>
            </a:r>
            <a:r>
              <a:rPr lang="pl-PL" dirty="0"/>
              <a:t>oznacza zakres kursora jako równy sesji użytkownika</a:t>
            </a:r>
            <a:r>
              <a:rPr lang="pl-PL" dirty="0" smtClean="0"/>
              <a:t>,</a:t>
            </a:r>
          </a:p>
          <a:p>
            <a:endParaRPr lang="pl-PL" i="1" dirty="0" smtClean="0"/>
          </a:p>
          <a:p>
            <a:r>
              <a:rPr lang="pl-PL" i="1" dirty="0" smtClean="0"/>
              <a:t>FORWARD_ONLY</a:t>
            </a:r>
            <a:r>
              <a:rPr lang="pl-PL" dirty="0" smtClean="0"/>
              <a:t> </a:t>
            </a:r>
            <a:r>
              <a:rPr lang="pl-PL" dirty="0"/>
              <a:t>określa, że kursor będzie mógł być „przesuwany” jedynie od pierwszego do ostatniego rekordu. Jedynym sposobem pobrania danych poprzez tak zadeklarowany kursor jest wykonanie polecenia FETCH NEXT</a:t>
            </a:r>
            <a:r>
              <a:rPr lang="pl-PL" dirty="0" smtClean="0"/>
              <a:t>,</a:t>
            </a:r>
          </a:p>
          <a:p>
            <a:endParaRPr lang="pl-PL" i="1" dirty="0" smtClean="0"/>
          </a:p>
          <a:p>
            <a:r>
              <a:rPr lang="pl-PL" i="1" dirty="0" smtClean="0"/>
              <a:t>SCROLL</a:t>
            </a:r>
            <a:r>
              <a:rPr lang="pl-PL" dirty="0" smtClean="0"/>
              <a:t> </a:t>
            </a:r>
            <a:r>
              <a:rPr lang="pl-PL" dirty="0"/>
              <a:t>umożliwia odwoływanie się do dowolnych rekordów zwróconych przez kursor,</a:t>
            </a:r>
            <a:br>
              <a:rPr lang="pl-PL" dirty="0"/>
            </a:br>
            <a:endParaRPr lang="pl-PL" dirty="0" smtClean="0"/>
          </a:p>
          <a:p>
            <a:r>
              <a:rPr lang="pl-PL" i="1" dirty="0" smtClean="0"/>
              <a:t>STATIC</a:t>
            </a:r>
            <a:r>
              <a:rPr lang="pl-PL" dirty="0" smtClean="0"/>
              <a:t> </a:t>
            </a:r>
            <a:r>
              <a:rPr lang="pl-PL" dirty="0"/>
              <a:t>powoduje utworzenie tymczasowej tabeli (w bazie </a:t>
            </a:r>
            <a:r>
              <a:rPr lang="pl-PL" dirty="0" err="1"/>
              <a:t>tempdb</a:t>
            </a:r>
            <a:r>
              <a:rPr lang="pl-PL" dirty="0"/>
              <a:t>) przechowującej rekordy kursora. Zmiany w tabeli źródłowej, które nastąpiły po jego zadeklarowaniu nie będą widoczne poprzez kursor,</a:t>
            </a:r>
            <a:br>
              <a:rPr lang="pl-PL" dirty="0"/>
            </a:b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>
                <a:effectLst/>
              </a:rPr>
              <a:t>Deklarowanie kursora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59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i="1" dirty="0"/>
              <a:t>KEYSET</a:t>
            </a:r>
            <a:r>
              <a:rPr lang="pl-PL" dirty="0"/>
              <a:t> powoduje utworzenie tymczasowej tabeli </a:t>
            </a:r>
            <a:r>
              <a:rPr lang="pl-PL" dirty="0" err="1"/>
              <a:t>keyset</a:t>
            </a:r>
            <a:r>
              <a:rPr lang="pl-PL" dirty="0"/>
              <a:t> (w bazie </a:t>
            </a:r>
            <a:r>
              <a:rPr lang="pl-PL" dirty="0" err="1"/>
              <a:t>tempdb</a:t>
            </a:r>
            <a:r>
              <a:rPr lang="pl-PL" dirty="0"/>
              <a:t>) przechowującej identyfikatory tabeli źródłowej kursora. Aktualizacje rekordów, których identyfikatory zostały zapisane w tabeli </a:t>
            </a:r>
            <a:r>
              <a:rPr lang="pl-PL" dirty="0" err="1"/>
              <a:t>keyset</a:t>
            </a:r>
            <a:r>
              <a:rPr lang="pl-PL" dirty="0"/>
              <a:t>, będą widoczne poprzez kursor, natomiast dodanie nowych wierszy do tabeli źródłowej — nie,</a:t>
            </a:r>
            <a:br>
              <a:rPr lang="pl-PL" dirty="0"/>
            </a:br>
            <a:endParaRPr lang="pl-PL" dirty="0" smtClean="0"/>
          </a:p>
          <a:p>
            <a:r>
              <a:rPr lang="pl-PL" i="1" dirty="0" smtClean="0"/>
              <a:t>DYNAMIC</a:t>
            </a:r>
            <a:r>
              <a:rPr lang="pl-PL" dirty="0" smtClean="0"/>
              <a:t> </a:t>
            </a:r>
            <a:r>
              <a:rPr lang="pl-PL" dirty="0"/>
              <a:t>powoduje, że wszystkie zmiany w tabeli źródłowej będą widoczne poprzez kursor,</a:t>
            </a:r>
            <a:br>
              <a:rPr lang="pl-PL" dirty="0"/>
            </a:br>
            <a:endParaRPr lang="pl-PL" dirty="0" smtClean="0"/>
          </a:p>
          <a:p>
            <a:r>
              <a:rPr lang="pl-PL" i="1" dirty="0" smtClean="0"/>
              <a:t>FAST_FORWARD</a:t>
            </a:r>
            <a:r>
              <a:rPr lang="pl-PL" dirty="0" smtClean="0"/>
              <a:t> </a:t>
            </a:r>
            <a:r>
              <a:rPr lang="pl-PL" dirty="0"/>
              <a:t>powoduje utworzenie kursora typu FORWARD_ONLY umożliwiającego jedynie odczytywanie danych i zoptymalizowanego pod kątem odczytywania kolejnych rekordów.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>
                <a:effectLst/>
              </a:rPr>
              <a:t>Deklarowanie kursora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19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Przykład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USE pubs DECLARE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autorzy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CURSOR FAST_FORWARD FOR 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au_lname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au_fname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address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dbo.authors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au_lname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'Ringer'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/>
              <a:t/>
            </a:r>
            <a:br>
              <a:rPr lang="en-US" dirty="0"/>
            </a:b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>
                <a:effectLst/>
              </a:rPr>
              <a:t>Deklarowanie kursora</a:t>
            </a:r>
            <a:endParaRPr lang="pl-PL" dirty="0"/>
          </a:p>
        </p:txBody>
      </p:sp>
      <p:pic>
        <p:nvPicPr>
          <p:cNvPr id="1026" name="Picture 2" descr="C:\Users\Robercik\Documents\Cropper Captures\CropperCapture[78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4221088"/>
            <a:ext cx="7525281" cy="17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Typ kursora określa zarówno jego funkcjonalność, jak i sposób wykorzystania zasobów systemowych. SQL Server umożliwia zdefiniowanie kursorów czterech typów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pPr lvl="1"/>
            <a:r>
              <a:rPr lang="pl-PL" sz="2800" dirty="0"/>
              <a:t>FORWARD_ONLY </a:t>
            </a:r>
            <a:endParaRPr lang="pl-PL" sz="2800" dirty="0" smtClean="0"/>
          </a:p>
          <a:p>
            <a:pPr lvl="1"/>
            <a:r>
              <a:rPr lang="pl-PL" sz="2800" dirty="0"/>
              <a:t>STATIC </a:t>
            </a:r>
            <a:endParaRPr lang="pl-PL" sz="2800" dirty="0" smtClean="0"/>
          </a:p>
          <a:p>
            <a:pPr lvl="1"/>
            <a:r>
              <a:rPr lang="pl-PL" sz="2800" dirty="0"/>
              <a:t>DYNAMIC </a:t>
            </a:r>
            <a:endParaRPr lang="pl-PL" sz="2800" dirty="0" smtClean="0"/>
          </a:p>
          <a:p>
            <a:pPr lvl="1"/>
            <a:r>
              <a:rPr lang="pl-PL" sz="2800" dirty="0"/>
              <a:t>KEYSET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dirty="0">
                <a:effectLst/>
              </a:rPr>
              <a:t>Typy </a:t>
            </a:r>
            <a:r>
              <a:rPr lang="pl-PL" b="0" dirty="0" smtClean="0">
                <a:effectLst/>
              </a:rPr>
              <a:t>kursorów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53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Umożliwiaja</a:t>
            </a:r>
            <a:r>
              <a:rPr lang="pl-PL" dirty="0" smtClean="0"/>
              <a:t> </a:t>
            </a:r>
            <a:r>
              <a:rPr lang="pl-PL" dirty="0"/>
              <a:t>jedynie pobieranie (poprzez instrukcję FETCH) kolejnych wierszy zbioru wynikowego. </a:t>
            </a:r>
            <a:endParaRPr lang="pl-PL" dirty="0" smtClean="0"/>
          </a:p>
          <a:p>
            <a:r>
              <a:rPr lang="pl-PL" dirty="0" smtClean="0"/>
              <a:t>Za pomocą </a:t>
            </a:r>
            <a:r>
              <a:rPr lang="pl-PL" dirty="0"/>
              <a:t>kursora tego typu niemożliwe jest odczytanie danych, dopóki odpowiedni wiersz nie zostanie pobrany. </a:t>
            </a:r>
            <a:endParaRPr lang="pl-PL" dirty="0" smtClean="0"/>
          </a:p>
          <a:p>
            <a:r>
              <a:rPr lang="pl-PL" dirty="0" smtClean="0"/>
              <a:t>Wszystkie </a:t>
            </a:r>
            <a:r>
              <a:rPr lang="pl-PL" dirty="0"/>
              <a:t>zmodyfikowane lub dodane informacje są dostępne poprzez raz otwarty kursor typu FORWARD_ONLY.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0" dirty="0">
                <a:effectLst/>
              </a:rPr>
              <a:t>Typy </a:t>
            </a:r>
            <a:r>
              <a:rPr lang="pl-PL" b="0" dirty="0" smtClean="0">
                <a:effectLst/>
              </a:rPr>
              <a:t>kursorów - </a:t>
            </a:r>
            <a:r>
              <a:rPr lang="pl-PL" b="0" i="1" dirty="0">
                <a:effectLst/>
              </a:rPr>
              <a:t>FORWARD_ONLY</a:t>
            </a:r>
            <a:r>
              <a:rPr lang="pl-PL" b="0" dirty="0">
                <a:effectLst/>
              </a:rPr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25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dirty="0" smtClean="0"/>
              <a:t>Charakterystyczną </a:t>
            </a:r>
            <a:r>
              <a:rPr lang="pl-PL" dirty="0"/>
              <a:t>cechą kursorów tego typu jest możliwość odczytywania tylko tych danych, które istniały w bazie danych w momencie otwarcia kursora. </a:t>
            </a:r>
            <a:endParaRPr lang="pl-PL" dirty="0" smtClean="0"/>
          </a:p>
          <a:p>
            <a:pPr fontAlgn="base"/>
            <a:r>
              <a:rPr lang="pl-PL" dirty="0" smtClean="0"/>
              <a:t>Kursory </a:t>
            </a:r>
            <a:r>
              <a:rPr lang="pl-PL" dirty="0"/>
              <a:t>tego typu nie umożliwiają modyfikowania danych. </a:t>
            </a:r>
            <a:endParaRPr lang="pl-PL" dirty="0" smtClean="0"/>
          </a:p>
          <a:p>
            <a:pPr fontAlgn="base"/>
            <a:r>
              <a:rPr lang="pl-PL" dirty="0" smtClean="0"/>
              <a:t>Zbiór </a:t>
            </a:r>
            <a:r>
              <a:rPr lang="pl-PL" dirty="0"/>
              <a:t>danych pobranych przez kursor przechowywany jest w bazie </a:t>
            </a:r>
            <a:r>
              <a:rPr lang="pl-PL" dirty="0" err="1"/>
              <a:t>tempdb</a:t>
            </a:r>
            <a:r>
              <a:rPr lang="pl-PL" dirty="0"/>
              <a:t>.</a:t>
            </a:r>
          </a:p>
          <a:p>
            <a:pPr marL="109728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dirty="0">
                <a:effectLst/>
              </a:rPr>
              <a:t>Typy </a:t>
            </a:r>
            <a:r>
              <a:rPr lang="pl-PL" b="0" dirty="0" smtClean="0">
                <a:effectLst/>
              </a:rPr>
              <a:t>kursorów - </a:t>
            </a:r>
            <a:r>
              <a:rPr lang="pl-PL" i="1" dirty="0"/>
              <a:t>STATIC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5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pl-PL" dirty="0" smtClean="0"/>
              <a:t>Bezpieczeństwo serwera</a:t>
            </a:r>
          </a:p>
          <a:p>
            <a:r>
              <a:rPr lang="pl-PL" dirty="0" smtClean="0"/>
              <a:t>Minimalizacja ruchu w sieci</a:t>
            </a:r>
          </a:p>
          <a:p>
            <a:r>
              <a:rPr lang="pl-PL" dirty="0" smtClean="0"/>
              <a:t>Możliwość przetwarzania danych bezpośrednio na serwerze</a:t>
            </a:r>
          </a:p>
          <a:p>
            <a:r>
              <a:rPr lang="pl-PL" dirty="0" smtClean="0"/>
              <a:t>Odciążenie centralnego komputera od obsługi interfejsu użytkownika</a:t>
            </a:r>
          </a:p>
          <a:p>
            <a:r>
              <a:rPr lang="pl-PL" dirty="0" smtClean="0"/>
              <a:t>Budowa sporych systemów bez użycia wielkich komputerów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Architektura </a:t>
            </a:r>
            <a:r>
              <a:rPr lang="pl-PL" dirty="0" smtClean="0"/>
              <a:t>dwuwarstwowa</a:t>
            </a:r>
            <a:br>
              <a:rPr lang="pl-PL" dirty="0" smtClean="0"/>
            </a:br>
            <a:r>
              <a:rPr lang="pl-PL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Zalety</a:t>
            </a:r>
            <a:endParaRPr lang="pl-PL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7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Kursory </a:t>
            </a:r>
            <a:r>
              <a:rPr lang="pl-PL" dirty="0"/>
              <a:t>tego typu, w przeciwieństwie do kursorów statycznych, uwzględniają wszystkie modyfikacje danych przeprowadzone przez użytkowników na danych źródłowych już po otwarciu kursora. </a:t>
            </a:r>
            <a:endParaRPr lang="pl-PL" dirty="0" smtClean="0"/>
          </a:p>
          <a:p>
            <a:r>
              <a:rPr lang="pl-PL" dirty="0" smtClean="0"/>
              <a:t>Kursory </a:t>
            </a:r>
            <a:r>
              <a:rPr lang="pl-PL" dirty="0"/>
              <a:t>tego typu otwierane są szybciej niż kursory statyczne.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dirty="0">
                <a:effectLst/>
              </a:rPr>
              <a:t>Typy </a:t>
            </a:r>
            <a:r>
              <a:rPr lang="pl-PL" b="0" dirty="0" smtClean="0">
                <a:effectLst/>
              </a:rPr>
              <a:t>kursorów - </a:t>
            </a:r>
            <a:r>
              <a:rPr lang="pl-PL" i="1" dirty="0"/>
              <a:t>DYNAMIC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5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Kursory </a:t>
            </a:r>
            <a:r>
              <a:rPr lang="pl-PL" dirty="0"/>
              <a:t>tego typu identyfikują poszczególne wiersze zbioru wynikowego na podstawie ich unikalnych identyfikatorów, które tworzą zbiór kluczy (ang. </a:t>
            </a:r>
            <a:r>
              <a:rPr lang="pl-PL" dirty="0" err="1"/>
              <a:t>Keys</a:t>
            </a:r>
            <a:r>
              <a:rPr lang="pl-PL" dirty="0"/>
              <a:t>). </a:t>
            </a:r>
            <a:endParaRPr lang="pl-PL" dirty="0" smtClean="0"/>
          </a:p>
          <a:p>
            <a:r>
              <a:rPr lang="pl-PL" dirty="0" smtClean="0"/>
              <a:t>Zbiór </a:t>
            </a:r>
            <a:r>
              <a:rPr lang="pl-PL" dirty="0"/>
              <a:t>danych kursora przechowywany jest w bazie </a:t>
            </a:r>
            <a:r>
              <a:rPr lang="pl-PL" dirty="0" err="1"/>
              <a:t>tempdb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smtClean="0"/>
              <a:t>Kursory </a:t>
            </a:r>
            <a:r>
              <a:rPr lang="pl-PL" dirty="0"/>
              <a:t>typu STATIC oraz KEYSET zapewniają największą wydajność przy łączeniu danych przechowywanych w różnych tabelach.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dirty="0">
                <a:effectLst/>
              </a:rPr>
              <a:t>Typy </a:t>
            </a:r>
            <a:r>
              <a:rPr lang="pl-PL" b="0" dirty="0" smtClean="0">
                <a:effectLst/>
              </a:rPr>
              <a:t>kursorów - </a:t>
            </a:r>
            <a:r>
              <a:rPr lang="pl-PL" i="1" dirty="0"/>
              <a:t>KEYSET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5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utrzymuje integralność danych między innymi poprzez blokowanie danych pobieranych za pomocą kursorów. </a:t>
            </a:r>
            <a:endParaRPr lang="pl-PL" dirty="0" smtClean="0"/>
          </a:p>
          <a:p>
            <a:r>
              <a:rPr lang="pl-PL" dirty="0" smtClean="0"/>
              <a:t>Po </a:t>
            </a:r>
            <a:r>
              <a:rPr lang="pl-PL" dirty="0"/>
              <a:t>utworzeniu kursora na pobraną daną wiersza zakładana jest blokada współdzielona (ang. </a:t>
            </a:r>
            <a:r>
              <a:rPr lang="pl-PL" dirty="0" err="1"/>
              <a:t>Shared</a:t>
            </a:r>
            <a:r>
              <a:rPr lang="pl-PL" dirty="0"/>
              <a:t> Lock). </a:t>
            </a:r>
            <a:endParaRPr lang="pl-PL" dirty="0" smtClean="0"/>
          </a:p>
          <a:p>
            <a:r>
              <a:rPr lang="pl-PL" dirty="0" smtClean="0"/>
              <a:t>Jeżeli </a:t>
            </a:r>
            <a:r>
              <a:rPr lang="pl-PL" dirty="0"/>
              <a:t>wystąpi żądanie zmodyfikowania określonych wierszy poprzez kursor, SQL Server blokuje te wiersze za pomocą blokady wyłącznej (ang. </a:t>
            </a:r>
            <a:r>
              <a:rPr lang="pl-PL" dirty="0" err="1"/>
              <a:t>Exclusive</a:t>
            </a:r>
            <a:r>
              <a:rPr lang="pl-PL" dirty="0"/>
              <a:t> Lock).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l-PL" b="0" dirty="0">
                <a:effectLst/>
              </a:rPr>
              <a:t>Blokady</a:t>
            </a:r>
          </a:p>
        </p:txBody>
      </p:sp>
    </p:spTree>
    <p:extLst>
      <p:ext uri="{BB962C8B-B14F-4D97-AF65-F5344CB8AC3E}">
        <p14:creationId xmlns:p14="http://schemas.microsoft.com/office/powerpoint/2010/main" val="19738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l-PL" dirty="0"/>
              <a:t>Jeżeli podczas deklarowania kursora użyto opcji SCROLL_LOCKS, SQL Server zawsze zmodyfikuje dane poprzez kursor, nawet jeżeli inny użytkownik po otworzeniu kursora próbował je zmodyfikować.</a:t>
            </a:r>
          </a:p>
          <a:p>
            <a:pPr fontAlgn="base"/>
            <a:r>
              <a:rPr lang="pl-PL" dirty="0"/>
              <a:t>Opcja OPTIMISTIC umożliwia innym użytkownikom zmodyfikowanie danych pobranych przez kursor. W tym wypadku, jeżeli wystąpi żądanie zmodyfikowania danych przez kursor, SQL Server na podstawie czasu przeprowadzania i kosztu wycofania poszczególnych modyfikacji zadecyduje, które zmiany zostaną wprowadzone na stałe do bazy, a które zostaną wycofane.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l-PL" b="0" dirty="0">
                <a:effectLst/>
              </a:rPr>
              <a:t>Blokady</a:t>
            </a:r>
          </a:p>
        </p:txBody>
      </p:sp>
    </p:spTree>
    <p:extLst>
      <p:ext uri="{BB962C8B-B14F-4D97-AF65-F5344CB8AC3E}">
        <p14:creationId xmlns:p14="http://schemas.microsoft.com/office/powerpoint/2010/main" val="1296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525963"/>
          </a:xfrm>
        </p:spPr>
        <p:txBody>
          <a:bodyPr>
            <a:normAutofit/>
          </a:bodyPr>
          <a:lstStyle/>
          <a:p>
            <a:pPr fontAlgn="base"/>
            <a:r>
              <a:rPr lang="pl-PL" dirty="0"/>
              <a:t>Zadeklarowany kursor musi zostać otwarty zanim będzie możliwe odwoływanie się do zwracanych przez niego danych. Otwarcie kursora powoduje wykonanie instrukcji języka </a:t>
            </a:r>
            <a:r>
              <a:rPr lang="pl-PL" dirty="0" err="1"/>
              <a:t>Transact</a:t>
            </a:r>
            <a:r>
              <a:rPr lang="pl-PL" dirty="0"/>
              <a:t>-SQL określonej w klauzuli FOR podczas deklarowania kursora.</a:t>
            </a:r>
          </a:p>
          <a:p>
            <a:pPr fontAlgn="base"/>
            <a:r>
              <a:rPr lang="pl-PL" dirty="0"/>
              <a:t>Składnia:</a:t>
            </a:r>
          </a:p>
          <a:p>
            <a:pPr marL="109728" indent="0" fontAlgn="base">
              <a:buNone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OPEN {{[GLOBAL] nazwa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}| @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zmienna_kursora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/>
            <a:r>
              <a:rPr lang="pl-PL" dirty="0"/>
              <a:t>Przykład:</a:t>
            </a:r>
          </a:p>
          <a:p>
            <a:pPr marL="109728" indent="0">
              <a:buNone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OPEN autorzy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GO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dirty="0">
                <a:effectLst/>
              </a:rPr>
              <a:t>Pobieranie </a:t>
            </a:r>
            <a:r>
              <a:rPr lang="pl-PL" b="0" dirty="0" smtClean="0">
                <a:effectLst/>
              </a:rPr>
              <a:t>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992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C:\Users\Robercik\Documents\Cropper Captures\CropperCapture[79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4206"/>
            <a:ext cx="8697367" cy="683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>
                <a:effectLst/>
              </a:rPr>
              <a:t>Pobieranie danych</a:t>
            </a:r>
            <a:endParaRPr lang="pl-PL" dirty="0"/>
          </a:p>
        </p:txBody>
      </p:sp>
      <p:pic>
        <p:nvPicPr>
          <p:cNvPr id="3074" name="Picture 2" descr="C:\Users\Robercik\Documents\Cropper Captures\CropperCapture[80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744416" cy="34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obercik\Documents\Cropper Captures\CropperCapture[8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3744416" cy="34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07504" y="1481328"/>
            <a:ext cx="8579296" cy="4525963"/>
          </a:xfrm>
        </p:spPr>
        <p:txBody>
          <a:bodyPr>
            <a:normAutofit fontScale="92500"/>
          </a:bodyPr>
          <a:lstStyle/>
          <a:p>
            <a:r>
              <a:rPr lang="pl-PL" dirty="0"/>
              <a:t>Ponieważ otwarty kursor powoduje utrzymywanie blokady na danych źródłowych i zajmuje zasoby komputera, po pobraniu danych kursor powinien zostać zamknięty za pomocą polecenia CLOSE</a:t>
            </a:r>
            <a:r>
              <a:rPr lang="pl-PL" dirty="0" smtClean="0"/>
              <a:t>.</a:t>
            </a:r>
          </a:p>
          <a:p>
            <a:pPr fontAlgn="base"/>
            <a:r>
              <a:rPr lang="en-US" dirty="0" err="1"/>
              <a:t>Składnia</a:t>
            </a:r>
            <a:r>
              <a:rPr lang="en-US" dirty="0"/>
              <a:t>:</a:t>
            </a:r>
          </a:p>
          <a:p>
            <a:pPr marL="109728" indent="0" fontAlgn="base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CLOSE {{[GLOBAL]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nazwa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 | 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zmienna_kursora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/>
            <a:r>
              <a:rPr lang="en-US" dirty="0" err="1"/>
              <a:t>Przykład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CLOSE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autorzy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GO The command(s) completed successfully. </a:t>
            </a:r>
            <a:r>
              <a:rPr lang="en-US" dirty="0"/>
              <a:t/>
            </a:r>
            <a:br>
              <a:rPr lang="en-US" dirty="0"/>
            </a:b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dirty="0">
                <a:effectLst/>
              </a:rPr>
              <a:t>Usuwanie </a:t>
            </a:r>
            <a:r>
              <a:rPr lang="pl-PL" b="0" dirty="0" smtClean="0">
                <a:effectLst/>
              </a:rPr>
              <a:t>kursora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62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dirty="0"/>
              <a:t>Zamknięty i niewykorzystywany dłużej kursor powinien zostać usunięty za pomocą polecenia DEALLOCATE. W ten sposób tymczasowe obiekty powiązane z kursorem stworzone przez SQL Server zostaną usunięte, a powiązania kursora z jego nazwą czy zmienną kursora zostaną zerwane .</a:t>
            </a:r>
          </a:p>
          <a:p>
            <a:pPr fontAlgn="base"/>
            <a:r>
              <a:rPr lang="pl-PL" dirty="0"/>
              <a:t>Przykład:</a:t>
            </a:r>
          </a:p>
          <a:p>
            <a:pPr marL="109728" indent="0">
              <a:buNone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DEALLOCATE autorzy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GO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>
                <a:effectLst/>
              </a:rPr>
              <a:t>Usuwanie kursora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09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/>
              </a:rPr>
              <a:t>Programowanie SQL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Procedury i funkcje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86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l-PL" dirty="0" smtClean="0"/>
              <a:t>Utrudnienia związane z administrowaniem</a:t>
            </a:r>
          </a:p>
          <a:p>
            <a:pPr lvl="1"/>
            <a:r>
              <a:rPr lang="pl-PL" dirty="0" smtClean="0"/>
              <a:t>Konieczność administrowania wieloma komputerami</a:t>
            </a:r>
          </a:p>
          <a:p>
            <a:r>
              <a:rPr lang="pl-PL" dirty="0" smtClean="0"/>
              <a:t>Duże koszty eksploatacji PC-</a:t>
            </a:r>
            <a:r>
              <a:rPr lang="pl-PL" dirty="0" err="1" smtClean="0"/>
              <a:t>tów</a:t>
            </a:r>
            <a:endParaRPr lang="pl-PL" dirty="0" smtClean="0"/>
          </a:p>
          <a:p>
            <a:r>
              <a:rPr lang="pl-PL" dirty="0" smtClean="0"/>
              <a:t>Niski poziom bezpieczeństwa</a:t>
            </a:r>
          </a:p>
          <a:p>
            <a:r>
              <a:rPr lang="pl-PL" dirty="0" smtClean="0"/>
              <a:t>Brak kontroli nad działaniami użytkowników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Architektura </a:t>
            </a:r>
            <a:r>
              <a:rPr lang="pl-PL" dirty="0" smtClean="0"/>
              <a:t>dwuwarstwowa</a:t>
            </a:r>
            <a:br>
              <a:rPr lang="pl-PL" dirty="0" smtClean="0"/>
            </a:br>
            <a:r>
              <a:rPr lang="pl-P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Wady</a:t>
            </a:r>
            <a:endParaRPr lang="pl-PL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78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Procedury są bardzo przydatnym elementem t-</a:t>
            </a:r>
            <a:r>
              <a:rPr lang="pl-PL" dirty="0" err="1"/>
              <a:t>sql</a:t>
            </a:r>
            <a:r>
              <a:rPr lang="pl-PL" dirty="0"/>
              <a:t>, pozwalają zdefiniować dowolne zapytanie, insert, </a:t>
            </a:r>
            <a:r>
              <a:rPr lang="pl-PL" dirty="0" err="1"/>
              <a:t>update</a:t>
            </a:r>
            <a:r>
              <a:rPr lang="pl-PL" dirty="0"/>
              <a:t> na serwerze </a:t>
            </a:r>
            <a:r>
              <a:rPr lang="pl-PL" dirty="0" smtClean="0"/>
              <a:t>i </a:t>
            </a:r>
            <a:r>
              <a:rPr lang="pl-PL" dirty="0"/>
              <a:t>wywołać je za pomocą komendy EXEC </a:t>
            </a:r>
            <a:r>
              <a:rPr lang="pl-PL" dirty="0" err="1"/>
              <a:t>nazwa_procedury</a:t>
            </a:r>
            <a:r>
              <a:rPr lang="pl-PL" dirty="0"/>
              <a:t> </a:t>
            </a:r>
            <a:endParaRPr lang="pl-PL" dirty="0" smtClean="0"/>
          </a:p>
          <a:p>
            <a:r>
              <a:rPr lang="pl-PL" dirty="0" smtClean="0"/>
              <a:t>Procedury </a:t>
            </a:r>
            <a:r>
              <a:rPr lang="pl-PL" dirty="0"/>
              <a:t>mogą być tworzone na stałe lub jako czasowe działające w czasie </a:t>
            </a:r>
            <a:r>
              <a:rPr lang="pl-PL" dirty="0" smtClean="0"/>
              <a:t>trwania </a:t>
            </a:r>
            <a:r>
              <a:rPr lang="pl-PL" dirty="0"/>
              <a:t>sesji tak jak tabele tymczasowe. </a:t>
            </a:r>
            <a:endParaRPr lang="pl-PL" dirty="0" smtClean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Tworzenie </a:t>
            </a:r>
            <a:r>
              <a:rPr lang="pl-PL" dirty="0" smtClean="0">
                <a:effectLst/>
              </a:rPr>
              <a:t>procedur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322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Składnia </a:t>
            </a:r>
            <a:r>
              <a:rPr lang="pl-PL" dirty="0" smtClean="0"/>
              <a:t>polecenia </a:t>
            </a:r>
            <a:r>
              <a:rPr lang="pl-PL" b="1" dirty="0"/>
              <a:t>CREATE </a:t>
            </a:r>
            <a:r>
              <a:rPr lang="pl-PL" b="1" dirty="0" smtClean="0"/>
              <a:t>PROCEDURE</a:t>
            </a:r>
          </a:p>
          <a:p>
            <a:endParaRPr lang="pl-PL" b="1" dirty="0"/>
          </a:p>
          <a:p>
            <a:endParaRPr lang="pl-PL" b="1" dirty="0" smtClean="0"/>
          </a:p>
          <a:p>
            <a:endParaRPr lang="pl-PL" b="1" dirty="0"/>
          </a:p>
          <a:p>
            <a:r>
              <a:rPr lang="pl-PL" dirty="0" smtClean="0"/>
              <a:t>Przykład</a:t>
            </a:r>
            <a:r>
              <a:rPr lang="pl-PL" b="1" dirty="0" smtClean="0"/>
              <a:t>: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Tworzenie procedur</a:t>
            </a:r>
            <a:endParaRPr lang="pl-PL" dirty="0"/>
          </a:p>
        </p:txBody>
      </p:sp>
      <p:pic>
        <p:nvPicPr>
          <p:cNvPr id="29698" name="Picture 2" descr="C:\Users\Robercik\Documents\Cropper Captures\CropperCapture[6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5" y="2492896"/>
            <a:ext cx="911228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 descr="C:\Users\Robercik\Documents\Cropper Captures\CropperCapture[64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554941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wykonać tak zdefiniowaną procedurę należy wpisać </a:t>
            </a:r>
            <a:r>
              <a:rPr lang="pl-PL" dirty="0" smtClean="0"/>
              <a:t>jedynie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Jeśli </a:t>
            </a:r>
            <a:r>
              <a:rPr lang="pl-PL" dirty="0"/>
              <a:t>chcemy dokonać modyfikacji, lub usunąć procedurę używamy DROP, ALTER. </a:t>
            </a:r>
            <a:endParaRPr lang="pl-PL" dirty="0" smtClean="0"/>
          </a:p>
          <a:p>
            <a:r>
              <a:rPr lang="pl-PL" dirty="0" smtClean="0"/>
              <a:t>Pamiętać </a:t>
            </a:r>
            <a:r>
              <a:rPr lang="pl-PL" dirty="0"/>
              <a:t>należy że serwer zapamiętuje na stałe zdefiniowaną procedurę.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Tworzenie procedur</a:t>
            </a:r>
            <a:endParaRPr lang="pl-PL" dirty="0"/>
          </a:p>
        </p:txBody>
      </p:sp>
      <p:pic>
        <p:nvPicPr>
          <p:cNvPr id="30722" name="Picture 2" descr="C:\Users\Robercik\Documents\Cropper Captures\CropperCapture[65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3" b="31721"/>
          <a:stretch/>
        </p:blipFill>
        <p:spPr bwMode="auto">
          <a:xfrm>
            <a:off x="1043608" y="2564904"/>
            <a:ext cx="2859045" cy="93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Tworzenie procedur</a:t>
            </a:r>
            <a:endParaRPr lang="pl-PL" dirty="0"/>
          </a:p>
        </p:txBody>
      </p:sp>
      <p:pic>
        <p:nvPicPr>
          <p:cNvPr id="31746" name="Picture 2" descr="C:\Users\Robercik\Documents\Cropper Captures\CropperCapture[66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395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Konstrukcja:</a:t>
            </a:r>
          </a:p>
          <a:p>
            <a:pPr marL="109728" indent="0">
              <a:buNone/>
            </a:pPr>
            <a:r>
              <a:rPr lang="pl-PL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(warunek) THEN BEGIN dowolne polecenie: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insert,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lub komunikat END </a:t>
            </a:r>
          </a:p>
          <a:p>
            <a:r>
              <a:rPr lang="pl-PL" dirty="0" smtClean="0"/>
              <a:t>opcjonalnie </a:t>
            </a:r>
            <a:r>
              <a:rPr lang="pl-PL" dirty="0"/>
              <a:t>ELSE BEGIN polecenie END.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Użyłem </a:t>
            </a:r>
            <a:r>
              <a:rPr lang="pl-PL" dirty="0"/>
              <a:t>w/w przykładzie funkcji </a:t>
            </a:r>
            <a:r>
              <a:rPr lang="pl-PL" dirty="0" err="1"/>
              <a:t>getDate</a:t>
            </a:r>
            <a:r>
              <a:rPr lang="pl-PL" dirty="0"/>
              <a:t>() </a:t>
            </a:r>
            <a:r>
              <a:rPr lang="pl-PL" dirty="0" smtClean="0"/>
              <a:t>zawraca ona </a:t>
            </a:r>
            <a:r>
              <a:rPr lang="pl-PL" dirty="0"/>
              <a:t>aktualną datę i </a:t>
            </a:r>
            <a:r>
              <a:rPr lang="pl-PL" dirty="0" smtClean="0"/>
              <a:t>godzinę</a:t>
            </a:r>
          </a:p>
          <a:p>
            <a:r>
              <a:rPr lang="pl-PL" dirty="0" smtClean="0"/>
              <a:t>Funkcja </a:t>
            </a:r>
            <a:r>
              <a:rPr lang="pl-PL" dirty="0" err="1"/>
              <a:t>month</a:t>
            </a:r>
            <a:r>
              <a:rPr lang="pl-PL" dirty="0"/>
              <a:t> zwraca miesiąc z podanej daty.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Tworzenie </a:t>
            </a:r>
            <a:r>
              <a:rPr lang="pl-PL" dirty="0" smtClean="0">
                <a:effectLst/>
              </a:rPr>
              <a:t>procedur- IF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66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W T-SQL Możemy </a:t>
            </a:r>
            <a:r>
              <a:rPr lang="pl-PL" dirty="0"/>
              <a:t>tworzyć funkcje użytkownika które zwracają skalarne lub tablicowe wartości. 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Funkcji </a:t>
            </a:r>
            <a:r>
              <a:rPr lang="pl-PL" dirty="0"/>
              <a:t>możemy używać w widokach, w innych </a:t>
            </a:r>
            <a:r>
              <a:rPr lang="pl-PL" dirty="0" smtClean="0"/>
              <a:t>funkcjach, </a:t>
            </a:r>
            <a:r>
              <a:rPr lang="pl-PL" dirty="0"/>
              <a:t>w aplikacjach oraz procedurach.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Tworzenie funkcji w MS SQL</a:t>
            </a:r>
          </a:p>
        </p:txBody>
      </p:sp>
    </p:spTree>
    <p:extLst>
      <p:ext uri="{BB962C8B-B14F-4D97-AF65-F5344CB8AC3E}">
        <p14:creationId xmlns:p14="http://schemas.microsoft.com/office/powerpoint/2010/main" val="15013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Składnia CREATE FUNCTION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Tworzenie funkcji w MS SQL</a:t>
            </a:r>
          </a:p>
        </p:txBody>
      </p:sp>
      <p:pic>
        <p:nvPicPr>
          <p:cNvPr id="32771" name="Picture 3" descr="C:\Users\Robercik\Documents\Cropper Captures\CropperCapture[6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8083898" cy="37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426163"/>
          </a:xfrm>
        </p:spPr>
        <p:txBody>
          <a:bodyPr/>
          <a:lstStyle/>
          <a:p>
            <a:r>
              <a:rPr lang="pl-PL" dirty="0" smtClean="0"/>
              <a:t>Przykład </a:t>
            </a:r>
            <a:r>
              <a:rPr lang="pl-PL" dirty="0"/>
              <a:t>demonstruje w jaki sposób stworzyć </a:t>
            </a:r>
            <a:r>
              <a:rPr lang="pl-PL" dirty="0" smtClean="0"/>
              <a:t>funkcję </a:t>
            </a:r>
            <a:r>
              <a:rPr lang="pl-PL" dirty="0"/>
              <a:t>czysta data, czyli datę bez godziny i minuty.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Tworzenie funkcji w MS SQL</a:t>
            </a:r>
          </a:p>
        </p:txBody>
      </p:sp>
      <p:pic>
        <p:nvPicPr>
          <p:cNvPr id="33794" name="Picture 2" descr="C:\Users\Robercik\Documents\Cropper Captures\CropperCapture[68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27093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2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Tworzenie funkcji w MS SQL</a:t>
            </a:r>
          </a:p>
        </p:txBody>
      </p:sp>
      <p:pic>
        <p:nvPicPr>
          <p:cNvPr id="34819" name="Picture 3" descr="C:\Users\Robercik\Documents\Cropper Captures\CropperCapture[69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1" y="1556792"/>
            <a:ext cx="9593707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 są bardzo przydatne podczas tworzenia procedur, kursorów, oraz czasem zwykłych </a:t>
            </a:r>
            <a:r>
              <a:rPr lang="pl-PL" dirty="0" smtClean="0"/>
              <a:t>zapytań</a:t>
            </a:r>
          </a:p>
          <a:p>
            <a:r>
              <a:rPr lang="pl-PL" dirty="0" smtClean="0"/>
              <a:t>Aby </a:t>
            </a:r>
            <a:r>
              <a:rPr lang="pl-PL" dirty="0"/>
              <a:t>zadeklarować zmienną używamy polecenia DECLARE i poprzedzamy nazwę zmiennej "@", następnie po AS deklarujemy jej typ</a:t>
            </a:r>
            <a:r>
              <a:rPr lang="pl-PL" dirty="0" smtClean="0"/>
              <a:t>.</a:t>
            </a:r>
          </a:p>
          <a:p>
            <a:r>
              <a:rPr lang="pl-PL" dirty="0" smtClean="0"/>
              <a:t>Aby nadać wartość zmiennej używamy polecenia SET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Użycie zmiennych w </a:t>
            </a:r>
            <a:r>
              <a:rPr lang="pl-PL" dirty="0" smtClean="0">
                <a:effectLst/>
              </a:rPr>
              <a:t>T-SQL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8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pl-PL" dirty="0" smtClean="0"/>
              <a:t>Architektura systemów baz danych rozwijała się od tzw. architektury jednowarstwowej, w kierunku architektury wielowarstwowej</a:t>
            </a:r>
          </a:p>
          <a:p>
            <a:r>
              <a:rPr lang="pl-PL" dirty="0" smtClean="0"/>
              <a:t>Cztery ważne, z punktu widzenia ewolucji systemów baz danych zdarzenia:</a:t>
            </a:r>
          </a:p>
          <a:p>
            <a:pPr lvl="1"/>
            <a:r>
              <a:rPr lang="pl-PL" dirty="0" smtClean="0"/>
              <a:t>Rozwój sieci komputerowych</a:t>
            </a:r>
          </a:p>
          <a:p>
            <a:pPr lvl="1"/>
            <a:r>
              <a:rPr lang="pl-PL" dirty="0" smtClean="0"/>
              <a:t>Internet</a:t>
            </a:r>
          </a:p>
          <a:p>
            <a:pPr lvl="1"/>
            <a:r>
              <a:rPr lang="pl-PL" dirty="0" smtClean="0"/>
              <a:t>System WWW</a:t>
            </a:r>
          </a:p>
          <a:p>
            <a:pPr lvl="1"/>
            <a:r>
              <a:rPr lang="pl-PL" dirty="0" smtClean="0"/>
              <a:t>Intranet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Systemy baz danych- rozwój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59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570179"/>
          </a:xfrm>
        </p:spPr>
        <p:txBody>
          <a:bodyPr/>
          <a:lstStyle/>
          <a:p>
            <a:r>
              <a:rPr lang="pl-PL" dirty="0"/>
              <a:t>Przykład </a:t>
            </a:r>
            <a:r>
              <a:rPr lang="pl-PL" dirty="0" smtClean="0"/>
              <a:t>spowoduje </a:t>
            </a:r>
            <a:r>
              <a:rPr lang="pl-PL" dirty="0"/>
              <a:t>wyświetlenie jako wynik wartości 1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Użycie zmiennych w </a:t>
            </a:r>
            <a:r>
              <a:rPr lang="pl-PL" dirty="0" smtClean="0">
                <a:effectLst/>
              </a:rPr>
              <a:t>T-SQL</a:t>
            </a:r>
            <a:endParaRPr lang="pl-PL" dirty="0"/>
          </a:p>
        </p:txBody>
      </p:sp>
      <p:pic>
        <p:nvPicPr>
          <p:cNvPr id="36866" name="Picture 2" descr="C:\Users\Robercik\Documents\Cropper Captures\CropperCapture[70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57" y="2348880"/>
            <a:ext cx="432385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Zmiennej możemy użyć nie tylko w </a:t>
            </a:r>
            <a:r>
              <a:rPr lang="pl-PL" dirty="0" smtClean="0"/>
              <a:t>instrukcji SELECT ale </a:t>
            </a:r>
            <a:r>
              <a:rPr lang="pl-PL" dirty="0"/>
              <a:t>również w warunkach.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7890" name="Picture 2" descr="C:\Users\Robercik\Documents\Cropper Captures\CropperCapture[7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073"/>
            <a:ext cx="8064896" cy="17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również wykorzystać zmienne </a:t>
            </a:r>
            <a:r>
              <a:rPr lang="pl-PL" dirty="0" smtClean="0"/>
              <a:t>tablicowe</a:t>
            </a:r>
          </a:p>
          <a:p>
            <a:r>
              <a:rPr lang="pl-PL" dirty="0" smtClean="0"/>
              <a:t>Są </a:t>
            </a:r>
            <a:r>
              <a:rPr lang="pl-PL" dirty="0"/>
              <a:t>to tabele danych przechowywane w </a:t>
            </a:r>
            <a:r>
              <a:rPr lang="pl-PL" dirty="0" smtClean="0"/>
              <a:t>pamięci</a:t>
            </a:r>
          </a:p>
          <a:p>
            <a:pPr lvl="1"/>
            <a:r>
              <a:rPr lang="pl-PL" dirty="0"/>
              <a:t>nie </a:t>
            </a:r>
            <a:r>
              <a:rPr lang="pl-PL" dirty="0" smtClean="0"/>
              <a:t>można </a:t>
            </a:r>
            <a:r>
              <a:rPr lang="pl-PL" dirty="0"/>
              <a:t>ich indeksować ale zapis do nich jest bardzo </a:t>
            </a:r>
            <a:r>
              <a:rPr lang="pl-PL" dirty="0" smtClean="0"/>
              <a:t>szybki</a:t>
            </a:r>
          </a:p>
          <a:p>
            <a:r>
              <a:rPr lang="pl-PL" dirty="0"/>
              <a:t>Zmienią </a:t>
            </a:r>
            <a:r>
              <a:rPr lang="pl-PL" dirty="0" smtClean="0"/>
              <a:t>tablicową deklarujemy </a:t>
            </a:r>
            <a:r>
              <a:rPr lang="pl-PL" dirty="0"/>
              <a:t>w </a:t>
            </a:r>
            <a:r>
              <a:rPr lang="pl-PL" dirty="0" smtClean="0"/>
              <a:t>taki </a:t>
            </a:r>
            <a:r>
              <a:rPr lang="pl-PL" dirty="0"/>
              <a:t>sam sposób </a:t>
            </a:r>
            <a:r>
              <a:rPr lang="pl-PL" dirty="0" smtClean="0"/>
              <a:t>jak zwykłą:</a:t>
            </a:r>
            <a:br>
              <a:rPr lang="pl-PL" dirty="0" smtClean="0"/>
            </a:br>
            <a:r>
              <a:rPr lang="pl-PL" dirty="0" smtClean="0"/>
              <a:t>DECLARE </a:t>
            </a:r>
            <a:r>
              <a:rPr lang="pl-PL" dirty="0"/>
              <a:t>@dana następnie TABLE i w nawiasach nazwy kolumn i ich </a:t>
            </a:r>
            <a:r>
              <a:rPr lang="pl-PL" dirty="0" smtClean="0"/>
              <a:t>typy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Użycie zmiennych w </a:t>
            </a:r>
            <a:r>
              <a:rPr lang="pl-PL" dirty="0" smtClean="0">
                <a:effectLst/>
              </a:rPr>
              <a:t>T-SQL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79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232248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Na </a:t>
            </a:r>
            <a:r>
              <a:rPr lang="pl-PL" dirty="0"/>
              <a:t>początku zadeklarowaliśmy zmienną tablicową @dane, jej kolumny i ich </a:t>
            </a:r>
            <a:r>
              <a:rPr lang="pl-PL" dirty="0" smtClean="0"/>
              <a:t>typy</a:t>
            </a:r>
          </a:p>
          <a:p>
            <a:r>
              <a:rPr lang="pl-PL" dirty="0" smtClean="0"/>
              <a:t>W przypadku </a:t>
            </a:r>
            <a:r>
              <a:rPr lang="pl-PL" dirty="0"/>
              <a:t>zmiennej </a:t>
            </a:r>
            <a:r>
              <a:rPr lang="pl-PL" dirty="0" smtClean="0"/>
              <a:t>tablicowej nie </a:t>
            </a:r>
            <a:r>
              <a:rPr lang="pl-PL" dirty="0"/>
              <a:t>możemy użyć SET ale możemy umieścić dane w tabeli przy użyciu INSERT INTO wyniku z </a:t>
            </a:r>
            <a:r>
              <a:rPr lang="pl-PL" dirty="0" smtClean="0"/>
              <a:t>zapytania.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Użycie zmiennych w </a:t>
            </a:r>
            <a:r>
              <a:rPr lang="pl-PL" dirty="0" smtClean="0">
                <a:effectLst/>
              </a:rPr>
              <a:t>T-SQL</a:t>
            </a:r>
            <a:endParaRPr lang="pl-PL" dirty="0"/>
          </a:p>
        </p:txBody>
      </p:sp>
      <p:pic>
        <p:nvPicPr>
          <p:cNvPr id="38914" name="Picture 2" descr="C:\Users\Robercik\Documents\Cropper Captures\CropperCapture[7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81204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154355"/>
          </a:xfrm>
        </p:spPr>
        <p:txBody>
          <a:bodyPr/>
          <a:lstStyle/>
          <a:p>
            <a:r>
              <a:rPr lang="pl-PL" b="1" dirty="0"/>
              <a:t>Uwaga!!!</a:t>
            </a:r>
            <a:r>
              <a:rPr lang="pl-PL" dirty="0"/>
              <a:t> po zakończeniu ostatniej instrukcji procedury, wartość zmiennej jest wymazywana. 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Użycie zmiennych w T-SQL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85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298371"/>
          </a:xfrm>
        </p:spPr>
        <p:txBody>
          <a:bodyPr/>
          <a:lstStyle/>
          <a:p>
            <a:r>
              <a:rPr lang="pl-PL" dirty="0" smtClean="0"/>
              <a:t>Procedura kopiująca listę pozycji z dokumentów WZ przypisanych do danej Faktury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Przykładowa procedura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13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9" name="Picture 3" descr="C:\Users\Robercik\Documents\Cropper Captures\CropperCapture[8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" y="-171400"/>
            <a:ext cx="8885552" cy="71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4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 descr="C:\Users\Robercik\Documents\Cropper Captures\CropperCapture[8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0" y="1844824"/>
            <a:ext cx="9296776" cy="34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Zarządzanie </a:t>
            </a:r>
            <a:r>
              <a:rPr lang="pl-PL" dirty="0" smtClean="0">
                <a:effectLst/>
              </a:rPr>
              <a:t>dostępem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Uprawnienia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43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Bezpieczeństwo bazy danych jest bardzo istotną kwestią w każdej firmie czy korporacji. </a:t>
            </a:r>
            <a:endParaRPr lang="pl-PL" dirty="0" smtClean="0"/>
          </a:p>
          <a:p>
            <a:r>
              <a:rPr lang="pl-PL" dirty="0" smtClean="0"/>
              <a:t>Zapewnienie </a:t>
            </a:r>
            <a:r>
              <a:rPr lang="pl-PL" dirty="0"/>
              <a:t>dostępu do systemu bazodanowego tylko dla osób korzystających z systemu bazodanowego nie gwarantuje jego bezpieczeństwa. </a:t>
            </a:r>
            <a:endParaRPr lang="pl-PL" dirty="0" smtClean="0"/>
          </a:p>
          <a:p>
            <a:r>
              <a:rPr lang="pl-PL" dirty="0" smtClean="0"/>
              <a:t>W </a:t>
            </a:r>
            <a:r>
              <a:rPr lang="pl-PL" dirty="0"/>
              <a:t>różnego typu przedsiębiorstwach i organizacjach bazy danych służą do przechowywania ogromnej ilości danych. </a:t>
            </a:r>
            <a:endParaRPr lang="pl-PL" dirty="0" smtClean="0"/>
          </a:p>
          <a:p>
            <a:r>
              <a:rPr lang="pl-PL" dirty="0" smtClean="0"/>
              <a:t>Często </a:t>
            </a:r>
            <a:r>
              <a:rPr lang="pl-PL" dirty="0"/>
              <a:t>jest tak, że część danych jest mocno powiązana z „biznesem" firmy. </a:t>
            </a:r>
            <a:endParaRPr lang="pl-PL" dirty="0" smtClean="0"/>
          </a:p>
          <a:p>
            <a:r>
              <a:rPr lang="pl-PL" dirty="0" smtClean="0"/>
              <a:t>Od </a:t>
            </a:r>
            <a:r>
              <a:rPr lang="pl-PL" dirty="0"/>
              <a:t>informacji zawartych w systemie zależy pozycja finansowa przedsiębiorstwa.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effectLst/>
              </a:rPr>
              <a:t>Zarządzanie dostępem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05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Dzieli aplikację bazy danych na trzy współpracujące ze sobą części:</a:t>
            </a:r>
          </a:p>
          <a:p>
            <a:r>
              <a:rPr lang="pl-PL" dirty="0" smtClean="0"/>
              <a:t>Warstwę dolną, realizującą dostęp do bazy danych</a:t>
            </a:r>
          </a:p>
          <a:p>
            <a:pPr lvl="1"/>
            <a:r>
              <a:rPr lang="pl-PL" dirty="0" smtClean="0"/>
              <a:t>Zarządzanie danymi</a:t>
            </a:r>
          </a:p>
          <a:p>
            <a:pPr lvl="1"/>
            <a:r>
              <a:rPr lang="pl-PL" dirty="0" smtClean="0"/>
              <a:t>Baza danych</a:t>
            </a:r>
          </a:p>
          <a:p>
            <a:r>
              <a:rPr lang="pl-PL" dirty="0" smtClean="0"/>
              <a:t>Warstwę środkową, zawierającą reguły dziedziczenia danych,</a:t>
            </a:r>
          </a:p>
          <a:p>
            <a:pPr lvl="1"/>
            <a:r>
              <a:rPr lang="pl-PL" dirty="0" smtClean="0"/>
              <a:t>Logika biznesowa (funkcje systemu)</a:t>
            </a:r>
          </a:p>
          <a:p>
            <a:pPr lvl="1"/>
            <a:r>
              <a:rPr lang="pl-PL" dirty="0" smtClean="0"/>
              <a:t>Przetwarzanie danych</a:t>
            </a:r>
          </a:p>
          <a:p>
            <a:r>
              <a:rPr lang="pl-PL" dirty="0" smtClean="0"/>
              <a:t>Warstwę górną, stanowiącą interfejs użytkownika</a:t>
            </a:r>
          </a:p>
          <a:p>
            <a:pPr lvl="1"/>
            <a:r>
              <a:rPr lang="pl-PL" dirty="0" smtClean="0"/>
              <a:t>Interfejs użytkownika</a:t>
            </a:r>
          </a:p>
          <a:p>
            <a:pPr lvl="1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trójwarstwowa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39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Poleceniem do nadawania uprawnień jest GRANT. </a:t>
            </a:r>
            <a:endParaRPr lang="pl-PL" dirty="0" smtClean="0"/>
          </a:p>
          <a:p>
            <a:r>
              <a:rPr lang="pl-PL" dirty="0" smtClean="0"/>
              <a:t>Rozróżnia </a:t>
            </a:r>
            <a:r>
              <a:rPr lang="pl-PL" dirty="0"/>
              <a:t>się dwa rodzaje nadawani </a:t>
            </a:r>
            <a:r>
              <a:rPr lang="pl-PL" dirty="0" smtClean="0"/>
              <a:t>uprawnień:</a:t>
            </a:r>
          </a:p>
          <a:p>
            <a:pPr lvl="1"/>
            <a:r>
              <a:rPr lang="pl-PL" dirty="0" smtClean="0"/>
              <a:t>Uprawnienia </a:t>
            </a:r>
            <a:r>
              <a:rPr lang="pl-PL" dirty="0"/>
              <a:t>dla użytkowników systemu (Login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Użytkowników </a:t>
            </a:r>
            <a:r>
              <a:rPr lang="pl-PL" dirty="0"/>
              <a:t>bazy danych (</a:t>
            </a:r>
            <a:r>
              <a:rPr lang="pl-PL" dirty="0" smtClean="0"/>
              <a:t>User)</a:t>
            </a:r>
          </a:p>
          <a:p>
            <a:r>
              <a:rPr lang="pl-PL" dirty="0" smtClean="0"/>
              <a:t>Dla </a:t>
            </a:r>
            <a:r>
              <a:rPr lang="pl-PL" dirty="0"/>
              <a:t>danego </a:t>
            </a:r>
            <a:r>
              <a:rPr lang="pl-PL" dirty="0" err="1"/>
              <a:t>login’u</a:t>
            </a:r>
            <a:r>
              <a:rPr lang="pl-PL" dirty="0"/>
              <a:t> można nadać uprawnienia w skali administracyjnej </a:t>
            </a:r>
            <a:r>
              <a:rPr lang="pl-PL" dirty="0" smtClean="0"/>
              <a:t>systemu.</a:t>
            </a:r>
          </a:p>
          <a:p>
            <a:r>
              <a:rPr lang="pl-PL" dirty="0" smtClean="0"/>
              <a:t>Wykorzystuje </a:t>
            </a:r>
            <a:r>
              <a:rPr lang="pl-PL" dirty="0"/>
              <a:t>się to jedynie kiedy prace administracyjne są dzielone na kilku administratorów.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Zarządzanie dostępem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573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Istnieje </a:t>
            </a:r>
            <a:r>
              <a:rPr lang="pl-PL" dirty="0"/>
              <a:t>możliwość nadużyć w przypadku konstruowania zapytań z wykorzystaniem parametrów pochodzących z zewnątrz aplikacji</a:t>
            </a:r>
            <a:r>
              <a:rPr lang="pl-PL" dirty="0" smtClean="0"/>
              <a:t>.</a:t>
            </a:r>
          </a:p>
          <a:p>
            <a:r>
              <a:rPr lang="pl-PL" dirty="0" smtClean="0"/>
              <a:t>Szczególnie </a:t>
            </a:r>
            <a:r>
              <a:rPr lang="pl-PL" dirty="0"/>
              <a:t>podatne na ten typ ataku są tworzone dynamicznie w oparciu o SQL-ową bazę danych serwisy </a:t>
            </a:r>
            <a:r>
              <a:rPr lang="pl-PL" dirty="0" smtClean="0"/>
              <a:t>internetowe.</a:t>
            </a:r>
          </a:p>
          <a:p>
            <a:r>
              <a:rPr lang="pl-PL" dirty="0" smtClean="0"/>
              <a:t>Jeśli </a:t>
            </a:r>
            <a:r>
              <a:rPr lang="pl-PL" dirty="0"/>
              <a:t>twórca aplikacji nie zadba o sprawdzenie poprawności (tzw. walidację) danych wejściowych stanowiących część zapytania, atakujący może być w stanie dopisać do zapytania („wstrzyknąć”) dodatkowe komendy lub zmienić ich sposób działania. </a:t>
            </a:r>
            <a:endParaRPr lang="pl-PL" dirty="0" smtClean="0"/>
          </a:p>
          <a:p>
            <a:r>
              <a:rPr lang="pl-PL" dirty="0" smtClean="0"/>
              <a:t>Atak </a:t>
            </a:r>
            <a:r>
              <a:rPr lang="pl-PL" dirty="0"/>
              <a:t>taki nosi nazwę </a:t>
            </a:r>
            <a:r>
              <a:rPr lang="pl-PL" b="1" dirty="0"/>
              <a:t>SQL injection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Bezpieczeństwo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61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http://www.yaplakal.com/uploads/post-28-1320656722939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t="12021" r="8317" b="797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07504" y="1481328"/>
            <a:ext cx="8856984" cy="4525963"/>
          </a:xfrm>
        </p:spPr>
        <p:txBody>
          <a:bodyPr/>
          <a:lstStyle/>
          <a:p>
            <a:endParaRPr lang="pl-PL" dirty="0" smtClean="0"/>
          </a:p>
          <a:p>
            <a:endParaRPr lang="pl-PL" dirty="0"/>
          </a:p>
          <a:p>
            <a:pPr marL="109728" indent="0"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q =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("SELECT *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uzytkownicy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uzytkownik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uzytkownik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'");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Injection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" y="4077072"/>
            <a:ext cx="9073008" cy="5619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Gdy użytkownik przekaże jako $</a:t>
            </a:r>
            <a:r>
              <a:rPr lang="pl-PL" dirty="0" err="1"/>
              <a:t>uzytkownik</a:t>
            </a:r>
            <a:r>
              <a:rPr lang="pl-PL" dirty="0"/>
              <a:t> wartość „kowalski”, całe zapytanie przyjmie postać</a:t>
            </a:r>
            <a:r>
              <a:rPr lang="pl-PL" dirty="0" smtClean="0"/>
              <a:t>:</a:t>
            </a:r>
          </a:p>
          <a:p>
            <a:endParaRPr lang="pl-PL" dirty="0"/>
          </a:p>
          <a:p>
            <a:r>
              <a:rPr lang="pl-PL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uzytkownicy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uzytkownik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'kowalski’</a:t>
            </a: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pl-PL" dirty="0"/>
              <a:t>i będzie spełniało swoją funkcję. 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Injection</a:t>
            </a:r>
          </a:p>
        </p:txBody>
      </p:sp>
      <p:pic>
        <p:nvPicPr>
          <p:cNvPr id="2050" name="Picture 2" descr="C:\Users\Robercik\Documents\Cropper Captures\CropperCapture[2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28"/>
          <a:stretch/>
        </p:blipFill>
        <p:spPr bwMode="auto">
          <a:xfrm>
            <a:off x="755576" y="4390118"/>
            <a:ext cx="7390148" cy="515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smtClean="0"/>
              <a:t>Gdy </a:t>
            </a:r>
            <a:r>
              <a:rPr lang="pl-PL" dirty="0"/>
              <a:t>złośliwy użytkownik przekaże wartość „x' OR '1'='1”, to całe zapytanie będzie wyglądało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r>
              <a:rPr lang="pl-PL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uzytkownicy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uzytkownik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= 'x' 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'1'=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'1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'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pl-PL" dirty="0"/>
              <a:t>przez co pobierze z bazy danych wszystkie rekordy zamiast jednego wybranego.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Injection</a:t>
            </a:r>
          </a:p>
        </p:txBody>
      </p:sp>
      <p:pic>
        <p:nvPicPr>
          <p:cNvPr id="3074" name="Picture 2" descr="C:\Users\Robercik\Documents\Cropper Captures\CropperCapture[2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7923"/>
            <a:ext cx="8339112" cy="5468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/>
              <a:t>Teoretycznie w ten sposób można przekazać każde zapytanie SQL, włącznie z wykonaniem kilku zapytań naraz. </a:t>
            </a:r>
            <a:endParaRPr lang="pl-PL" dirty="0" smtClean="0"/>
          </a:p>
          <a:p>
            <a:pPr marL="109728" indent="0">
              <a:buNone/>
            </a:pPr>
            <a:r>
              <a:rPr lang="pl-PL" dirty="0" smtClean="0"/>
              <a:t>Jeżeli </a:t>
            </a:r>
            <a:r>
              <a:rPr lang="pl-PL" dirty="0"/>
              <a:t>w powyższym przykładzie użytkownik przekaże </a:t>
            </a:r>
            <a:endParaRPr lang="pl-PL" dirty="0" smtClean="0"/>
          </a:p>
          <a:p>
            <a:pPr marL="109728" indent="0">
              <a:buNone/>
            </a:pPr>
            <a:r>
              <a:rPr lang="pl-PL" dirty="0" smtClean="0"/>
              <a:t>„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x';DROP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TABLE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uzytkownicy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; SELECT '1</a:t>
            </a:r>
            <a:r>
              <a:rPr lang="pl-PL" dirty="0"/>
              <a:t>”,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pPr marL="109728" indent="0">
              <a:buNone/>
            </a:pPr>
            <a:r>
              <a:rPr lang="pl-PL" dirty="0" smtClean="0"/>
              <a:t>to </a:t>
            </a:r>
            <a:r>
              <a:rPr lang="pl-PL" dirty="0"/>
              <a:t>całe zapytanie przybierze postać</a:t>
            </a:r>
            <a:r>
              <a:rPr lang="pl-PL" dirty="0" smtClean="0"/>
              <a:t>: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endParaRPr lang="pl-PL" dirty="0" smtClean="0"/>
          </a:p>
          <a:p>
            <a:pPr marL="109728" indent="0">
              <a:buNone/>
            </a:pPr>
            <a:r>
              <a:rPr lang="pl-PL" dirty="0" smtClean="0"/>
              <a:t>co </a:t>
            </a:r>
            <a:r>
              <a:rPr lang="pl-PL" dirty="0"/>
              <a:t>zaowocuje usunięciem tabeli „</a:t>
            </a:r>
            <a:r>
              <a:rPr lang="pl-PL" dirty="0" err="1"/>
              <a:t>uzytkownicy</a:t>
            </a:r>
            <a:r>
              <a:rPr lang="pl-PL" dirty="0" smtClean="0"/>
              <a:t>”.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Injection</a:t>
            </a:r>
          </a:p>
        </p:txBody>
      </p:sp>
      <p:pic>
        <p:nvPicPr>
          <p:cNvPr id="5122" name="Picture 2" descr="C:\Users\Robercik\Documents\Cropper Captures\CropperCapture[23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41168"/>
            <a:ext cx="9144000" cy="4464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http://www.yaplakal.com/uploads/post-28-1320656722939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t="12021" r="8317" b="797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7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://niebezpiecznik.pl/wp-content/uploads/2012/01/premier-gov-pl-ha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" y="0"/>
            <a:ext cx="9130308" cy="775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https://www.premier.gov.pl/admin/index.php?do=side&amp;ac=login&amp;id=32%27%20and%201=0%20union%20select%201,</a:t>
            </a:r>
            <a:br>
              <a:rPr lang="pl-PL" dirty="0"/>
            </a:br>
            <a:r>
              <a:rPr lang="pl-PL" dirty="0"/>
              <a:t>uNHex%28Hex%28table_name%29%29,3,5%20FROM%20</a:t>
            </a:r>
            <a:br>
              <a:rPr lang="pl-PL" dirty="0"/>
            </a:br>
            <a:r>
              <a:rPr lang="pl-PL" dirty="0" err="1"/>
              <a:t>information_schema.columns</a:t>
            </a:r>
            <a:r>
              <a:rPr lang="pl-PL" dirty="0"/>
              <a:t>--%20and%20%271%27%20=%271</a:t>
            </a:r>
            <a:br>
              <a:rPr lang="pl-PL" dirty="0"/>
            </a:br>
            <a:r>
              <a:rPr lang="pl-PL" dirty="0"/>
              <a:t>03:38 &lt;@Fir3&gt; https://www.premier.gov.pl/admin/index.php?do=side&amp;ac=login&amp;id=32%27%20and%201=0%20union%20select%201,</a:t>
            </a:r>
            <a:br>
              <a:rPr lang="pl-PL" dirty="0"/>
            </a:br>
            <a:r>
              <a:rPr lang="pl-PL" dirty="0"/>
              <a:t>uNHex%28Hex%28concat%28login,char%2832%29,passwd</a:t>
            </a:r>
            <a:br>
              <a:rPr lang="pl-PL" dirty="0"/>
            </a:br>
            <a:r>
              <a:rPr lang="pl-PL" dirty="0"/>
              <a:t>%29%29%29,3,5%20FROM%20_users--%20and%20%271%27%20=%271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trójwarstwowa</a:t>
            </a:r>
            <a:endParaRPr lang="pl-PL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2286000" y="3695700"/>
            <a:ext cx="685800" cy="1066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5" name="computr2"/>
          <p:cNvSpPr>
            <a:spLocks noEditPoints="1" noChangeArrowheads="1"/>
          </p:cNvSpPr>
          <p:nvPr/>
        </p:nvSpPr>
        <p:spPr bwMode="auto">
          <a:xfrm>
            <a:off x="5257800" y="2171700"/>
            <a:ext cx="685800" cy="6096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6" name="computr2"/>
          <p:cNvSpPr>
            <a:spLocks noEditPoints="1" noChangeArrowheads="1"/>
          </p:cNvSpPr>
          <p:nvPr/>
        </p:nvSpPr>
        <p:spPr bwMode="auto">
          <a:xfrm>
            <a:off x="5410200" y="3009900"/>
            <a:ext cx="685800" cy="6096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7" name="computr2"/>
          <p:cNvSpPr>
            <a:spLocks noEditPoints="1" noChangeArrowheads="1"/>
          </p:cNvSpPr>
          <p:nvPr/>
        </p:nvSpPr>
        <p:spPr bwMode="auto">
          <a:xfrm>
            <a:off x="5486400" y="3848100"/>
            <a:ext cx="685800" cy="6096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8" name="computr2"/>
          <p:cNvSpPr>
            <a:spLocks noEditPoints="1" noChangeArrowheads="1"/>
          </p:cNvSpPr>
          <p:nvPr/>
        </p:nvSpPr>
        <p:spPr bwMode="auto">
          <a:xfrm>
            <a:off x="5105400" y="5600700"/>
            <a:ext cx="685800" cy="6096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3200400" y="4533900"/>
            <a:ext cx="1752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907704" y="2838450"/>
            <a:ext cx="99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Serwer DBMS 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572000" y="17145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pl-PL" dirty="0" smtClean="0"/>
              <a:t>Klienci </a:t>
            </a:r>
            <a:endParaRPr lang="pl-PL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724400" y="4762500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pl-PL"/>
              <a:t>Inne aplikacje </a:t>
            </a:r>
          </a:p>
        </p:txBody>
      </p:sp>
      <p:sp>
        <p:nvSpPr>
          <p:cNvPr id="13" name="tower"/>
          <p:cNvSpPr>
            <a:spLocks noEditPoints="1" noChangeArrowheads="1"/>
          </p:cNvSpPr>
          <p:nvPr/>
        </p:nvSpPr>
        <p:spPr bwMode="auto">
          <a:xfrm>
            <a:off x="3733800" y="2781300"/>
            <a:ext cx="685800" cy="1066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3048000" y="33147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4572000" y="2552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4572000" y="33147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4572000" y="34671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3276600" y="1866900"/>
            <a:ext cx="114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Serwer aplikacji </a:t>
            </a:r>
          </a:p>
        </p:txBody>
      </p:sp>
    </p:spTree>
    <p:extLst>
      <p:ext uri="{BB962C8B-B14F-4D97-AF65-F5344CB8AC3E}">
        <p14:creationId xmlns:p14="http://schemas.microsoft.com/office/powerpoint/2010/main" val="311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https://www.premier.gov.pl/admin/index.php?do=side&amp;ac=login&amp;id=32' and 1=0 union select 1,</a:t>
            </a:r>
            <a:br>
              <a:rPr lang="en-US" dirty="0"/>
            </a:br>
            <a:r>
              <a:rPr lang="en-US" dirty="0" err="1"/>
              <a:t>uNHex</a:t>
            </a:r>
            <a:r>
              <a:rPr lang="en-US" dirty="0"/>
              <a:t>(Hex(</a:t>
            </a:r>
            <a:r>
              <a:rPr lang="en-US" dirty="0" err="1"/>
              <a:t>table_name</a:t>
            </a:r>
            <a:r>
              <a:rPr lang="en-US" dirty="0"/>
              <a:t>)),3,5 FROM </a:t>
            </a:r>
            <a:br>
              <a:rPr lang="en-US" dirty="0"/>
            </a:br>
            <a:r>
              <a:rPr lang="en-US" dirty="0" err="1"/>
              <a:t>information_schema.columns</a:t>
            </a:r>
            <a:r>
              <a:rPr lang="en-US" dirty="0"/>
              <a:t>-- and '1' ='1</a:t>
            </a:r>
            <a:br>
              <a:rPr lang="en-US" dirty="0"/>
            </a:br>
            <a:endParaRPr lang="pl-PL" dirty="0" smtClean="0"/>
          </a:p>
          <a:p>
            <a:r>
              <a:rPr lang="en-US" dirty="0" smtClean="0"/>
              <a:t>https</a:t>
            </a:r>
            <a:r>
              <a:rPr lang="en-US" dirty="0"/>
              <a:t>://www.premier.gov.pl/admin/index.php?do=side&amp;ac=login&amp;id=32' and 1=0 union select 1,</a:t>
            </a:r>
            <a:br>
              <a:rPr lang="en-US" dirty="0"/>
            </a:br>
            <a:r>
              <a:rPr lang="en-US" dirty="0" err="1"/>
              <a:t>uNHex</a:t>
            </a:r>
            <a:r>
              <a:rPr lang="en-US" dirty="0"/>
              <a:t>(Hex(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login,char</a:t>
            </a:r>
            <a:r>
              <a:rPr lang="en-US" dirty="0"/>
              <a:t>(32),</a:t>
            </a:r>
            <a:r>
              <a:rPr lang="en-US" dirty="0" err="1"/>
              <a:t>passwd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))),3,5 FROM _users-- and '1' ='1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8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Zarządzanie dostępem</a:t>
            </a:r>
            <a:endParaRPr lang="pl-PL" dirty="0"/>
          </a:p>
        </p:txBody>
      </p:sp>
      <p:pic>
        <p:nvPicPr>
          <p:cNvPr id="39938" name="Picture 2" descr="C:\Users\Robercik\Documents\Cropper Captures\CropperCapture[7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5"/>
            <a:ext cx="7128792" cy="518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 flipH="1" flipV="1">
            <a:off x="2607421" y="5660798"/>
            <a:ext cx="2016224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Zarządzanie dostępem</a:t>
            </a:r>
            <a:endParaRPr lang="pl-PL" dirty="0"/>
          </a:p>
        </p:txBody>
      </p:sp>
      <p:pic>
        <p:nvPicPr>
          <p:cNvPr id="40962" name="Picture 2" descr="C:\Users\Robercik\Desktop\przedmiot\CropperCapture[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186609" cy="59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1986" name="Picture 2" descr="C:\Users\Robercik\Documents\Cropper Captures\CropperCapture[75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7200800" cy="646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66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3010" name="Picture 2" descr="C:\Users\Robercik\Documents\Cropper Captures\CropperCapture[76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480720" cy="59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 flipH="1">
            <a:off x="3347864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66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i="1" dirty="0"/>
              <a:t>„</a:t>
            </a:r>
            <a:r>
              <a:rPr lang="pl-PL" b="1" i="1" dirty="0"/>
              <a:t>Zintegrowany system zarządzania</a:t>
            </a:r>
            <a:r>
              <a:rPr lang="pl-PL" i="1" dirty="0"/>
              <a:t> to: połączenie procesów, procedur i praktyk działania stosowanych w organizacji w celu wdrożenia jej polityki, które może być bardziej skuteczne w osiąganiu celów wynikających z polityki niż podejście poprzez oddzielne systemy”.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Zintegrowany system zarządzania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2931637" y="6205182"/>
            <a:ext cx="622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BSI Management System Integration – A Guide, 2000</a:t>
            </a:r>
          </a:p>
        </p:txBody>
      </p:sp>
    </p:spTree>
    <p:extLst>
      <p:ext uri="{BB962C8B-B14F-4D97-AF65-F5344CB8AC3E}">
        <p14:creationId xmlns:p14="http://schemas.microsoft.com/office/powerpoint/2010/main" val="16540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79512" y="1059712"/>
            <a:ext cx="8315264" cy="1828800"/>
          </a:xfrm>
        </p:spPr>
        <p:txBody>
          <a:bodyPr/>
          <a:lstStyle/>
          <a:p>
            <a:r>
              <a:rPr lang="pl-PL" b="0" dirty="0">
                <a:effectLst/>
              </a:rPr>
              <a:t>Object-</a:t>
            </a:r>
            <a:r>
              <a:rPr lang="pl-PL" b="0" dirty="0" err="1">
                <a:effectLst/>
              </a:rPr>
              <a:t>Relational</a:t>
            </a:r>
            <a:r>
              <a:rPr lang="pl-PL" b="0" dirty="0">
                <a:effectLst/>
              </a:rPr>
              <a:t> </a:t>
            </a:r>
            <a:r>
              <a:rPr lang="pl-PL" b="0" dirty="0" err="1">
                <a:effectLst/>
              </a:rPr>
              <a:t>Mapping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487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b="1" dirty="0" smtClean="0"/>
              <a:t>Zamiana danych tabelarycznych na obiekty i w drugą stronę</a:t>
            </a:r>
          </a:p>
          <a:p>
            <a:endParaRPr lang="pl-PL" dirty="0" smtClean="0"/>
          </a:p>
          <a:p>
            <a:r>
              <a:rPr lang="pl-PL" dirty="0" smtClean="0"/>
              <a:t>Obsługa połączenia z bazą danych</a:t>
            </a:r>
          </a:p>
          <a:p>
            <a:endParaRPr lang="pl-PL" dirty="0" smtClean="0"/>
          </a:p>
          <a:p>
            <a:r>
              <a:rPr lang="pl-PL" dirty="0" smtClean="0"/>
              <a:t>Obsługa transakcji</a:t>
            </a:r>
          </a:p>
          <a:p>
            <a:pPr marL="109728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ORM? </a:t>
            </a:r>
          </a:p>
        </p:txBody>
      </p:sp>
    </p:spTree>
    <p:extLst>
      <p:ext uri="{BB962C8B-B14F-4D97-AF65-F5344CB8AC3E}">
        <p14:creationId xmlns:p14="http://schemas.microsoft.com/office/powerpoint/2010/main" val="2910294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Znalezione obrazy dla zapytania ORM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1064"/>
            <a:ext cx="8230178" cy="43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55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Znalezione obrazy dla zapytania entity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48680"/>
            <a:ext cx="9148119" cy="550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Version </a:t>
            </a:r>
            <a:r>
              <a:rPr lang="pl-PL" dirty="0" err="1" smtClean="0"/>
              <a:t>control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System kontroli wersji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150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kontroli wersji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457200" y="1444625"/>
            <a:ext cx="4040188" cy="4727575"/>
          </a:xfrm>
        </p:spPr>
        <p:txBody>
          <a:bodyPr/>
          <a:lstStyle/>
          <a:p>
            <a:r>
              <a:rPr lang="pl-PL" dirty="0"/>
              <a:t>oprogramowanie służące do śledzenia zmian głównie w kodzie źródłowym oraz pomocy programistom w łączeniu zmian dokonanych w plikach przez wiele osób w różnym czasie.</a:t>
            </a:r>
          </a:p>
        </p:txBody>
      </p:sp>
      <p:pic>
        <p:nvPicPr>
          <p:cNvPr id="4098" name="Picture 2" descr="https://upload.wikimedia.org/wikipedia/commons/thumb/a/af/Revision_controlled_project_visualization-2010-24-02.svg/220px-Revision_controlled_project_visualization-2010-24-02.sv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08489"/>
            <a:ext cx="2232247" cy="547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Systemy kontroli wersji dzielą się na</a:t>
            </a:r>
            <a:r>
              <a:rPr lang="pl-PL" dirty="0" smtClean="0"/>
              <a:t>: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lokalne</a:t>
            </a:r>
            <a:r>
              <a:rPr lang="pl-PL" dirty="0"/>
              <a:t>, pozwalające na zapisanie danych jedynie na lokalnym komputerze (np. SCCS oraz RCS)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scentralizowane</a:t>
            </a:r>
            <a:r>
              <a:rPr lang="pl-PL" dirty="0"/>
              <a:t>, oparte na architekturze klient-serwer (np. CVS, </a:t>
            </a:r>
            <a:r>
              <a:rPr lang="pl-PL" dirty="0" err="1" smtClean="0"/>
              <a:t>Subversion</a:t>
            </a:r>
            <a:r>
              <a:rPr lang="pl-PL" dirty="0" smtClean="0"/>
              <a:t>)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rozproszone</a:t>
            </a:r>
            <a:r>
              <a:rPr lang="pl-PL" dirty="0"/>
              <a:t>, oparte na architekturze P2P (np. </a:t>
            </a:r>
            <a:r>
              <a:rPr lang="pl-PL" dirty="0" err="1"/>
              <a:t>BitKeeper</a:t>
            </a:r>
            <a:r>
              <a:rPr lang="pl-PL" dirty="0"/>
              <a:t>, </a:t>
            </a:r>
            <a:r>
              <a:rPr lang="pl-PL" dirty="0" err="1"/>
              <a:t>Code</a:t>
            </a:r>
            <a:r>
              <a:rPr lang="pl-PL" dirty="0"/>
              <a:t> Co-</a:t>
            </a:r>
            <a:r>
              <a:rPr lang="pl-PL" dirty="0" err="1"/>
              <a:t>op</a:t>
            </a:r>
            <a:r>
              <a:rPr lang="pl-PL" dirty="0"/>
              <a:t>, </a:t>
            </a:r>
            <a:r>
              <a:rPr lang="pl-PL" b="1" dirty="0"/>
              <a:t>Git</a:t>
            </a:r>
            <a:r>
              <a:rPr lang="pl-PL" dirty="0"/>
              <a:t>, </a:t>
            </a:r>
            <a:r>
              <a:rPr lang="pl-PL" dirty="0" err="1"/>
              <a:t>svk</a:t>
            </a:r>
            <a:r>
              <a:rPr lang="pl-PL" dirty="0"/>
              <a:t>).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VCS - architektura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335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VCS</a:t>
            </a:r>
          </a:p>
          <a:p>
            <a:r>
              <a:rPr lang="pl-PL" dirty="0" smtClean="0"/>
              <a:t>Jeden z </a:t>
            </a:r>
            <a:r>
              <a:rPr lang="pl-PL" dirty="0" err="1" smtClean="0"/>
              <a:t>najpopopularniejszych</a:t>
            </a:r>
            <a:r>
              <a:rPr lang="pl-PL" dirty="0" smtClean="0"/>
              <a:t> w środowisku programistów</a:t>
            </a:r>
          </a:p>
          <a:p>
            <a:r>
              <a:rPr lang="pl-PL" dirty="0" err="1" smtClean="0"/>
              <a:t>Branche</a:t>
            </a:r>
            <a:r>
              <a:rPr lang="pl-PL" dirty="0" smtClean="0"/>
              <a:t> (gałęzie)</a:t>
            </a:r>
          </a:p>
          <a:p>
            <a:r>
              <a:rPr lang="pl-PL" dirty="0" smtClean="0"/>
              <a:t>Lokalne repozytoria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745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l-PL" b="1" dirty="0"/>
              <a:t>Clone</a:t>
            </a:r>
            <a:r>
              <a:rPr lang="pl-PL" dirty="0"/>
              <a:t> </a:t>
            </a:r>
            <a:r>
              <a:rPr lang="pl-PL" dirty="0" smtClean="0"/>
              <a:t>– sklonowanie </a:t>
            </a:r>
            <a:r>
              <a:rPr lang="pl-PL" dirty="0"/>
              <a:t>aplikacji z repozytorium na stację lokalną</a:t>
            </a:r>
            <a:r>
              <a:rPr lang="pl-PL" dirty="0" smtClean="0"/>
              <a:t>.</a:t>
            </a:r>
            <a:endParaRPr lang="pl-PL" dirty="0"/>
          </a:p>
          <a:p>
            <a:pPr fontAlgn="base"/>
            <a:r>
              <a:rPr lang="pl-PL" b="1" dirty="0" err="1"/>
              <a:t>Fetch</a:t>
            </a:r>
            <a:r>
              <a:rPr lang="pl-PL" dirty="0"/>
              <a:t> – pobiera z repozytorium wszystkie zmiany, które zostały wypchnięte po Twoim ostatnim uaktualnieniu</a:t>
            </a:r>
            <a:r>
              <a:rPr lang="pl-PL" dirty="0" smtClean="0"/>
              <a:t>.</a:t>
            </a:r>
            <a:endParaRPr lang="pl-PL" dirty="0"/>
          </a:p>
          <a:p>
            <a:pPr fontAlgn="base"/>
            <a:r>
              <a:rPr lang="pl-PL" b="1" dirty="0" err="1"/>
              <a:t>Pull</a:t>
            </a:r>
            <a:r>
              <a:rPr lang="pl-PL" dirty="0"/>
              <a:t> – wykonuje </a:t>
            </a:r>
            <a:r>
              <a:rPr lang="pl-PL" dirty="0" err="1"/>
              <a:t>fetch</a:t>
            </a:r>
            <a:r>
              <a:rPr lang="pl-PL" dirty="0"/>
              <a:t> i próbuje wykonać </a:t>
            </a:r>
            <a:r>
              <a:rPr lang="pl-PL" dirty="0" err="1" smtClean="0"/>
              <a:t>merge</a:t>
            </a:r>
            <a:endParaRPr lang="pl-PL" dirty="0"/>
          </a:p>
          <a:p>
            <a:pPr fontAlgn="base"/>
            <a:r>
              <a:rPr lang="pl-PL" b="1" dirty="0" err="1"/>
              <a:t>Add</a:t>
            </a:r>
            <a:r>
              <a:rPr lang="pl-PL" b="1" dirty="0"/>
              <a:t> </a:t>
            </a:r>
            <a:r>
              <a:rPr lang="pl-PL" dirty="0"/>
              <a:t> – dodaje Twoje pliki, które zmieniałeś do indeksu</a:t>
            </a:r>
            <a:r>
              <a:rPr lang="pl-PL" dirty="0" smtClean="0"/>
              <a:t>.</a:t>
            </a:r>
            <a:endParaRPr lang="pl-PL" dirty="0"/>
          </a:p>
          <a:p>
            <a:pPr fontAlgn="base"/>
            <a:r>
              <a:rPr lang="pl-PL" b="1" dirty="0" err="1"/>
              <a:t>Commit</a:t>
            </a:r>
            <a:r>
              <a:rPr lang="pl-PL" b="1" dirty="0"/>
              <a:t> </a:t>
            </a:r>
            <a:r>
              <a:rPr lang="pl-PL" dirty="0"/>
              <a:t>– zatwierdza zmiany z indeksu.</a:t>
            </a:r>
          </a:p>
          <a:p>
            <a:pPr fontAlgn="base"/>
            <a:r>
              <a:rPr lang="pl-PL" b="1" dirty="0" err="1"/>
              <a:t>Push</a:t>
            </a:r>
            <a:r>
              <a:rPr lang="pl-PL" b="1" dirty="0"/>
              <a:t> </a:t>
            </a:r>
            <a:r>
              <a:rPr lang="pl-PL" dirty="0"/>
              <a:t>– wypycha zatwierdzone zmiany do repozytorium na określony </a:t>
            </a:r>
            <a:r>
              <a:rPr lang="pl-PL" dirty="0" err="1"/>
              <a:t>branch</a:t>
            </a:r>
            <a:r>
              <a:rPr lang="pl-PL" dirty="0"/>
              <a:t>.</a:t>
            </a:r>
          </a:p>
          <a:p>
            <a:pPr fontAlgn="base"/>
            <a:r>
              <a:rPr lang="pl-PL" b="1" dirty="0" err="1"/>
              <a:t>Merge</a:t>
            </a:r>
            <a:r>
              <a:rPr lang="pl-PL" b="1" dirty="0"/>
              <a:t> </a:t>
            </a:r>
            <a:r>
              <a:rPr lang="pl-PL" dirty="0"/>
              <a:t>– łączy zmiany z </a:t>
            </a:r>
            <a:r>
              <a:rPr lang="pl-PL" dirty="0" err="1"/>
              <a:t>brancha</a:t>
            </a:r>
            <a:r>
              <a:rPr lang="pl-PL" dirty="0"/>
              <a:t>, na którym się znajdujesz, z </a:t>
            </a:r>
            <a:r>
              <a:rPr lang="pl-PL" dirty="0" err="1"/>
              <a:t>branchem</a:t>
            </a:r>
            <a:r>
              <a:rPr lang="pl-PL" dirty="0"/>
              <a:t>, który wskażesz.</a:t>
            </a:r>
          </a:p>
          <a:p>
            <a:pPr fontAlgn="base"/>
            <a:r>
              <a:rPr lang="pl-PL" b="1" dirty="0" err="1"/>
              <a:t>Checkout</a:t>
            </a:r>
            <a:r>
              <a:rPr lang="pl-PL" dirty="0"/>
              <a:t> – pozwala nam przełączać się między </a:t>
            </a:r>
            <a:r>
              <a:rPr lang="pl-PL" dirty="0" err="1"/>
              <a:t>branchami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- komendy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018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Lokalne repozytoria</a:t>
            </a:r>
            <a:br>
              <a:rPr lang="pl-PL" dirty="0"/>
            </a:br>
            <a:endParaRPr lang="pl-PL" dirty="0"/>
          </a:p>
        </p:txBody>
      </p:sp>
      <p:pic>
        <p:nvPicPr>
          <p:cNvPr id="5130" name="Picture 10" descr="Podobny obra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200800" cy="56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4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Są możliwe 3 ścieżki:</a:t>
            </a:r>
          </a:p>
          <a:p>
            <a:pPr marL="0" indent="0">
              <a:buNone/>
            </a:pPr>
            <a:endParaRPr lang="pl-PL" dirty="0" smtClean="0"/>
          </a:p>
          <a:p>
            <a:pPr lvl="0"/>
            <a:r>
              <a:rPr lang="pl-PL" dirty="0"/>
              <a:t>wdrożenie gotowego, standardowego produktu poprzez jego adaptację,</a:t>
            </a:r>
          </a:p>
          <a:p>
            <a:pPr lvl="0"/>
            <a:r>
              <a:rPr lang="pl-PL" dirty="0"/>
              <a:t>wykonanie na indywidualne zamówienie systemu informatycznego,</a:t>
            </a:r>
          </a:p>
          <a:p>
            <a:pPr lvl="0"/>
            <a:r>
              <a:rPr lang="pl-PL" dirty="0"/>
              <a:t>budowa zintegrowanego systemu informatycznego o szerszej funkcjonalności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Wdrożenie systemu w przedsiębiorstwie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0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Branche</a:t>
            </a:r>
            <a:r>
              <a:rPr lang="pl-PL" dirty="0"/>
              <a:t> (gałęzie)</a:t>
            </a:r>
            <a:br>
              <a:rPr lang="pl-PL" dirty="0"/>
            </a:br>
            <a:endParaRPr lang="pl-PL" dirty="0"/>
          </a:p>
        </p:txBody>
      </p:sp>
      <p:pic>
        <p:nvPicPr>
          <p:cNvPr id="6146" name="Picture 2" descr="Znalezione obrazy dla zapytani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" y="1052736"/>
            <a:ext cx="894015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3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AutoShape 2" descr="https://www.pentesteronline.com/wp-content/uploads/2017/09/centralized-vs-distributed-810x8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-15552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https://www.pentesteronline.com/wp-content/uploads/2017/09/centralized-vs-distributed-810x81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31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MICROSOFT SQL SERVER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Projektowanie i tworzenie baz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SQL Server Management Studio</a:t>
            </a:r>
          </a:p>
        </p:txBody>
      </p:sp>
      <p:pic>
        <p:nvPicPr>
          <p:cNvPr id="4100" name="Picture 4" descr="http://denglishbi.files.wordpress.com/2010/04/image5b116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56247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2" descr="C:\Users\Robercik\Documents\Cropper Captures\CropperCapture[7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8"/>
          <a:stretch/>
        </p:blipFill>
        <p:spPr bwMode="auto">
          <a:xfrm>
            <a:off x="285266" y="1124744"/>
            <a:ext cx="8712968" cy="490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77" y="764704"/>
            <a:ext cx="5333135" cy="4759796"/>
          </a:xfrm>
          <a:prstGeom prst="rect">
            <a:avLst/>
          </a:prstGeom>
        </p:spPr>
      </p:pic>
      <p:cxnSp>
        <p:nvCxnSpPr>
          <p:cNvPr id="9" name="Łącznik prosty ze strzałką 8"/>
          <p:cNvCxnSpPr/>
          <p:nvPr/>
        </p:nvCxnSpPr>
        <p:spPr>
          <a:xfrm>
            <a:off x="2555776" y="579269"/>
            <a:ext cx="1440160" cy="3581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 flipH="1" flipV="1">
            <a:off x="5688124" y="1844824"/>
            <a:ext cx="18002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V="1">
            <a:off x="1372624" y="2722566"/>
            <a:ext cx="792088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 flipV="1">
            <a:off x="1304328" y="2542546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 flipH="1" flipV="1">
            <a:off x="3131841" y="3077613"/>
            <a:ext cx="1944215" cy="6394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/>
          <p:nvPr/>
        </p:nvCxnSpPr>
        <p:spPr>
          <a:xfrm flipV="1">
            <a:off x="1475656" y="3389056"/>
            <a:ext cx="1044117" cy="976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Symbol zastępczy zawartości 7"/>
          <p:cNvSpPr txBox="1">
            <a:spLocks/>
          </p:cNvSpPr>
          <p:nvPr/>
        </p:nvSpPr>
        <p:spPr>
          <a:xfrm>
            <a:off x="755111" y="460168"/>
            <a:ext cx="2017154" cy="357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500" b="1" dirty="0" smtClean="0"/>
              <a:t>Tworzenie nowego zapytania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5" name="Symbol zastępczy zawartości 7"/>
          <p:cNvSpPr txBox="1">
            <a:spLocks/>
          </p:cNvSpPr>
          <p:nvPr/>
        </p:nvSpPr>
        <p:spPr>
          <a:xfrm>
            <a:off x="79262" y="2967302"/>
            <a:ext cx="2017154" cy="357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 smtClean="0"/>
              <a:t>Bazy danych na serwerze</a:t>
            </a:r>
            <a:endParaRPr lang="pl-PL" b="1" dirty="0"/>
          </a:p>
        </p:txBody>
      </p:sp>
      <p:sp>
        <p:nvSpPr>
          <p:cNvPr id="26" name="Symbol zastępczy zawartości 7"/>
          <p:cNvSpPr txBox="1">
            <a:spLocks/>
          </p:cNvSpPr>
          <p:nvPr/>
        </p:nvSpPr>
        <p:spPr>
          <a:xfrm>
            <a:off x="827583" y="4353016"/>
            <a:ext cx="1257745" cy="357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500" b="1" dirty="0" smtClean="0"/>
              <a:t>Widoki</a:t>
            </a:r>
            <a:endParaRPr lang="pl-PL" dirty="0"/>
          </a:p>
        </p:txBody>
      </p:sp>
      <p:sp>
        <p:nvSpPr>
          <p:cNvPr id="27" name="Symbol zastępczy zawartości 7"/>
          <p:cNvSpPr txBox="1">
            <a:spLocks/>
          </p:cNvSpPr>
          <p:nvPr/>
        </p:nvSpPr>
        <p:spPr>
          <a:xfrm>
            <a:off x="4499527" y="3717032"/>
            <a:ext cx="2017154" cy="357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500" b="1" dirty="0" smtClean="0"/>
              <a:t>Tabele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8" name="Symbol zastępczy zawartości 7"/>
          <p:cNvSpPr txBox="1">
            <a:spLocks/>
          </p:cNvSpPr>
          <p:nvPr/>
        </p:nvSpPr>
        <p:spPr>
          <a:xfrm>
            <a:off x="5688124" y="2965950"/>
            <a:ext cx="2196244" cy="5977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500" b="1" dirty="0" smtClean="0"/>
              <a:t>Serwer bazy danych, do którego jesteśmy podłączeni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58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został opracowany w latach 70. w firmie </a:t>
            </a:r>
            <a:r>
              <a:rPr lang="pl-PL" dirty="0" smtClean="0"/>
              <a:t>IBM</a:t>
            </a:r>
          </a:p>
          <a:p>
            <a:endParaRPr lang="pl-PL" dirty="0"/>
          </a:p>
          <a:p>
            <a:r>
              <a:rPr lang="pl-PL" dirty="0"/>
              <a:t>Z technicznego punktu widzenia, SQL jest </a:t>
            </a:r>
            <a:r>
              <a:rPr lang="pl-PL" b="1" dirty="0" err="1"/>
              <a:t>podjęzykiem</a:t>
            </a:r>
            <a:r>
              <a:rPr lang="pl-PL" dirty="0"/>
              <a:t> danych. Oznacza to, że jest on wykorzystywany wyłącznie do komunikacji z bazą danych. </a:t>
            </a:r>
            <a:endParaRPr lang="pl-PL" dirty="0" smtClean="0"/>
          </a:p>
          <a:p>
            <a:r>
              <a:rPr lang="pl-PL" dirty="0" smtClean="0"/>
              <a:t>Nie </a:t>
            </a:r>
            <a:r>
              <a:rPr lang="pl-PL" dirty="0"/>
              <a:t>posiada on cech pozwalających na tworzenie kompletnych programów.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0" dirty="0" smtClean="0">
                <a:effectLst/>
              </a:rPr>
              <a:t>SQL – </a:t>
            </a:r>
            <a:r>
              <a:rPr lang="pl-PL" b="0" dirty="0" err="1" smtClean="0">
                <a:effectLst/>
              </a:rPr>
              <a:t>Structured</a:t>
            </a:r>
            <a:r>
              <a:rPr lang="pl-PL" b="0" dirty="0" smtClean="0">
                <a:effectLst/>
              </a:rPr>
              <a:t> Query Language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93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Użycie SQL, zgodnie z jego nazwą, polega na zadawaniu zapytań do bazy danych. Zapytania można zaliczyć do jednego z </a:t>
            </a:r>
            <a:r>
              <a:rPr lang="pl-PL" dirty="0" smtClean="0"/>
              <a:t>głównych </a:t>
            </a:r>
            <a:r>
              <a:rPr lang="pl-PL" dirty="0"/>
              <a:t>podzbiorów</a:t>
            </a:r>
            <a:r>
              <a:rPr lang="pl-PL" dirty="0" smtClean="0"/>
              <a:t>:</a:t>
            </a:r>
          </a:p>
          <a:p>
            <a:r>
              <a:rPr lang="pl-PL" b="1" dirty="0"/>
              <a:t>SQL DML</a:t>
            </a:r>
            <a:r>
              <a:rPr lang="pl-PL" dirty="0"/>
              <a:t> (ang. </a:t>
            </a:r>
            <a:r>
              <a:rPr lang="pl-PL" i="1" dirty="0"/>
              <a:t>Data </a:t>
            </a:r>
            <a:r>
              <a:rPr lang="pl-PL" i="1" dirty="0" err="1"/>
              <a:t>Manipulation</a:t>
            </a:r>
            <a:r>
              <a:rPr lang="pl-PL" i="1" dirty="0"/>
              <a:t> Language</a:t>
            </a:r>
            <a:r>
              <a:rPr lang="pl-PL" dirty="0"/>
              <a:t> – „język manipulacji danymi”),</a:t>
            </a:r>
          </a:p>
          <a:p>
            <a:r>
              <a:rPr lang="pl-PL" b="1" dirty="0"/>
              <a:t>SQL DDL</a:t>
            </a:r>
            <a:r>
              <a:rPr lang="pl-PL" dirty="0"/>
              <a:t> (ang. </a:t>
            </a:r>
            <a:r>
              <a:rPr lang="pl-PL" i="1" dirty="0"/>
              <a:t>Data Definition Language</a:t>
            </a:r>
            <a:r>
              <a:rPr lang="pl-PL" dirty="0"/>
              <a:t> – „język definicji danych”),</a:t>
            </a:r>
          </a:p>
          <a:p>
            <a:r>
              <a:rPr lang="pl-PL" b="1" dirty="0"/>
              <a:t>SQL DCL</a:t>
            </a:r>
            <a:r>
              <a:rPr lang="pl-PL" dirty="0"/>
              <a:t> (ang. </a:t>
            </a:r>
            <a:r>
              <a:rPr lang="pl-PL" i="1" dirty="0"/>
              <a:t>Data Control Language</a:t>
            </a:r>
            <a:r>
              <a:rPr lang="pl-PL" dirty="0"/>
              <a:t> – „język kontroli nad danymi”).</a:t>
            </a:r>
          </a:p>
          <a:p>
            <a:r>
              <a:rPr lang="pl-PL" b="1" dirty="0"/>
              <a:t>SQL DQL</a:t>
            </a:r>
            <a:r>
              <a:rPr lang="pl-PL" dirty="0"/>
              <a:t> (ang. </a:t>
            </a:r>
            <a:r>
              <a:rPr lang="pl-PL" i="1" dirty="0"/>
              <a:t>Data Query Language</a:t>
            </a:r>
            <a:r>
              <a:rPr lang="pl-PL" dirty="0"/>
              <a:t> – „język definiowania zapytań”).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0" dirty="0">
                <a:effectLst/>
              </a:rPr>
              <a:t>SQL – </a:t>
            </a:r>
            <a:r>
              <a:rPr lang="pl-PL" b="0" dirty="0" err="1">
                <a:effectLst/>
              </a:rPr>
              <a:t>Structured</a:t>
            </a:r>
            <a:r>
              <a:rPr lang="pl-PL" b="0" dirty="0">
                <a:effectLst/>
              </a:rPr>
              <a:t> Query Language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19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Autofit/>
          </a:bodyPr>
          <a:lstStyle/>
          <a:p>
            <a:endParaRPr lang="pl-PL" sz="3200" b="1" dirty="0" smtClean="0"/>
          </a:p>
          <a:p>
            <a:r>
              <a:rPr lang="pl-PL" sz="3200" b="1" dirty="0" smtClean="0"/>
              <a:t>INSERT</a:t>
            </a:r>
            <a:r>
              <a:rPr lang="pl-PL" sz="3200" dirty="0"/>
              <a:t> – umieszczenie danych w bazie,</a:t>
            </a:r>
          </a:p>
          <a:p>
            <a:r>
              <a:rPr lang="pl-PL" sz="3200" b="1" dirty="0"/>
              <a:t>UPDATE</a:t>
            </a:r>
            <a:r>
              <a:rPr lang="pl-PL" sz="3200" dirty="0"/>
              <a:t> – zmiana danych,</a:t>
            </a:r>
          </a:p>
          <a:p>
            <a:r>
              <a:rPr lang="pl-PL" sz="3200" b="1" dirty="0"/>
              <a:t>DELETE</a:t>
            </a:r>
            <a:r>
              <a:rPr lang="pl-PL" sz="3200" dirty="0"/>
              <a:t> – usunięcie danych z bazy.</a:t>
            </a:r>
          </a:p>
          <a:p>
            <a:endParaRPr lang="pl-PL" sz="3200" dirty="0" smtClean="0"/>
          </a:p>
          <a:p>
            <a:pPr marL="109728" indent="0">
              <a:buNone/>
            </a:pPr>
            <a:r>
              <a:rPr lang="pl-PL" sz="3200" dirty="0" smtClean="0"/>
              <a:t>Dane </a:t>
            </a:r>
            <a:r>
              <a:rPr lang="pl-PL" sz="3200" dirty="0"/>
              <a:t>tekstowe muszą być zawsze ujęte w znaki pojedynczego cudzysłowu (').</a:t>
            </a:r>
          </a:p>
          <a:p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effectLst/>
              </a:rPr>
              <a:t>DML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063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1" dirty="0" smtClean="0"/>
          </a:p>
          <a:p>
            <a:r>
              <a:rPr lang="pl-PL" b="1" dirty="0" smtClean="0"/>
              <a:t>CREATE</a:t>
            </a:r>
            <a:r>
              <a:rPr lang="pl-PL" dirty="0"/>
              <a:t> (np. CREATE TABLE, CREATE DATABASE, ...) – utworzenie struktury (bazy, tabeli, indeksu itp.),</a:t>
            </a:r>
          </a:p>
          <a:p>
            <a:r>
              <a:rPr lang="pl-PL" b="1" dirty="0"/>
              <a:t>DROP</a:t>
            </a:r>
            <a:r>
              <a:rPr lang="pl-PL" dirty="0"/>
              <a:t> (np. DROP TABLE, DROP DATABASE, ...) – usunięcie struktury,</a:t>
            </a:r>
          </a:p>
          <a:p>
            <a:r>
              <a:rPr lang="pl-PL" b="1" dirty="0"/>
              <a:t>ALTER</a:t>
            </a:r>
            <a:r>
              <a:rPr lang="pl-PL" dirty="0"/>
              <a:t> (np. ALTER TABLE ADD COLUMN ...) – zmiana struktury (dodanie kolumny do tabeli, zmiana typu danych w kolumnie tabeli).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effectLst/>
              </a:rPr>
              <a:t>DDL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09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systemów informatycznych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64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GRANT</a:t>
            </a:r>
            <a:r>
              <a:rPr lang="pl-PL" dirty="0"/>
              <a:t> (np. GRANT ALL PRIVILEGES ON EMPLOYEE TO </a:t>
            </a:r>
            <a:r>
              <a:rPr lang="pl-PL" dirty="0" smtClean="0"/>
              <a:t>ROBERT WITH </a:t>
            </a:r>
            <a:r>
              <a:rPr lang="pl-PL" dirty="0"/>
              <a:t>GRANT OPTION) – przyznanie wszystkich praw do tabeli EMPLOYEE użytkownikowi ROBERT </a:t>
            </a:r>
            <a:r>
              <a:rPr lang="pl-PL" dirty="0" smtClean="0"/>
              <a:t>z </a:t>
            </a:r>
            <a:r>
              <a:rPr lang="pl-PL" dirty="0"/>
              <a:t>opcją pozwalającą mu nadawać prawa do tej tabeli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b="1" dirty="0"/>
              <a:t>REVOKE</a:t>
            </a:r>
            <a:r>
              <a:rPr lang="pl-PL" dirty="0"/>
              <a:t> – odebranie użytkownikowi wszystkich praw do tabeli, które zostały przyznane poleceniem GRANT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b="1" dirty="0" smtClean="0"/>
              <a:t>DENY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DCL</a:t>
            </a:r>
          </a:p>
        </p:txBody>
      </p:sp>
    </p:spTree>
    <p:extLst>
      <p:ext uri="{BB962C8B-B14F-4D97-AF65-F5344CB8AC3E}">
        <p14:creationId xmlns:p14="http://schemas.microsoft.com/office/powerpoint/2010/main" val="25518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sz="2800" dirty="0"/>
              <a:t>DQL (Data Query Language) to język formułowania zapytań do bazy danych</a:t>
            </a:r>
            <a:r>
              <a:rPr lang="pl-PL" sz="2800" dirty="0" smtClean="0"/>
              <a:t>.</a:t>
            </a:r>
          </a:p>
          <a:p>
            <a:pPr marL="109728" indent="0">
              <a:buNone/>
            </a:pPr>
            <a:endParaRPr lang="pl-PL" sz="2800" dirty="0" smtClean="0"/>
          </a:p>
          <a:p>
            <a:pPr marL="109728" indent="0">
              <a:buNone/>
            </a:pPr>
            <a:r>
              <a:rPr lang="pl-PL" dirty="0" smtClean="0"/>
              <a:t>W </a:t>
            </a:r>
            <a:r>
              <a:rPr lang="pl-PL" dirty="0"/>
              <a:t>zakres tego języka wchodzi jedno </a:t>
            </a:r>
            <a:r>
              <a:rPr lang="pl-PL" dirty="0" smtClean="0"/>
              <a:t>polecenie: </a:t>
            </a:r>
            <a:r>
              <a:rPr lang="pl-PL" sz="3600" dirty="0" smtClean="0"/>
              <a:t>S</a:t>
            </a:r>
            <a:r>
              <a:rPr lang="pl-PL" sz="3600" b="1" dirty="0" smtClean="0"/>
              <a:t>ELECT</a:t>
            </a:r>
            <a:endParaRPr lang="pl-PL" sz="3600" b="1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effectLst/>
              </a:rPr>
              <a:t>DQL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47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r>
              <a:rPr lang="pl-PL" dirty="0" smtClean="0"/>
              <a:t>W MS SQL Server do tworzenia struktur (tabel, widoków) jest wykorzystywany język </a:t>
            </a:r>
            <a:r>
              <a:rPr lang="pl-PL" b="1" dirty="0" err="1" smtClean="0"/>
              <a:t>Transact</a:t>
            </a:r>
            <a:r>
              <a:rPr lang="pl-PL" b="1" dirty="0" smtClean="0"/>
              <a:t>-SQL</a:t>
            </a:r>
            <a:r>
              <a:rPr lang="pl-PL" dirty="0" smtClean="0"/>
              <a:t> wg implementacji standardu Microsoft</a:t>
            </a:r>
          </a:p>
          <a:p>
            <a:endParaRPr lang="pl-PL" dirty="0"/>
          </a:p>
          <a:p>
            <a:r>
              <a:rPr lang="pl-PL" dirty="0" smtClean="0"/>
              <a:t>Rozszerzenie </a:t>
            </a:r>
            <a:r>
              <a:rPr lang="pl-PL" dirty="0"/>
              <a:t>języka SQL umożliwiające tworzenie konstrukcji takich jak pętle, instrukcje warunkowe oraz zmienne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Transact</a:t>
            </a:r>
            <a:r>
              <a:rPr lang="pl-PL" dirty="0" smtClean="0"/>
              <a:t>-SQL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58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772816"/>
            <a:ext cx="7488832" cy="4392488"/>
          </a:xfrm>
        </p:spPr>
        <p:txBody>
          <a:bodyPr>
            <a:normAutofit/>
          </a:bodyPr>
          <a:lstStyle/>
          <a:p>
            <a:pPr marL="457200" indent="-457200"/>
            <a:r>
              <a:rPr lang="pl-PL" dirty="0" smtClean="0"/>
              <a:t>Do stworzenia widoku lub wyświetlenia listy rekordów w tabeli używamy instrukcji </a:t>
            </a:r>
            <a:r>
              <a:rPr lang="pl-PL" b="1" dirty="0" smtClean="0"/>
              <a:t>SELECT</a:t>
            </a:r>
            <a:r>
              <a:rPr lang="pl-PL" dirty="0" smtClean="0"/>
              <a:t>.</a:t>
            </a:r>
          </a:p>
          <a:p>
            <a:pPr marL="457200" indent="-457200"/>
            <a:endParaRPr lang="pl-PL" dirty="0" smtClean="0"/>
          </a:p>
          <a:p>
            <a:pPr marL="457200" indent="-457200"/>
            <a:r>
              <a:rPr lang="pl-PL" dirty="0" smtClean="0"/>
              <a:t>Jest to jedna z najważniejszych instrukcji języka </a:t>
            </a:r>
            <a:r>
              <a:rPr lang="pl-PL" dirty="0" err="1" smtClean="0"/>
              <a:t>Transact</a:t>
            </a:r>
            <a:r>
              <a:rPr lang="pl-PL" dirty="0" smtClean="0"/>
              <a:t>-SQL i istnieje wiele odmian składni.</a:t>
            </a:r>
          </a:p>
          <a:p>
            <a:pPr marL="109728" indent="0">
              <a:lnSpc>
                <a:spcPct val="120000"/>
              </a:lnSpc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Odczytywanie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16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378456"/>
            <a:ext cx="8229600" cy="4525963"/>
          </a:xfrm>
        </p:spPr>
        <p:txBody>
          <a:bodyPr/>
          <a:lstStyle/>
          <a:p>
            <a:r>
              <a:rPr lang="pl-PL" dirty="0"/>
              <a:t>Podstawowa składnia do odczytu danych z </a:t>
            </a:r>
            <a:r>
              <a:rPr lang="pl-PL" dirty="0" smtClean="0"/>
              <a:t>tabeli</a:t>
            </a:r>
          </a:p>
          <a:p>
            <a:pPr marL="109728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ProduktID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NazwaProduktu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Cena,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OpisProduktu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ROM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Produkty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Odczytywanie </a:t>
            </a:r>
            <a:r>
              <a:rPr lang="pl-PL" dirty="0" smtClean="0"/>
              <a:t>danych</a:t>
            </a:r>
            <a:endParaRPr lang="pl-PL" dirty="0"/>
          </a:p>
        </p:txBody>
      </p:sp>
      <p:pic>
        <p:nvPicPr>
          <p:cNvPr id="4" name="Picture 2" descr="C:\Users\Robercik\Documents\Cropper Captures\CropperCapture[29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0" y="4149080"/>
            <a:ext cx="9070923" cy="5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wias klamrowy zamykający 4"/>
          <p:cNvSpPr/>
          <p:nvPr/>
        </p:nvSpPr>
        <p:spPr>
          <a:xfrm rot="5400000">
            <a:off x="3779912" y="1703377"/>
            <a:ext cx="576064" cy="6048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3419872" y="5015745"/>
            <a:ext cx="115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Calibri" pitchFamily="34" charset="0"/>
                <a:cs typeface="Calibri" pitchFamily="34" charset="0"/>
              </a:rPr>
              <a:t>Nazwy pól</a:t>
            </a:r>
            <a:endParaRPr lang="pl-PL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7127776" y="5014917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dirty="0" smtClean="0">
                <a:latin typeface="Calibri" pitchFamily="34" charset="0"/>
                <a:cs typeface="Calibri" pitchFamily="34" charset="0"/>
              </a:rPr>
              <a:t>Tabela z której pobieramy rekordy</a:t>
            </a:r>
            <a:endParaRPr lang="pl-PL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Nawias klamrowy zamykający 7"/>
          <p:cNvSpPr/>
          <p:nvPr/>
        </p:nvSpPr>
        <p:spPr>
          <a:xfrm rot="5400000">
            <a:off x="8190148" y="4084724"/>
            <a:ext cx="576064" cy="13316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1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Użycie gwiazdki „*” oznacza wybranie wszystkich </a:t>
            </a:r>
            <a:r>
              <a:rPr lang="pl-PL" dirty="0" smtClean="0"/>
              <a:t>kolumn</a:t>
            </a:r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pl-PL" dirty="0">
                <a:latin typeface="Courier New" pitchFamily="49" charset="0"/>
                <a:cs typeface="Courier New" pitchFamily="49" charset="0"/>
              </a:rPr>
              <a:t>SELECT * FROM Produkty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2" name="Picture 2" descr="C:\Users\Robercik\Documents\Cropper Captures\CropperCapture[30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15882"/>
            <a:ext cx="4704523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l-PL" smtClean="0"/>
              <a:t>Odczytywanie danych - Przykłady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979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Użycie WHERE spowoduje ograniczenie zwróconych rekordów wg </a:t>
            </a:r>
            <a:r>
              <a:rPr lang="pl-PL" dirty="0" smtClean="0"/>
              <a:t>kryterium</a:t>
            </a:r>
          </a:p>
          <a:p>
            <a:pPr marL="109728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ProduktID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NazwaProduktu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Cena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 FROM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Produkty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Cena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10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266" name="Picture 2" descr="C:\Users\Robercik\Documents\Cropper Captures\CropperCapture[3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" y="4174413"/>
            <a:ext cx="9157017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l-PL" smtClean="0"/>
              <a:t>Odczytywanie danych - Przykłady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Odczytywanie danych</a:t>
            </a:r>
            <a:br>
              <a:rPr lang="pl-PL" dirty="0" smtClean="0"/>
            </a:br>
            <a:r>
              <a:rPr lang="pl-PL" dirty="0" smtClean="0"/>
              <a:t>Zapytanie i wynik</a:t>
            </a:r>
            <a:endParaRPr lang="pl-PL" dirty="0"/>
          </a:p>
        </p:txBody>
      </p:sp>
      <p:pic>
        <p:nvPicPr>
          <p:cNvPr id="7171" name="Picture 3" descr="C:\Users\Robercik\Documents\Cropper Captures\CropperCapture[1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3" y="1916832"/>
            <a:ext cx="920846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Tabele w bazie danych SQL Server można stworzyć dwoma sposobami:</a:t>
            </a:r>
          </a:p>
          <a:p>
            <a:r>
              <a:rPr lang="pl-PL" dirty="0" smtClean="0"/>
              <a:t>Korzystając z edytora graficznego w programie SQL Server Management Studio</a:t>
            </a:r>
          </a:p>
          <a:p>
            <a:r>
              <a:rPr lang="pl-PL" dirty="0" smtClean="0"/>
              <a:t>Pisząc kod w języku </a:t>
            </a:r>
            <a:r>
              <a:rPr lang="pl-PL" dirty="0" err="1" smtClean="0"/>
              <a:t>Transact</a:t>
            </a:r>
            <a:r>
              <a:rPr lang="pl-PL" dirty="0" smtClean="0"/>
              <a:t>-SQL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Aby utworzyć tabelę, musimy podać jej nazwę, nazwy i typy pól.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tabel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6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Przykładowa tabela tworzona za pomocą języka </a:t>
            </a:r>
            <a:r>
              <a:rPr lang="pl-PL" dirty="0" err="1" smtClean="0"/>
              <a:t>Transact</a:t>
            </a:r>
            <a:r>
              <a:rPr lang="pl-PL" dirty="0" smtClean="0"/>
              <a:t>-SQL: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Produkty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ProduktID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PRIMARY KEY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NULL,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NazwaProduktu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NULL,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Cena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money NULL,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OpisProduktu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text NULL)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GO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Tworzenie </a:t>
            </a:r>
            <a:r>
              <a:rPr lang="pl-PL" dirty="0" smtClean="0"/>
              <a:t>tabel – </a:t>
            </a:r>
            <a:r>
              <a:rPr lang="pl-PL" dirty="0" err="1" smtClean="0"/>
              <a:t>Transact</a:t>
            </a:r>
            <a:r>
              <a:rPr lang="pl-PL" dirty="0" smtClean="0"/>
              <a:t>-SQL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84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pl-PL" dirty="0" smtClean="0"/>
              <a:t>Baza danych jest to zbiór danych trwałych, które są wykorzystywane przez system aplikacji danej organizacji.</a:t>
            </a:r>
          </a:p>
          <a:p>
            <a:endParaRPr lang="pl-PL" dirty="0" smtClean="0"/>
          </a:p>
          <a:p>
            <a:r>
              <a:rPr lang="pl-PL" dirty="0" smtClean="0"/>
              <a:t>Baza danych, rozumiana jako zbiór danych, wraz z aplikacją bazy danych stanowią system bazy danych.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Terminologia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95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tabel</a:t>
            </a:r>
          </a:p>
        </p:txBody>
      </p:sp>
      <p:pic>
        <p:nvPicPr>
          <p:cNvPr id="8194" name="Picture 2" descr="C:\Users\Robercik\Documents\Cropper Captures\CropperCapture[1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4349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NOT NULL = nie </a:t>
            </a:r>
            <a:r>
              <a:rPr lang="pl-PL" b="1" dirty="0" smtClean="0"/>
              <a:t>puste</a:t>
            </a:r>
          </a:p>
          <a:p>
            <a:pPr marL="109728" indent="0">
              <a:buNone/>
            </a:pPr>
            <a:endParaRPr lang="pl-PL" b="1" dirty="0"/>
          </a:p>
          <a:p>
            <a:r>
              <a:rPr lang="pl-PL" dirty="0"/>
              <a:t>Dodanie NOT NULL sprawia, że przy dodawaniu rekordu (INSERT) musimy to pole wypełnić i nie możemy go pominąć. </a:t>
            </a:r>
            <a:endParaRPr lang="pl-PL" dirty="0" smtClean="0"/>
          </a:p>
          <a:p>
            <a:r>
              <a:rPr lang="pl-PL" dirty="0" smtClean="0"/>
              <a:t>Można </a:t>
            </a:r>
            <a:r>
              <a:rPr lang="pl-PL" dirty="0"/>
              <a:t>za to uzupełnić je wartością pustą: '', ale nie "wartością" NULL.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tabel</a:t>
            </a:r>
          </a:p>
        </p:txBody>
      </p:sp>
    </p:spTree>
    <p:extLst>
      <p:ext uri="{BB962C8B-B14F-4D97-AF65-F5344CB8AC3E}">
        <p14:creationId xmlns:p14="http://schemas.microsoft.com/office/powerpoint/2010/main" val="5327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CHAR(n) - stała liczba znaków</a:t>
            </a:r>
          </a:p>
          <a:p>
            <a:r>
              <a:rPr lang="pl-PL" b="1" dirty="0"/>
              <a:t>VARCHAR(n)</a:t>
            </a:r>
            <a:r>
              <a:rPr lang="pl-PL" dirty="0"/>
              <a:t> pozwala na przechowywanie zmiennej liczby znaków, ale nie więcej niż n. CHAR(n) zawsze przechowuje dokładnie n znaków. </a:t>
            </a:r>
            <a:endParaRPr lang="pl-PL" dirty="0" smtClean="0"/>
          </a:p>
          <a:p>
            <a:r>
              <a:rPr lang="pl-PL" dirty="0" smtClean="0"/>
              <a:t>Jeśli </a:t>
            </a:r>
            <a:r>
              <a:rPr lang="pl-PL" dirty="0"/>
              <a:t>podamy ich mniej, to baza dopełni wartość zerami (dokładniej </a:t>
            </a:r>
            <a:r>
              <a:rPr lang="pl-PL" u="sng" dirty="0"/>
              <a:t>znakiem </a:t>
            </a:r>
            <a:r>
              <a:rPr lang="pl-PL" u="sng" dirty="0" smtClean="0"/>
              <a:t>NULL</a:t>
            </a:r>
            <a:r>
              <a:rPr lang="pl-PL" dirty="0" smtClean="0"/>
              <a:t>). </a:t>
            </a:r>
            <a:r>
              <a:rPr lang="pl-PL" dirty="0"/>
              <a:t>Przy zwracaniu wartości dodane zera są usuwane.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tabel</a:t>
            </a:r>
          </a:p>
        </p:txBody>
      </p:sp>
    </p:spTree>
    <p:extLst>
      <p:ext uri="{BB962C8B-B14F-4D97-AF65-F5344CB8AC3E}">
        <p14:creationId xmlns:p14="http://schemas.microsoft.com/office/powerpoint/2010/main" val="33112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tabel</a:t>
            </a:r>
          </a:p>
        </p:txBody>
      </p:sp>
      <p:pic>
        <p:nvPicPr>
          <p:cNvPr id="6147" name="Picture 3" descr="C:\Users\Robercik\Documents\Cropper Captures\CropperCapture[10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17442"/>
            <a:ext cx="6912768" cy="5400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Dokonuje się tego za pomocą polecenia </a:t>
            </a:r>
            <a:r>
              <a:rPr lang="pl-PL" b="1" dirty="0"/>
              <a:t>ALTER TABLE </a:t>
            </a:r>
            <a:r>
              <a:rPr lang="pl-PL" dirty="0"/>
              <a:t>po którym określa się nazwę tabeli do modyfikacji a następnie jedno z kilku działań na tabelach, wśród których najważniejsze to:</a:t>
            </a:r>
          </a:p>
          <a:p>
            <a:pPr lvl="1"/>
            <a:r>
              <a:rPr lang="pl-PL" dirty="0"/>
              <a:t>Dodawanie nowej kolumny (atrybutu) – </a:t>
            </a:r>
            <a:endParaRPr lang="pl-PL" dirty="0" smtClean="0"/>
          </a:p>
          <a:p>
            <a:pPr lvl="2"/>
            <a:r>
              <a:rPr lang="pl-PL" sz="32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pl-PL" sz="3200" dirty="0" err="1">
                <a:latin typeface="Courier New" pitchFamily="49" charset="0"/>
                <a:cs typeface="Courier New" pitchFamily="49" charset="0"/>
              </a:rPr>
              <a:t>nazwaKolumny</a:t>
            </a:r>
            <a:r>
              <a:rPr lang="pl-PL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3200" dirty="0" err="1">
                <a:latin typeface="Courier New" pitchFamily="49" charset="0"/>
                <a:cs typeface="Courier New" pitchFamily="49" charset="0"/>
              </a:rPr>
              <a:t>typKolumny</a:t>
            </a:r>
            <a:endParaRPr lang="pl-PL" sz="3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l-PL" dirty="0"/>
              <a:t>Usuwanie istniejącej kolumny (atrybutu) – </a:t>
            </a:r>
            <a:endParaRPr lang="pl-PL" dirty="0" smtClean="0"/>
          </a:p>
          <a:p>
            <a:pPr lvl="2"/>
            <a:r>
              <a:rPr lang="pl-PL" sz="3200" dirty="0" smtClean="0">
                <a:latin typeface="Courier New" pitchFamily="49" charset="0"/>
                <a:cs typeface="Courier New" pitchFamily="49" charset="0"/>
              </a:rPr>
              <a:t>DROP </a:t>
            </a:r>
            <a:r>
              <a:rPr lang="pl-PL" sz="3200" dirty="0" err="1">
                <a:latin typeface="Courier New" pitchFamily="49" charset="0"/>
                <a:cs typeface="Courier New" pitchFamily="49" charset="0"/>
              </a:rPr>
              <a:t>nazwaKolumny</a:t>
            </a:r>
            <a:endParaRPr lang="pl-PL" sz="3200" dirty="0">
              <a:latin typeface="Courier New" pitchFamily="49" charset="0"/>
              <a:cs typeface="Courier New" pitchFamily="49" charset="0"/>
            </a:endParaRP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Zmiany w tabelach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2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Poniższy </a:t>
            </a:r>
            <a:r>
              <a:rPr lang="pl-PL" dirty="0"/>
              <a:t>przykład dodaje do tabeli Osoba atrybut  miasto: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Osoba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COLUMN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miasto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nvarchar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(30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tabelach</a:t>
            </a:r>
          </a:p>
        </p:txBody>
      </p:sp>
      <p:pic>
        <p:nvPicPr>
          <p:cNvPr id="12290" name="Picture 2" descr="C:\Users\Robercik\Documents\Cropper Captures\CropperCapture[3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2" y="4509120"/>
            <a:ext cx="9124416" cy="5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Relacje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221288" cy="1454888"/>
          </a:xfrm>
        </p:spPr>
        <p:txBody>
          <a:bodyPr/>
          <a:lstStyle/>
          <a:p>
            <a:r>
              <a:rPr lang="pl-PL" dirty="0" smtClean="0"/>
              <a:t>Dodawanie relacji w MS SQL Server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75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smtClean="0"/>
              <a:t>W MS SQL Server podczas tworzenia tabeli należy dodać między nimi relacje.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smtClean="0"/>
              <a:t>Można to zrobić na 2 sposoby:</a:t>
            </a:r>
          </a:p>
          <a:p>
            <a:pPr marL="109728" indent="0">
              <a:buNone/>
            </a:pPr>
            <a:endParaRPr lang="pl-PL" dirty="0" smtClean="0"/>
          </a:p>
          <a:p>
            <a:r>
              <a:rPr lang="pl-PL" dirty="0" smtClean="0"/>
              <a:t>Używając języka SQL</a:t>
            </a:r>
          </a:p>
          <a:p>
            <a:endParaRPr lang="pl-PL" dirty="0" smtClean="0"/>
          </a:p>
          <a:p>
            <a:r>
              <a:rPr lang="pl-PL" dirty="0" smtClean="0"/>
              <a:t>Korzystając z wizualnego edytora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65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smtClean="0"/>
              <a:t>Do wizualnego edytora uzyskujemy dostęp poprzez diagram bazy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</a:t>
            </a:r>
            <a:r>
              <a:rPr lang="pl-PL" dirty="0" smtClean="0"/>
              <a:t>tabelach</a:t>
            </a:r>
            <a:endParaRPr lang="pl-PL" dirty="0"/>
          </a:p>
        </p:txBody>
      </p:sp>
      <p:pic>
        <p:nvPicPr>
          <p:cNvPr id="21506" name="Picture 2" descr="C:\Users\Robercik\Documents\Cropper Captures\CropperCapture[33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3"/>
          <a:stretch/>
        </p:blipFill>
        <p:spPr bwMode="auto">
          <a:xfrm>
            <a:off x="704850" y="2492895"/>
            <a:ext cx="4011166" cy="402189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 flipH="1" flipV="1">
            <a:off x="4078586" y="4503840"/>
            <a:ext cx="1285502" cy="758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Diagram bazy danych</a:t>
            </a:r>
            <a:endParaRPr lang="pl-PL" dirty="0"/>
          </a:p>
        </p:txBody>
      </p:sp>
      <p:pic>
        <p:nvPicPr>
          <p:cNvPr id="22531" name="Picture 3" descr="C:\Users\Robercik\Documents\Cropper Captures\CropperCapture[3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264696" cy="490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pl-PL" dirty="0" smtClean="0"/>
              <a:t>Aplikacja bazy danych jest to program lub zespół programów, które pomagają użytkownikowi pracować z bazą danych.</a:t>
            </a:r>
          </a:p>
          <a:p>
            <a:endParaRPr lang="pl-PL" dirty="0"/>
          </a:p>
          <a:p>
            <a:r>
              <a:rPr lang="pl-PL" dirty="0" smtClean="0"/>
              <a:t>Celem aplikacji jest:</a:t>
            </a:r>
          </a:p>
          <a:p>
            <a:pPr lvl="1"/>
            <a:r>
              <a:rPr lang="pl-PL" dirty="0" smtClean="0"/>
              <a:t>Odizolowanie samej bazy od użytkownika</a:t>
            </a:r>
          </a:p>
          <a:p>
            <a:pPr lvl="1"/>
            <a:r>
              <a:rPr lang="pl-PL" dirty="0" smtClean="0"/>
              <a:t>Zabezpiecza zbiór danych przed przypadkowym bądź celowym uszkodzeniem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bazy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56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relacji</a:t>
            </a:r>
            <a:endParaRPr lang="pl-PL" dirty="0"/>
          </a:p>
        </p:txBody>
      </p:sp>
      <p:pic>
        <p:nvPicPr>
          <p:cNvPr id="23554" name="Picture 2" descr="C:\Users\Robercik\Documents\Cropper Captures\CropperCapture[35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41" y="1196752"/>
            <a:ext cx="7272808" cy="54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relacji</a:t>
            </a:r>
            <a:endParaRPr lang="pl-PL" dirty="0"/>
          </a:p>
        </p:txBody>
      </p:sp>
      <p:pic>
        <p:nvPicPr>
          <p:cNvPr id="24578" name="Picture 2" descr="C:\Users\Robercik\Documents\Cropper Captures\CropperCapture[36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6"/>
            <a:ext cx="8640960" cy="54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pPr marL="109728" indent="0">
              <a:buNone/>
            </a:pPr>
            <a:r>
              <a:rPr lang="pl-PL" dirty="0" smtClean="0"/>
              <a:t>Relacje są zapisywane jako tzw. Klucze obce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b="1" dirty="0" smtClean="0"/>
              <a:t>FOREIGN KEY</a:t>
            </a:r>
            <a:r>
              <a:rPr lang="pl-PL" dirty="0" smtClean="0"/>
              <a:t>), </a:t>
            </a:r>
          </a:p>
          <a:p>
            <a:pPr marL="109728" indent="0">
              <a:buNone/>
            </a:pPr>
            <a:r>
              <a:rPr lang="pl-PL" dirty="0" smtClean="0"/>
              <a:t>które wskazują na klucz(indeks) główny w innej tabeli (PRIMARY KEY)</a:t>
            </a:r>
          </a:p>
          <a:p>
            <a:pPr marL="109728" indent="0">
              <a:buNone/>
            </a:pP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43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Tabela </a:t>
            </a:r>
            <a:r>
              <a:rPr lang="pl-PL" b="1" dirty="0" smtClean="0"/>
              <a:t>Osoby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Relacje - przykład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90692"/>
              </p:ext>
            </p:extLst>
          </p:nvPr>
        </p:nvGraphicFramePr>
        <p:xfrm>
          <a:off x="395536" y="2348880"/>
          <a:ext cx="8496945" cy="3096344"/>
        </p:xfrm>
        <a:graphic>
          <a:graphicData uri="http://schemas.openxmlformats.org/drawingml/2006/table">
            <a:tbl>
              <a:tblPr/>
              <a:tblGrid>
                <a:gridCol w="169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86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  <a:latin typeface="verdana"/>
                        </a:rPr>
                        <a:t>P_Id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smtClean="0">
                          <a:effectLst/>
                          <a:latin typeface="verdana"/>
                        </a:rPr>
                        <a:t>Nazwisko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 smtClean="0">
                          <a:effectLst/>
                          <a:latin typeface="verdana"/>
                        </a:rPr>
                        <a:t>Imie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smtClean="0">
                          <a:effectLst/>
                          <a:latin typeface="verdana"/>
                        </a:rPr>
                        <a:t>Adres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smtClean="0">
                          <a:effectLst/>
                          <a:latin typeface="verdana"/>
                        </a:rPr>
                        <a:t>Miasto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Hansen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Ola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Timoteivn 10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Sandnes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Svendson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Tove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Borgvn 23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Sandnes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Pettersen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Kari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Storgt 20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Stavanger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57338" y="230123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Tabela „Zamówienia”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 - przykład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63985"/>
              </p:ext>
            </p:extLst>
          </p:nvPr>
        </p:nvGraphicFramePr>
        <p:xfrm>
          <a:off x="1763688" y="2132856"/>
          <a:ext cx="5544616" cy="2376265"/>
        </p:xfrm>
        <a:graphic>
          <a:graphicData uri="http://schemas.openxmlformats.org/drawingml/2006/table">
            <a:tbl>
              <a:tblPr/>
              <a:tblGrid>
                <a:gridCol w="166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  <a:latin typeface="verdana"/>
                        </a:rPr>
                        <a:t>O_Id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 smtClean="0">
                          <a:effectLst/>
                          <a:latin typeface="verdana"/>
                        </a:rPr>
                        <a:t>NumerZ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  <a:latin typeface="verdana"/>
                        </a:rPr>
                        <a:t>P_Id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77895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44678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22456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24562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67050" y="2916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ymbol zastępczy zawartości 1"/>
          <p:cNvSpPr txBox="1">
            <a:spLocks/>
          </p:cNvSpPr>
          <p:nvPr/>
        </p:nvSpPr>
        <p:spPr>
          <a:xfrm>
            <a:off x="395536" y="5090797"/>
            <a:ext cx="8229600" cy="15785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l-PL" dirty="0" smtClean="0"/>
              <a:t>Można zauważyć, że kolumna </a:t>
            </a:r>
            <a:r>
              <a:rPr lang="pl-PL" dirty="0" err="1" smtClean="0"/>
              <a:t>P_Id</a:t>
            </a:r>
            <a:r>
              <a:rPr lang="pl-PL" dirty="0" smtClean="0"/>
              <a:t> odnosi się do pola </a:t>
            </a:r>
            <a:r>
              <a:rPr lang="pl-PL" dirty="0" err="1" smtClean="0"/>
              <a:t>P_Id</a:t>
            </a:r>
            <a:r>
              <a:rPr lang="pl-PL" dirty="0" smtClean="0"/>
              <a:t> w tabeli „Osoby”.</a:t>
            </a:r>
          </a:p>
        </p:txBody>
      </p:sp>
    </p:spTree>
    <p:extLst>
      <p:ext uri="{BB962C8B-B14F-4D97-AF65-F5344CB8AC3E}">
        <p14:creationId xmlns:p14="http://schemas.microsoft.com/office/powerpoint/2010/main" val="18124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33198"/>
              </p:ext>
            </p:extLst>
          </p:nvPr>
        </p:nvGraphicFramePr>
        <p:xfrm>
          <a:off x="5724128" y="3068960"/>
          <a:ext cx="3009900" cy="1657350"/>
        </p:xfrm>
        <a:graphic>
          <a:graphicData uri="http://schemas.openxmlformats.org/drawingml/2006/table">
            <a:tbl>
              <a:tblPr/>
              <a:tblGrid>
                <a:gridCol w="9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  <a:latin typeface="verdana"/>
                        </a:rPr>
                        <a:t>O_Id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 smtClean="0">
                          <a:effectLst/>
                          <a:latin typeface="verdana"/>
                        </a:rPr>
                        <a:t>NumerZ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  <a:latin typeface="verdana"/>
                        </a:rPr>
                        <a:t>P_Id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77895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44678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22456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24562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 - przykład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1047"/>
              </p:ext>
            </p:extLst>
          </p:nvPr>
        </p:nvGraphicFramePr>
        <p:xfrm>
          <a:off x="395536" y="1412776"/>
          <a:ext cx="8280920" cy="1440160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>
                          <a:effectLst/>
                          <a:latin typeface="verdana"/>
                        </a:rPr>
                        <a:t>P_Id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smtClean="0">
                          <a:effectLst/>
                          <a:latin typeface="verdana"/>
                        </a:rPr>
                        <a:t>Nazwisko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err="1" smtClean="0">
                          <a:effectLst/>
                          <a:latin typeface="verdana"/>
                        </a:rPr>
                        <a:t>Imie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smtClean="0">
                          <a:effectLst/>
                          <a:latin typeface="verdana"/>
                        </a:rPr>
                        <a:t>Adres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 smtClean="0">
                          <a:effectLst/>
                          <a:latin typeface="verdana"/>
                        </a:rPr>
                        <a:t>Miasto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Hansen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Ola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Timoteivn 10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Sandnes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Svendson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effectLst/>
                          <a:latin typeface="verdana"/>
                        </a:rPr>
                        <a:t>Tove</a:t>
                      </a:r>
                      <a:endParaRPr lang="pl-PL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Borgvn 23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Sandnes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Pettersen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Kari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effectLst/>
                          <a:latin typeface="verdana"/>
                        </a:rPr>
                        <a:t>Storgt 20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  <a:latin typeface="verdana"/>
                        </a:rPr>
                        <a:t>Stavanger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67050" y="2916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ymbol zastępczy zawartości 1"/>
          <p:cNvSpPr txBox="1">
            <a:spLocks/>
          </p:cNvSpPr>
          <p:nvPr/>
        </p:nvSpPr>
        <p:spPr>
          <a:xfrm>
            <a:off x="35496" y="3068960"/>
            <a:ext cx="8712968" cy="3456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Pole „</a:t>
            </a:r>
            <a:r>
              <a:rPr lang="pl-PL" dirty="0" err="1" smtClean="0"/>
              <a:t>P_Id</a:t>
            </a:r>
            <a:r>
              <a:rPr lang="pl-PL" dirty="0" smtClean="0"/>
              <a:t>” w tabeli Osoby jest</a:t>
            </a:r>
          </a:p>
          <a:p>
            <a:pPr marL="109728" indent="0">
              <a:buNone/>
            </a:pPr>
            <a:r>
              <a:rPr lang="pl-PL" dirty="0" smtClean="0"/>
              <a:t>kluczem głównym</a:t>
            </a:r>
          </a:p>
          <a:p>
            <a:r>
              <a:rPr lang="pl-PL" dirty="0" smtClean="0"/>
              <a:t>Pole </a:t>
            </a:r>
            <a:r>
              <a:rPr lang="pl-PL" dirty="0"/>
              <a:t>„</a:t>
            </a:r>
            <a:r>
              <a:rPr lang="pl-PL" dirty="0" err="1"/>
              <a:t>P_Id</a:t>
            </a:r>
            <a:r>
              <a:rPr lang="pl-PL" dirty="0" smtClean="0"/>
              <a:t>” w tabeli </a:t>
            </a:r>
            <a:r>
              <a:rPr lang="pl-PL" dirty="0" err="1" smtClean="0"/>
              <a:t>Zamowienia</a:t>
            </a:r>
            <a:r>
              <a:rPr lang="pl-PL" dirty="0"/>
              <a:t> </a:t>
            </a:r>
            <a:r>
              <a:rPr lang="pl-PL" dirty="0" smtClean="0"/>
              <a:t>jest kluczem obcym.</a:t>
            </a:r>
          </a:p>
          <a:p>
            <a:pPr marL="109728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082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481328"/>
            <a:ext cx="8219256" cy="4525963"/>
          </a:xfrm>
        </p:spPr>
        <p:txBody>
          <a:bodyPr>
            <a:normAutofit/>
          </a:bodyPr>
          <a:lstStyle/>
          <a:p>
            <a:r>
              <a:rPr lang="pl-PL" dirty="0" smtClean="0"/>
              <a:t>Tworzenie relacji podczas tworzenia tabeli</a:t>
            </a:r>
          </a:p>
          <a:p>
            <a:endParaRPr lang="pl-PL" dirty="0"/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Zamowienia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O_Id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NOT NULL PRIMARY KEY,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NumerZ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NULL,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FOREIGN KEY REFERENCES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Osoby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 - przykład</a:t>
            </a:r>
          </a:p>
        </p:txBody>
      </p:sp>
    </p:spTree>
    <p:extLst>
      <p:ext uri="{BB962C8B-B14F-4D97-AF65-F5344CB8AC3E}">
        <p14:creationId xmlns:p14="http://schemas.microsoft.com/office/powerpoint/2010/main" val="13082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 - przykład</a:t>
            </a:r>
          </a:p>
        </p:txBody>
      </p:sp>
      <p:pic>
        <p:nvPicPr>
          <p:cNvPr id="28674" name="Picture 2" descr="C:\Users\Robercik\Documents\Cropper Captures\CropperCapture[3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92688"/>
            <a:ext cx="7623167" cy="26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Relacje można także dodać do istniejącej już tabeli</a:t>
            </a:r>
          </a:p>
          <a:p>
            <a:endParaRPr lang="pl-PL" dirty="0"/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Zamowienia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Zamowienia_Osoby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REFERENCES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Osoby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 - przykład</a:t>
            </a:r>
          </a:p>
        </p:txBody>
      </p:sp>
    </p:spTree>
    <p:extLst>
      <p:ext uri="{BB962C8B-B14F-4D97-AF65-F5344CB8AC3E}">
        <p14:creationId xmlns:p14="http://schemas.microsoft.com/office/powerpoint/2010/main" val="36167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 - przykład</a:t>
            </a:r>
          </a:p>
        </p:txBody>
      </p:sp>
      <p:pic>
        <p:nvPicPr>
          <p:cNvPr id="29698" name="Picture 2" descr="C:\Users\Robercik\Documents\Cropper Captures\CropperCapture[38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32741"/>
            <a:ext cx="7301303" cy="233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Można wyróżnić pięć zasadniczych komponentów tworzących systemy z bazą danych:</a:t>
            </a:r>
          </a:p>
          <a:p>
            <a:endParaRPr lang="pl-PL" dirty="0" smtClean="0"/>
          </a:p>
          <a:p>
            <a:pPr lvl="1"/>
            <a:r>
              <a:rPr lang="pl-PL" dirty="0" smtClean="0"/>
              <a:t>Sprzęt</a:t>
            </a:r>
          </a:p>
          <a:p>
            <a:pPr lvl="1"/>
            <a:r>
              <a:rPr lang="pl-PL" dirty="0" smtClean="0"/>
              <a:t>Oprogramowanie</a:t>
            </a:r>
          </a:p>
          <a:p>
            <a:pPr lvl="1"/>
            <a:r>
              <a:rPr lang="pl-PL" dirty="0" smtClean="0"/>
              <a:t>Dane</a:t>
            </a:r>
          </a:p>
          <a:p>
            <a:pPr lvl="1"/>
            <a:r>
              <a:rPr lang="pl-PL" dirty="0" smtClean="0"/>
              <a:t>Procedury</a:t>
            </a:r>
          </a:p>
          <a:p>
            <a:pPr lvl="1"/>
            <a:r>
              <a:rPr lang="pl-PL" dirty="0" smtClean="0"/>
              <a:t>Ludzie</a:t>
            </a:r>
          </a:p>
          <a:p>
            <a:pPr marL="365760" lvl="1" indent="0"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Systemy baz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68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Usuwanie relacji:</a:t>
            </a:r>
          </a:p>
          <a:p>
            <a:endParaRPr lang="pl-PL" dirty="0"/>
          </a:p>
          <a:p>
            <a:pPr marL="109728" indent="0">
              <a:buNone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Zamowienia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/>
            </a:r>
            <a:br>
              <a:rPr lang="pl-PL" dirty="0">
                <a:latin typeface="Courier New" pitchFamily="49" charset="0"/>
                <a:cs typeface="Courier New" pitchFamily="49" charset="0"/>
              </a:rPr>
            </a:br>
            <a:r>
              <a:rPr lang="pl-PL" dirty="0">
                <a:latin typeface="Courier New" pitchFamily="49" charset="0"/>
                <a:cs typeface="Courier New" pitchFamily="49" charset="0"/>
              </a:rPr>
              <a:t>DROP CONSTRAINT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fk_Zamowienia_Osoby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 - przykład</a:t>
            </a:r>
          </a:p>
        </p:txBody>
      </p:sp>
      <p:pic>
        <p:nvPicPr>
          <p:cNvPr id="30722" name="Picture 2" descr="C:\Users\Robercik\Documents\Cropper Captures\CropperCapture[39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72008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Wypełnianie tabel danymi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113783" cy="1454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W przypadku gdy musimy zaimportować/edytować duży zestaw rekordów do tabeli możemy użyć języka TRANSACT-SQL.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98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Dane w tabeli można uzupełniać</a:t>
            </a:r>
          </a:p>
          <a:p>
            <a:pPr>
              <a:buFontTx/>
              <a:buChar char="-"/>
            </a:pPr>
            <a:r>
              <a:rPr lang="pl-PL" dirty="0" smtClean="0"/>
              <a:t>Używając arkusza danych w SQL Server Management Studio</a:t>
            </a:r>
          </a:p>
          <a:p>
            <a:pPr>
              <a:buFontTx/>
              <a:buChar char="-"/>
            </a:pPr>
            <a:r>
              <a:rPr lang="pl-PL" dirty="0" smtClean="0"/>
              <a:t>Używając języka TRANSACT-SQL i poleceń INSERT oraz UPDATE</a:t>
            </a:r>
          </a:p>
          <a:p>
            <a:pPr>
              <a:buFontTx/>
              <a:buChar char="-"/>
            </a:pPr>
            <a:r>
              <a:rPr lang="pl-PL" dirty="0" smtClean="0"/>
              <a:t>Używając formularza w programie MS Access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Wypełnianie tabel danymi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64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Arkusz danych MS SQL Server</a:t>
            </a:r>
            <a:endParaRPr lang="pl-PL" dirty="0"/>
          </a:p>
        </p:txBody>
      </p:sp>
      <p:pic>
        <p:nvPicPr>
          <p:cNvPr id="31746" name="Picture 2" descr="C:\Users\Robercik\Documents\Cropper Captures\CropperCapture[40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123338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Do wstawiania nowych rekordów służy instrukcja </a:t>
            </a:r>
            <a:r>
              <a:rPr lang="pl-PL" dirty="0" smtClean="0"/>
              <a:t>INSERT</a:t>
            </a:r>
          </a:p>
          <a:p>
            <a:r>
              <a:rPr lang="pl-PL" dirty="0" smtClean="0"/>
              <a:t>Podstawowa składnia to:</a:t>
            </a:r>
          </a:p>
          <a:p>
            <a:r>
              <a:rPr lang="pl-PL" dirty="0" smtClean="0"/>
              <a:t>INSERT, nazwa tabeli, lista pól, VALUES, lista wartości do wpisania</a:t>
            </a:r>
          </a:p>
          <a:p>
            <a:r>
              <a:rPr lang="pl-PL" dirty="0" smtClean="0"/>
              <a:t>Przykład:</a:t>
            </a:r>
          </a:p>
          <a:p>
            <a:pPr marL="0" indent="0">
              <a:buNone/>
            </a:pPr>
            <a:r>
              <a:rPr lang="pl-PL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Produkty (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ProduktID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NazwaProduktu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Cena,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OpisProduktu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1,'Długopis',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2.48, 'Długopis atramentowy') GO</a:t>
            </a:r>
          </a:p>
          <a:p>
            <a:r>
              <a:rPr lang="pl-PL" dirty="0"/>
              <a:t>Jeśli dane wpisujemy w odpowiedniej kolejności, możemy pominąć nazwy kolumn.</a:t>
            </a:r>
          </a:p>
          <a:p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INSERT</a:t>
            </a:r>
            <a:endParaRPr lang="pl-PL" dirty="0"/>
          </a:p>
        </p:txBody>
      </p:sp>
      <p:pic>
        <p:nvPicPr>
          <p:cNvPr id="7170" name="Picture 2" descr="C:\Users\Robercik\Documents\Cropper Captures\CropperCapture[2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3894"/>
            <a:ext cx="9252520" cy="11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Do aktualizowania istniejących rekordów należy użyć instrukcji UPDATE:</a:t>
            </a:r>
          </a:p>
          <a:p>
            <a:r>
              <a:rPr lang="pl-PL" dirty="0"/>
              <a:t>Podstawowa składnia to:</a:t>
            </a:r>
          </a:p>
          <a:p>
            <a:r>
              <a:rPr lang="pl-PL" dirty="0" smtClean="0"/>
              <a:t>UPDATE, </a:t>
            </a:r>
            <a:r>
              <a:rPr lang="pl-PL" dirty="0"/>
              <a:t>nazwa tabeli, </a:t>
            </a:r>
            <a:r>
              <a:rPr lang="pl-PL" dirty="0" smtClean="0"/>
              <a:t>SET, nazwa pola = nowa wartość, WHERE, kryterium ograniczające</a:t>
            </a:r>
          </a:p>
          <a:p>
            <a:r>
              <a:rPr lang="pl-PL" dirty="0" smtClean="0"/>
              <a:t>Przykład: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Produkty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NazwaProduktu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'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Ołówek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ProduktID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50 GO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endParaRPr lang="pl-PL" dirty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UPDATE</a:t>
            </a:r>
            <a:endParaRPr lang="pl-PL" dirty="0"/>
          </a:p>
        </p:txBody>
      </p:sp>
      <p:pic>
        <p:nvPicPr>
          <p:cNvPr id="8194" name="Picture 2" descr="C:\Users\Robercik\Documents\Cropper Captures\CropperCapture[28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7981"/>
            <a:ext cx="11867318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Widoki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2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Widok(</a:t>
            </a:r>
            <a:r>
              <a:rPr lang="pl-PL" b="1" dirty="0" err="1" smtClean="0"/>
              <a:t>View</a:t>
            </a:r>
            <a:r>
              <a:rPr lang="pl-PL" dirty="0" smtClean="0"/>
              <a:t>) </a:t>
            </a:r>
            <a:r>
              <a:rPr lang="pl-PL" dirty="0"/>
              <a:t>to rodzaj tabeli wirtualnej zdefiniowanej przez zapytanie </a:t>
            </a:r>
            <a:r>
              <a:rPr lang="pl-PL" dirty="0" smtClean="0"/>
              <a:t>SQL</a:t>
            </a:r>
          </a:p>
          <a:p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/>
              <a:t>nie posiada fizycznej reprezentacji danych, aż do momentu, gdy użytkownik zdefiniuje dla niego </a:t>
            </a:r>
            <a:r>
              <a:rPr lang="pl-PL" dirty="0" smtClean="0"/>
              <a:t>indeks</a:t>
            </a:r>
          </a:p>
          <a:p>
            <a:r>
              <a:rPr lang="pl-PL" dirty="0"/>
              <a:t>J</a:t>
            </a:r>
            <a:r>
              <a:rPr lang="pl-PL" dirty="0" smtClean="0"/>
              <a:t>eśli </a:t>
            </a:r>
            <a:r>
              <a:rPr lang="pl-PL" dirty="0"/>
              <a:t>widok nie posiada indeksu, to zawsze wykonując zapytanie SQL serwer baz danych korzysta z tabel, na których dany widok jest oparty.</a:t>
            </a:r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widok?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47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Widoki odgrywają ważną rolę w tworzeniu rozwiązań biznesowych głównie ze względu na mechanizm </a:t>
            </a:r>
            <a:r>
              <a:rPr lang="pl-PL" dirty="0" smtClean="0"/>
              <a:t>abstrakcji.</a:t>
            </a:r>
          </a:p>
          <a:p>
            <a:r>
              <a:rPr lang="pl-PL" dirty="0" smtClean="0"/>
              <a:t>Dzieje </a:t>
            </a:r>
            <a:r>
              <a:rPr lang="pl-PL" dirty="0"/>
              <a:t>się tak przede wszystkim dlatego, że widoku można użyć do utworzenia mniej lub bardziej znormalizowanego obrazu danych pochodzącego z różnych tabel i innych perspektyw. </a:t>
            </a:r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widok(</a:t>
            </a:r>
            <a:r>
              <a:rPr lang="pl-PL" dirty="0" err="1" smtClean="0"/>
              <a:t>view</a:t>
            </a:r>
            <a:r>
              <a:rPr lang="pl-PL" dirty="0" smtClean="0"/>
              <a:t>)?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84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Widoki to jedne z najważniejszych obiektów w aplikacjach biznesowych. </a:t>
            </a:r>
          </a:p>
          <a:p>
            <a:r>
              <a:rPr lang="pl-PL" dirty="0" smtClean="0"/>
              <a:t>Dzięki widokom </a:t>
            </a:r>
            <a:r>
              <a:rPr lang="pl-PL" dirty="0"/>
              <a:t>można uzyskać dużą wydajność aplikacji, rozwiązać lub uprościć skomplikowane zadanie biznesowe, a także zapewnić duży poziom bezpieczeństwa </a:t>
            </a:r>
            <a:r>
              <a:rPr lang="pl-PL" dirty="0" smtClean="0"/>
              <a:t>tworzonego rozwiązania</a:t>
            </a:r>
          </a:p>
          <a:p>
            <a:r>
              <a:rPr lang="pl-PL" dirty="0" smtClean="0"/>
              <a:t>Dzieje </a:t>
            </a:r>
            <a:r>
              <a:rPr lang="pl-PL" dirty="0"/>
              <a:t>się tak przede wszystkim dlatego, że widoku można użyć do utworzenia mniej lub bardziej znormalizowanego obrazu danych pochodzącego z różnych tabel i innych perspektyw. </a:t>
            </a:r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widok(</a:t>
            </a:r>
            <a:r>
              <a:rPr lang="pl-PL" dirty="0" err="1" smtClean="0"/>
              <a:t>view</a:t>
            </a:r>
            <a:r>
              <a:rPr lang="pl-PL" dirty="0" smtClean="0"/>
              <a:t>)?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18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Sprzęt</a:t>
            </a:r>
          </a:p>
          <a:p>
            <a:pPr lvl="1"/>
            <a:r>
              <a:rPr lang="pl-PL" dirty="0" smtClean="0"/>
              <a:t>Zakres wymagań sprzętowych zależy od potrzeb użytkownika, konkretnych rozwiązań czy wymagań samego systemu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Oprogramowanie</a:t>
            </a:r>
          </a:p>
          <a:p>
            <a:pPr lvl="1"/>
            <a:r>
              <a:rPr lang="pl-PL" dirty="0" smtClean="0"/>
              <a:t>Składowymi oprogramowania są zarówno same Systemy Zarządzania Bazą Danych jak i aplikacje i programy użytkowe, systemy operacyjne oraz oprogramowanie sieciowe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baz danych</a:t>
            </a:r>
          </a:p>
        </p:txBody>
      </p:sp>
    </p:spTree>
    <p:extLst>
      <p:ext uri="{BB962C8B-B14F-4D97-AF65-F5344CB8AC3E}">
        <p14:creationId xmlns:p14="http://schemas.microsoft.com/office/powerpoint/2010/main" val="14635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>
          <a:xfrm>
            <a:off x="971600" y="2119256"/>
            <a:ext cx="7344816" cy="40460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smtClean="0"/>
              <a:t>Podobnie </a:t>
            </a:r>
            <a:r>
              <a:rPr lang="pl-PL" dirty="0"/>
              <a:t>jak w przypadku innych obiektów bazy danych, także tworzenie perspektywy podlega pewnym ograniczeniom</a:t>
            </a:r>
            <a:r>
              <a:rPr lang="pl-PL" dirty="0" smtClean="0"/>
              <a:t>:</a:t>
            </a:r>
          </a:p>
          <a:p>
            <a:pPr fontAlgn="base"/>
            <a:r>
              <a:rPr lang="pl-PL" dirty="0"/>
              <a:t>wszystkie kolumny pobierane przez zapytanie SELECT muszą mieć swoją nazwę </a:t>
            </a:r>
            <a:endParaRPr lang="pl-PL" dirty="0" smtClean="0"/>
          </a:p>
          <a:p>
            <a:pPr lvl="1" fontAlgn="base"/>
            <a:r>
              <a:rPr lang="pl-PL" dirty="0" smtClean="0"/>
              <a:t>wyrażenie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SELECT 12.3 * Pensja / 12 FROM Pracownicy </a:t>
            </a:r>
            <a:r>
              <a:rPr lang="pl-PL" dirty="0"/>
              <a:t>jest w widoku niedozwolone – zamiast niego trzeba zastosować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SELECT 12.3 * Pensja / 12 AS Premia FROM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Pracownicy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pl-PL" dirty="0"/>
              <a:t>w zapytaniu definiującym widok ograniczone jest stosowanie klauzuli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BY</a:t>
            </a:r>
            <a:endParaRPr lang="pl-PL" dirty="0"/>
          </a:p>
          <a:p>
            <a:pPr fontAlgn="base"/>
            <a:r>
              <a:rPr lang="pl-PL" dirty="0" smtClean="0"/>
              <a:t>wszystkie </a:t>
            </a:r>
            <a:r>
              <a:rPr lang="pl-PL" dirty="0"/>
              <a:t>nazwy kolumn w wyrażeniu </a:t>
            </a:r>
            <a:r>
              <a:rPr lang="pl-PL" sz="25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/>
              <a:t> definiującym widok muszą być unikalne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widoku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84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Widoki tak jak tabele w bazie danych SQL Server można stworzyć dwoma </a:t>
            </a:r>
            <a:r>
              <a:rPr lang="pl-PL" dirty="0" err="1" smtClean="0"/>
              <a:t>spobami</a:t>
            </a:r>
            <a:r>
              <a:rPr lang="pl-PL" dirty="0" smtClean="0"/>
              <a:t>:</a:t>
            </a:r>
          </a:p>
          <a:p>
            <a:r>
              <a:rPr lang="pl-PL" dirty="0" smtClean="0"/>
              <a:t>Korzystając z edytora graficznego w programie SQL Server Management Studio</a:t>
            </a:r>
          </a:p>
          <a:p>
            <a:r>
              <a:rPr lang="pl-PL" dirty="0" smtClean="0"/>
              <a:t>Pisząc kod w języku </a:t>
            </a:r>
            <a:r>
              <a:rPr lang="pl-PL" dirty="0" err="1" smtClean="0"/>
              <a:t>Transact</a:t>
            </a:r>
            <a:r>
              <a:rPr lang="pl-PL" dirty="0" smtClean="0"/>
              <a:t>-SQL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widoków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4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Przykładowa tabela tworzona za pomocą języka zapytań SQL:</a:t>
            </a:r>
            <a:endParaRPr lang="pl-PL" dirty="0"/>
          </a:p>
          <a:p>
            <a:pPr marL="0" indent="0"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CREATE VIEW vNazwyTowarow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buNone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SELECT     IDNazwyTowaru, Nazwa</a:t>
            </a:r>
          </a:p>
          <a:p>
            <a:pPr marL="0" indent="0">
              <a:buNone/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FROM        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dbo.NazwyTowarow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Jak widać, widok wykorzystuje zapytanie do bazy danych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SELECT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Tworzenie </a:t>
            </a:r>
            <a:r>
              <a:rPr lang="pl-PL" dirty="0" smtClean="0"/>
              <a:t>widoków– Transact-SQL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71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965245" cy="1202485"/>
          </a:xfrm>
        </p:spPr>
        <p:txBody>
          <a:bodyPr/>
          <a:lstStyle/>
          <a:p>
            <a:r>
              <a:rPr lang="pl-PL" dirty="0"/>
              <a:t>Tworzenie widoków</a:t>
            </a:r>
          </a:p>
        </p:txBody>
      </p:sp>
      <p:pic>
        <p:nvPicPr>
          <p:cNvPr id="1026" name="Picture 2" descr="C:\Users\Robercik\Documents\Cropper Captures\CropperCapture[1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6" y="1494350"/>
            <a:ext cx="8212138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/>
              </a:rPr>
              <a:t>Modyfikacja i projektowanie widoku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 SQL SERVER 2008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275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dirty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v_widok_styczen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(SELECT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ilosc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miesiac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t_dane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miesiac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= 'styczeń')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Modyfikacja widoku w MS SQL</a:t>
            </a:r>
            <a:endParaRPr lang="pl-PL" dirty="0"/>
          </a:p>
        </p:txBody>
      </p:sp>
      <p:pic>
        <p:nvPicPr>
          <p:cNvPr id="2050" name="Picture 2" descr="C:\Users\Robercik\Documents\Cropper Captures\CropperCapture[4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1473"/>
            <a:ext cx="7083828" cy="16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DROP VIEW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v_widok_styczen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Za pomocą polecenia DROP możemy usunąć całkowicie widok, tabele lub procedurę.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Modyfikacja widoku w MS </a:t>
            </a:r>
            <a:r>
              <a:rPr lang="pl-PL" dirty="0" smtClean="0">
                <a:effectLst/>
              </a:rPr>
              <a:t>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9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ALTER VIEW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v_widok_styczen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ilosc,miesiac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l-PL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t_dane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miesiac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Modyfikacja widoku w MS </a:t>
            </a:r>
            <a:r>
              <a:rPr lang="pl-PL" dirty="0" smtClean="0">
                <a:effectLst/>
              </a:rPr>
              <a:t>SQL</a:t>
            </a:r>
            <a:endParaRPr lang="pl-PL" dirty="0"/>
          </a:p>
        </p:txBody>
      </p:sp>
      <p:pic>
        <p:nvPicPr>
          <p:cNvPr id="3074" name="Picture 2" descr="C:\Users\Robercik\Documents\Cropper Captures\CropperCapture[4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0" y="4005064"/>
            <a:ext cx="8693238" cy="120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3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509462" y="3429000"/>
            <a:ext cx="8229600" cy="2808312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W </a:t>
            </a:r>
            <a:r>
              <a:rPr lang="pl-PL" dirty="0"/>
              <a:t>tym przykładzie funkcja </a:t>
            </a:r>
            <a:r>
              <a:rPr lang="pl-PL" b="1" dirty="0"/>
              <a:t>CASE</a:t>
            </a:r>
            <a:r>
              <a:rPr lang="pl-PL" dirty="0"/>
              <a:t> "zamienia" słowne nazwy miesięcy na ich rzymskie </a:t>
            </a:r>
            <a:r>
              <a:rPr lang="pl-PL" dirty="0" smtClean="0"/>
              <a:t>odpowiedniki</a:t>
            </a:r>
          </a:p>
          <a:p>
            <a:r>
              <a:rPr lang="pl-PL" dirty="0" smtClean="0"/>
              <a:t>konstrukcja funkcji:</a:t>
            </a:r>
            <a:br>
              <a:rPr lang="pl-PL" dirty="0" smtClean="0"/>
            </a:br>
            <a:r>
              <a:rPr lang="pl-PL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WHEN wartość, warunek =,&gt;,!=,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like,in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, not in, not </a:t>
            </a:r>
            <a:r>
              <a:rPr lang="pl-PL" dirty="0" err="1">
                <a:latin typeface="Courier New" pitchFamily="49" charset="0"/>
                <a:cs typeface="Courier New" pitchFamily="49" charset="0"/>
              </a:rPr>
              <a:t>like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 oraz nowa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wartość, opcjonalnie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ELSE dla pozostałych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wartości</a:t>
            </a:r>
          </a:p>
          <a:p>
            <a:r>
              <a:rPr lang="pl-PL" dirty="0" smtClean="0"/>
              <a:t>funkcja </a:t>
            </a:r>
            <a:r>
              <a:rPr lang="pl-PL" dirty="0"/>
              <a:t>musi się kończyć poleceniem END. 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</a:rPr>
              <a:t>Modyfikacja widoku w MS </a:t>
            </a:r>
            <a:r>
              <a:rPr lang="pl-PL" dirty="0" smtClean="0">
                <a:effectLst/>
              </a:rPr>
              <a:t>SQL</a:t>
            </a:r>
            <a:endParaRPr lang="pl-PL" dirty="0"/>
          </a:p>
        </p:txBody>
      </p:sp>
      <p:pic>
        <p:nvPicPr>
          <p:cNvPr id="4099" name="Picture 3" descr="C:\Users\Robercik\Documents\Cropper Captures\CropperCapture[45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23962"/>
            <a:ext cx="86014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3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endParaRPr lang="pl-PL" sz="22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pl-PL" sz="24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400" dirty="0" smtClean="0">
                <a:cs typeface="Times New Roman" charset="0"/>
              </a:rPr>
              <a:t>W </a:t>
            </a:r>
            <a:r>
              <a:rPr lang="pl-PL" sz="2400" dirty="0">
                <a:cs typeface="Times New Roman" charset="0"/>
              </a:rPr>
              <a:t>zapytaniu można użyć słowa kluczowego </a:t>
            </a:r>
            <a:r>
              <a:rPr lang="pl-PL" sz="2400" b="1" dirty="0">
                <a:cs typeface="Times New Roman" charset="0"/>
              </a:rPr>
              <a:t>AS</a:t>
            </a:r>
            <a:r>
              <a:rPr lang="pl-PL" sz="2400" dirty="0">
                <a:cs typeface="Times New Roman" charset="0"/>
              </a:rPr>
              <a:t>, aby przypisać nazwy kolumnom i wyrażeniom </a:t>
            </a:r>
            <a:r>
              <a:rPr lang="pl-PL" sz="2400" dirty="0"/>
              <a:t>(zamiast standardowych Wyr1, Wyr2)</a:t>
            </a:r>
          </a:p>
          <a:p>
            <a:pPr>
              <a:lnSpc>
                <a:spcPct val="90000"/>
              </a:lnSpc>
            </a:pPr>
            <a:endParaRPr lang="pl-PL" sz="24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400" dirty="0" smtClean="0">
                <a:cs typeface="Times New Roman" charset="0"/>
              </a:rPr>
              <a:t>Nazwy </a:t>
            </a:r>
            <a:r>
              <a:rPr lang="pl-PL" sz="2400" dirty="0">
                <a:cs typeface="Times New Roman" charset="0"/>
              </a:rPr>
              <a:t>te poprawi</a:t>
            </a:r>
            <a:r>
              <a:rPr lang="pl-PL" sz="2400" dirty="0"/>
              <a:t>ają</a:t>
            </a:r>
            <a:r>
              <a:rPr lang="pl-PL" sz="2400" dirty="0">
                <a:cs typeface="Times New Roman" charset="0"/>
              </a:rPr>
              <a:t> czytelność danych</a:t>
            </a:r>
            <a:r>
              <a:rPr lang="pl-PL" sz="2400" dirty="0"/>
              <a:t> zwracanych przez zapytanie oraz pozwalają </a:t>
            </a:r>
            <a:r>
              <a:rPr lang="pl-PL" sz="2400" dirty="0">
                <a:cs typeface="Times New Roman" charset="0"/>
              </a:rPr>
              <a:t>odwołać </a:t>
            </a:r>
            <a:r>
              <a:rPr lang="pl-PL" sz="2400" dirty="0"/>
              <a:t>się do nich </a:t>
            </a:r>
            <a:r>
              <a:rPr lang="pl-PL" sz="2400" dirty="0">
                <a:cs typeface="Times New Roman" charset="0"/>
              </a:rPr>
              <a:t>przez nazwę </a:t>
            </a:r>
            <a:endParaRPr lang="pl-PL" sz="24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cs typeface="Times New Roman" charset="0"/>
              </a:rPr>
              <a:t>Użycie słowa kluczowego AS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1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Dane</a:t>
            </a:r>
          </a:p>
          <a:p>
            <a:pPr lvl="1"/>
            <a:r>
              <a:rPr lang="pl-PL" dirty="0" smtClean="0"/>
              <a:t>Pod pojęciem danych rozumieć należy zarówno dane operacyjne, jak i metadane, czyli „dane o danych”.</a:t>
            </a:r>
          </a:p>
          <a:p>
            <a:pPr lvl="1"/>
            <a:r>
              <a:rPr lang="pl-PL" dirty="0" smtClean="0"/>
              <a:t>Strukturę danych określa schemat bazy danych</a:t>
            </a:r>
          </a:p>
          <a:p>
            <a:pPr lvl="1"/>
            <a:endParaRPr lang="pl-PL" dirty="0"/>
          </a:p>
          <a:p>
            <a:r>
              <a:rPr lang="pl-PL" dirty="0" smtClean="0"/>
              <a:t>Procedury</a:t>
            </a:r>
          </a:p>
          <a:p>
            <a:pPr lvl="1"/>
            <a:r>
              <a:rPr lang="pl-PL" dirty="0" smtClean="0"/>
              <a:t>Procedury precyzują zasady projektowania i użytkowania bazy danych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baz danych</a:t>
            </a:r>
          </a:p>
        </p:txBody>
      </p:sp>
    </p:spTree>
    <p:extLst>
      <p:ext uri="{BB962C8B-B14F-4D97-AF65-F5344CB8AC3E}">
        <p14:creationId xmlns:p14="http://schemas.microsoft.com/office/powerpoint/2010/main" val="22856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Składnia </a:t>
            </a:r>
            <a:r>
              <a:rPr lang="pl-PL" sz="2800" dirty="0"/>
              <a:t>polecenia</a:t>
            </a:r>
            <a:r>
              <a:rPr lang="pl-PL" sz="2800" dirty="0">
                <a:cs typeface="Times New Roman" charset="0"/>
              </a:rPr>
              <a:t> wygląda następująco: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800" b="1" dirty="0">
                <a:latin typeface="Courier New" pitchFamily="49" charset="0"/>
              </a:rPr>
              <a:t>		</a:t>
            </a:r>
            <a:r>
              <a:rPr lang="pl-PL" sz="28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 'Tekst objaśniający' </a:t>
            </a:r>
            <a:r>
              <a:rPr lang="pl-PL" sz="2800" b="1" dirty="0">
                <a:latin typeface="Courier New" pitchFamily="49" charset="0"/>
                <a:cs typeface="Times New Roman" charset="0"/>
              </a:rPr>
              <a:t>AS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 KOMENTARZ, </a:t>
            </a:r>
            <a:r>
              <a:rPr lang="pl-PL" sz="2800" dirty="0">
                <a:latin typeface="Courier New" pitchFamily="49" charset="0"/>
              </a:rPr>
              <a:t>	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Stanowisko, Pensja*2 </a:t>
            </a:r>
            <a:r>
              <a:rPr lang="pl-PL" sz="2800" b="1" dirty="0">
                <a:latin typeface="Courier New" pitchFamily="49" charset="0"/>
                <a:cs typeface="Times New Roman" charset="0"/>
              </a:rPr>
              <a:t>AS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 PODWYŻKA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800" b="1" dirty="0">
                <a:latin typeface="Courier New" pitchFamily="49" charset="0"/>
              </a:rPr>
              <a:t>		</a:t>
            </a:r>
            <a:r>
              <a:rPr lang="pl-PL" sz="28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 NAZWISKA</a:t>
            </a:r>
            <a:endParaRPr lang="pl-PL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l-PL" sz="2800" b="1" dirty="0">
                <a:latin typeface="Courier New" pitchFamily="49" charset="0"/>
              </a:rPr>
              <a:t>		</a:t>
            </a:r>
            <a:r>
              <a:rPr lang="pl-PL" sz="28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 P</a:t>
            </a:r>
            <a:r>
              <a:rPr lang="pl-PL" sz="2800" dirty="0">
                <a:latin typeface="Courier New" pitchFamily="49" charset="0"/>
              </a:rPr>
              <a:t>ensja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 &gt;= 900;</a:t>
            </a:r>
          </a:p>
          <a:p>
            <a:pPr>
              <a:lnSpc>
                <a:spcPct val="90000"/>
              </a:lnSpc>
            </a:pPr>
            <a:r>
              <a:rPr lang="pl-PL" sz="2800" dirty="0"/>
              <a:t>Wynik zapytania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>
                <a:cs typeface="Times New Roman" charset="0"/>
              </a:rPr>
              <a:t>Użycie słowa kluczowego AS</a:t>
            </a:r>
            <a:endParaRPr lang="pl-PL" dirty="0"/>
          </a:p>
        </p:txBody>
      </p:sp>
      <p:graphicFrame>
        <p:nvGraphicFramePr>
          <p:cNvPr id="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05456"/>
              </p:ext>
            </p:extLst>
          </p:nvPr>
        </p:nvGraphicFramePr>
        <p:xfrm>
          <a:off x="2987824" y="4581128"/>
          <a:ext cx="5806722" cy="2033340"/>
        </p:xfrm>
        <a:graphic>
          <a:graphicData uri="http://schemas.openxmlformats.org/drawingml/2006/table">
            <a:tbl>
              <a:tblPr/>
              <a:tblGrid>
                <a:gridCol w="239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562"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KOMENTARZ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Stanowisko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PODWYŻKA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62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Tekst objaśniający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urzędnik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1 800,00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Tekst objaśniający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kierownik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6 000,00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62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Tekst objaśniający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urzędnik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2 200,00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62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Tekst objaśniający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księgowy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4 000,00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6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Podobnie jak można wykonywać obliczenia na danych wybranych z tabeli, można również wykonywać obliczenia w klauzuli WHERE, aby pomóc w filtrowaniu rekordów</a:t>
            </a:r>
            <a:endParaRPr lang="pl-PL" sz="2200" dirty="0"/>
          </a:p>
          <a:p>
            <a:pPr>
              <a:lnSpc>
                <a:spcPct val="90000"/>
              </a:lnSpc>
            </a:pPr>
            <a:endParaRPr lang="pl-PL" sz="2200" dirty="0" smtClean="0"/>
          </a:p>
          <a:p>
            <a:pPr>
              <a:lnSpc>
                <a:spcPct val="90000"/>
              </a:lnSpc>
            </a:pPr>
            <a:r>
              <a:rPr lang="pl-PL" sz="2200" dirty="0" smtClean="0"/>
              <a:t>Przykład </a:t>
            </a:r>
            <a:r>
              <a:rPr lang="pl-PL" sz="2200" dirty="0"/>
              <a:t>polecenia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200" b="1" dirty="0">
                <a:latin typeface="Courier New" pitchFamily="49" charset="0"/>
              </a:rPr>
              <a:t>		</a:t>
            </a:r>
            <a:r>
              <a:rPr lang="pl-PL" sz="22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200" dirty="0">
                <a:latin typeface="Courier New" pitchFamily="49" charset="0"/>
                <a:cs typeface="Times New Roman" charset="0"/>
              </a:rPr>
              <a:t> 'Tekst objaśniający' </a:t>
            </a:r>
            <a:r>
              <a:rPr lang="pl-PL" sz="2200" b="1" dirty="0">
                <a:latin typeface="Courier New" pitchFamily="49" charset="0"/>
                <a:cs typeface="Times New Roman" charset="0"/>
              </a:rPr>
              <a:t>AS</a:t>
            </a:r>
            <a:r>
              <a:rPr lang="pl-PL" sz="2200" dirty="0">
                <a:latin typeface="Courier New" pitchFamily="49" charset="0"/>
                <a:cs typeface="Times New Roman" charset="0"/>
              </a:rPr>
              <a:t> KOMENTARZ, </a:t>
            </a:r>
            <a:r>
              <a:rPr lang="pl-PL" sz="2200" dirty="0">
                <a:latin typeface="Courier New" pitchFamily="49" charset="0"/>
              </a:rPr>
              <a:t>	</a:t>
            </a:r>
            <a:r>
              <a:rPr lang="pl-PL" sz="2200" dirty="0">
                <a:latin typeface="Courier New" pitchFamily="49" charset="0"/>
                <a:cs typeface="Times New Roman" charset="0"/>
              </a:rPr>
              <a:t>Stanowisko, Pensja*2 </a:t>
            </a:r>
            <a:r>
              <a:rPr lang="pl-PL" sz="2200" b="1" dirty="0">
                <a:latin typeface="Courier New" pitchFamily="49" charset="0"/>
                <a:cs typeface="Times New Roman" charset="0"/>
              </a:rPr>
              <a:t>AS</a:t>
            </a:r>
            <a:r>
              <a:rPr lang="pl-PL" sz="2200" dirty="0">
                <a:latin typeface="Courier New" pitchFamily="49" charset="0"/>
                <a:cs typeface="Times New Roman" charset="0"/>
              </a:rPr>
              <a:t> PODWYŻKA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200" b="1" dirty="0">
                <a:latin typeface="Courier New" pitchFamily="49" charset="0"/>
              </a:rPr>
              <a:t>		</a:t>
            </a:r>
            <a:r>
              <a:rPr lang="pl-PL" sz="22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pl-PL" sz="2200" dirty="0">
                <a:latin typeface="Courier New" pitchFamily="49" charset="0"/>
                <a:cs typeface="Times New Roman" charset="0"/>
              </a:rPr>
              <a:t> NAZWISKA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200" b="1" dirty="0">
                <a:latin typeface="Courier New" pitchFamily="49" charset="0"/>
              </a:rPr>
              <a:t>		</a:t>
            </a:r>
            <a:r>
              <a:rPr lang="pl-PL" sz="22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pl-PL" sz="2200" dirty="0">
                <a:latin typeface="Courier New" pitchFamily="49" charset="0"/>
                <a:cs typeface="Times New Roman" charset="0"/>
              </a:rPr>
              <a:t> Pensja*2 &gt;</a:t>
            </a:r>
            <a:r>
              <a:rPr lang="pl-PL" sz="2200" dirty="0">
                <a:latin typeface="Courier New" pitchFamily="49" charset="0"/>
              </a:rPr>
              <a:t>=</a:t>
            </a:r>
            <a:r>
              <a:rPr lang="pl-PL" sz="2200" dirty="0">
                <a:latin typeface="Courier New" pitchFamily="49" charset="0"/>
                <a:cs typeface="Times New Roman" charset="0"/>
              </a:rPr>
              <a:t> 2*900;</a:t>
            </a:r>
          </a:p>
          <a:p>
            <a:pPr>
              <a:lnSpc>
                <a:spcPct val="90000"/>
              </a:lnSpc>
            </a:pPr>
            <a:endParaRPr lang="pl-PL" sz="2200" dirty="0" smtClean="0"/>
          </a:p>
          <a:p>
            <a:pPr>
              <a:lnSpc>
                <a:spcPct val="90000"/>
              </a:lnSpc>
            </a:pPr>
            <a:r>
              <a:rPr lang="pl-PL" sz="2200" dirty="0" smtClean="0"/>
              <a:t>Jest </a:t>
            </a:r>
            <a:r>
              <a:rPr lang="pl-PL" sz="2200" dirty="0"/>
              <a:t>oczywiste, że wyniki polecenia będą takie same jak </a:t>
            </a:r>
            <a:r>
              <a:rPr lang="pl-PL" sz="2200" dirty="0" smtClean="0"/>
              <a:t>poprzednio</a:t>
            </a:r>
            <a:endParaRPr lang="pl-PL" sz="2200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>
                <a:cs typeface="Times New Roman" charset="0"/>
              </a:rPr>
              <a:t>Wykonywanie obliczeń w klauzuli WHERE</a:t>
            </a:r>
            <a:r>
              <a:rPr lang="pl-PL" sz="4400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30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Cechą charakterystyczną relacyjnych baz danych jest to, że kolejność kolumn i wierszy nie jest istotna </a:t>
            </a:r>
            <a:r>
              <a:rPr lang="pl-PL" sz="2800" dirty="0"/>
              <a:t>- n</a:t>
            </a:r>
            <a:r>
              <a:rPr lang="pl-PL" sz="2800" dirty="0">
                <a:cs typeface="Times New Roman" charset="0"/>
              </a:rPr>
              <a:t>ie są one traktowane sekwencyjnie </a:t>
            </a:r>
          </a:p>
          <a:p>
            <a:pPr>
              <a:lnSpc>
                <a:spcPct val="90000"/>
              </a:lnSpc>
            </a:pPr>
            <a:r>
              <a:rPr lang="pl-PL" sz="2800" dirty="0"/>
              <a:t>M</a:t>
            </a:r>
            <a:r>
              <a:rPr lang="pl-PL" sz="2800" dirty="0">
                <a:cs typeface="Times New Roman" charset="0"/>
              </a:rPr>
              <a:t>oż</a:t>
            </a:r>
            <a:r>
              <a:rPr lang="pl-PL" sz="2800" dirty="0"/>
              <a:t>na</a:t>
            </a:r>
            <a:r>
              <a:rPr lang="pl-PL" sz="2800" dirty="0">
                <a:cs typeface="Times New Roman" charset="0"/>
              </a:rPr>
              <a:t> wybierać rekordy z bazy danych w dowolnym porządku</a:t>
            </a:r>
            <a:endParaRPr lang="pl-PL" sz="2800" dirty="0"/>
          </a:p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Domyślnie pojawiają się w kolejności, w jakiej były wprowadzone</a:t>
            </a:r>
            <a:endParaRPr lang="pl-PL" sz="2800" dirty="0"/>
          </a:p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Jednak często przeglądając rekordy chcemy tę kolejność określić, np. względem zawartości jednej z kolumn </a:t>
            </a:r>
            <a:endParaRPr lang="pl-PL" sz="2800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>
                <a:cs typeface="Times New Roman" charset="0"/>
              </a:rPr>
              <a:t>Wykonywanie obliczeń w klauzuli WHERE</a:t>
            </a:r>
            <a:r>
              <a:rPr lang="pl-PL" sz="4400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07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340768"/>
            <a:ext cx="8737600" cy="4464496"/>
          </a:xfrm>
        </p:spPr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Klauzula </a:t>
            </a:r>
            <a:r>
              <a:rPr lang="pl-PL" sz="2200" b="1" dirty="0">
                <a:cs typeface="Times New Roman" charset="0"/>
              </a:rPr>
              <a:t>ORDER BY</a:t>
            </a:r>
            <a:r>
              <a:rPr lang="pl-PL" sz="2200" dirty="0">
                <a:cs typeface="Times New Roman" charset="0"/>
              </a:rPr>
              <a:t> jest wykorzystywana do sortowania wyników </a:t>
            </a:r>
            <a:endParaRPr lang="pl-PL" sz="2200" dirty="0"/>
          </a:p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Wyniki zapytania będą uporządkowane względem zawartości kolumny (lub kolumn), które określimy w klauzuli </a:t>
            </a:r>
            <a:r>
              <a:rPr lang="pl-PL" sz="2200" b="1" dirty="0">
                <a:cs typeface="Times New Roman" charset="0"/>
              </a:rPr>
              <a:t>ORDER BY</a:t>
            </a:r>
            <a:endParaRPr lang="pl-PL" sz="22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Sortowanie można przeprowadzić zarówno alfabetycznie jak i względem wartości numerycznych </a:t>
            </a:r>
            <a:r>
              <a:rPr lang="pl-PL" sz="2200" dirty="0"/>
              <a:t>oraz kolumn zawierających dane w formacie </a:t>
            </a:r>
            <a:r>
              <a:rPr lang="pl-PL" sz="2200" b="1" dirty="0" err="1"/>
              <a:t>Date</a:t>
            </a:r>
            <a:endParaRPr lang="pl-PL" sz="2200" b="1" dirty="0"/>
          </a:p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Kolejność kolumn nie zależy od kolumny używanej do sortowania wyników zapytań</a:t>
            </a:r>
            <a:r>
              <a:rPr lang="pl-PL" sz="2200" dirty="0"/>
              <a:t> - </a:t>
            </a:r>
            <a:r>
              <a:rPr lang="pl-PL" sz="2200" dirty="0">
                <a:cs typeface="Times New Roman" charset="0"/>
              </a:rPr>
              <a:t> </a:t>
            </a:r>
            <a:r>
              <a:rPr lang="pl-PL" sz="2200" dirty="0"/>
              <a:t>k</a:t>
            </a:r>
            <a:r>
              <a:rPr lang="pl-PL" sz="2200" dirty="0">
                <a:cs typeface="Times New Roman" charset="0"/>
              </a:rPr>
              <a:t>olumny pozostają zawsze w tym samym porządku, bez względu na kolumnę, której używamy w klauzuli </a:t>
            </a:r>
            <a:r>
              <a:rPr lang="pl-PL" sz="2200" b="1" dirty="0">
                <a:cs typeface="Times New Roman" charset="0"/>
              </a:rPr>
              <a:t>ORDER BY</a:t>
            </a:r>
            <a:r>
              <a:rPr lang="pl-PL" sz="2200" dirty="0">
                <a:cs typeface="Times New Roman" charset="0"/>
              </a:rPr>
              <a:t> 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8571089" y="237624"/>
            <a:ext cx="399419" cy="36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78" tIns="41739" rIns="83478" bIns="41739">
            <a:spAutoFit/>
          </a:bodyPr>
          <a:lstStyle/>
          <a:p>
            <a:fld id="{947DE559-3A36-41A4-84E7-0F6BEAEAC2C8}" type="slidenum">
              <a:rPr lang="pl-PL">
                <a:latin typeface="Times New Roman" charset="0"/>
              </a:rPr>
              <a:pPr/>
              <a:t>93</a:t>
            </a:fld>
            <a:endParaRPr lang="pl-PL">
              <a:latin typeface="Times New Roman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/>
              <a:t>Sortowanie wyników zapytań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5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Dodanie do poprzedniego polecenia: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800" b="1" dirty="0">
                <a:latin typeface="Courier New" pitchFamily="49" charset="0"/>
              </a:rPr>
              <a:t>		</a:t>
            </a:r>
            <a:r>
              <a:rPr lang="pl-PL" sz="28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pl-PL" sz="2800" dirty="0">
                <a:latin typeface="Courier New" pitchFamily="49" charset="0"/>
                <a:cs typeface="Times New Roman" charset="0"/>
              </a:rPr>
              <a:t> Stanowisko;</a:t>
            </a:r>
          </a:p>
          <a:p>
            <a:pPr>
              <a:lnSpc>
                <a:spcPct val="90000"/>
              </a:lnSpc>
            </a:pPr>
            <a:r>
              <a:rPr lang="pl-PL" sz="2800" dirty="0"/>
              <a:t>spowoduje, że wyniki zostaną posortowane według kolumny Stanowisko (w porządku rosnącym)</a:t>
            </a:r>
          </a:p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Wyniki zapytań mogą być posortowane zarówno rosnąco</a:t>
            </a:r>
            <a:r>
              <a:rPr lang="pl-PL" sz="2800" dirty="0"/>
              <a:t> (opcja domyślna)</a:t>
            </a:r>
            <a:r>
              <a:rPr lang="pl-PL" sz="2800" dirty="0">
                <a:cs typeface="Times New Roman" charset="0"/>
              </a:rPr>
              <a:t>, jak i malejąco </a:t>
            </a:r>
            <a:endParaRPr lang="pl-PL" sz="2800" dirty="0"/>
          </a:p>
          <a:p>
            <a:pPr>
              <a:lnSpc>
                <a:spcPct val="90000"/>
              </a:lnSpc>
            </a:pPr>
            <a:r>
              <a:rPr lang="pl-PL" sz="2800" dirty="0"/>
              <a:t>Dla </a:t>
            </a:r>
            <a:r>
              <a:rPr lang="pl-PL" sz="2800" dirty="0">
                <a:cs typeface="Times New Roman" charset="0"/>
              </a:rPr>
              <a:t>sortowan</a:t>
            </a:r>
            <a:r>
              <a:rPr lang="pl-PL" sz="2800" dirty="0"/>
              <a:t>ia</a:t>
            </a:r>
            <a:r>
              <a:rPr lang="pl-PL" sz="2800" dirty="0">
                <a:cs typeface="Times New Roman" charset="0"/>
              </a:rPr>
              <a:t> malejąc</a:t>
            </a:r>
            <a:r>
              <a:rPr lang="pl-PL" sz="2800" dirty="0"/>
              <a:t>ego</a:t>
            </a:r>
            <a:r>
              <a:rPr lang="pl-PL" sz="2800" dirty="0">
                <a:cs typeface="Times New Roman" charset="0"/>
              </a:rPr>
              <a:t>, używamy w klauzuli </a:t>
            </a:r>
            <a:r>
              <a:rPr lang="pl-PL" sz="2800" b="1" dirty="0">
                <a:cs typeface="Times New Roman" charset="0"/>
              </a:rPr>
              <a:t>ORDER BY</a:t>
            </a:r>
            <a:r>
              <a:rPr lang="pl-PL" sz="2800" dirty="0">
                <a:cs typeface="Times New Roman" charset="0"/>
              </a:rPr>
              <a:t> słowa kluczowego </a:t>
            </a:r>
            <a:r>
              <a:rPr lang="pl-PL" sz="2800" b="1" dirty="0">
                <a:cs typeface="Times New Roman" charset="0"/>
              </a:rPr>
              <a:t>DESC</a:t>
            </a:r>
            <a:r>
              <a:rPr lang="pl-PL" sz="2800" b="1" dirty="0"/>
              <a:t> </a:t>
            </a:r>
            <a:r>
              <a:rPr lang="pl-PL" sz="2800" dirty="0"/>
              <a:t>(dla rosnącego słowa </a:t>
            </a:r>
            <a:r>
              <a:rPr lang="pl-PL" sz="2800" b="1" dirty="0"/>
              <a:t>ASC </a:t>
            </a:r>
            <a:r>
              <a:rPr lang="pl-PL" sz="2800" dirty="0"/>
              <a:t>– normalnie jest pomijane) 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Sortowanie wyników zapytań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959" y="1412776"/>
            <a:ext cx="8602133" cy="4409366"/>
          </a:xfrm>
        </p:spPr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endParaRPr lang="pl-PL" sz="22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200" dirty="0" smtClean="0">
                <a:cs typeface="Times New Roman" charset="0"/>
              </a:rPr>
              <a:t>Operacje </a:t>
            </a:r>
            <a:r>
              <a:rPr lang="pl-PL" sz="2200" dirty="0"/>
              <a:t>wykonywane </a:t>
            </a:r>
            <a:r>
              <a:rPr lang="pl-PL" sz="2200" dirty="0">
                <a:cs typeface="Times New Roman" charset="0"/>
              </a:rPr>
              <a:t>w klauzuli WHERE podlegają zasadom logiki boolowskiej </a:t>
            </a:r>
            <a:r>
              <a:rPr lang="pl-PL" sz="2200" dirty="0"/>
              <a:t>- w</a:t>
            </a:r>
            <a:r>
              <a:rPr lang="pl-PL" sz="2200" dirty="0">
                <a:cs typeface="Times New Roman" charset="0"/>
              </a:rPr>
              <a:t>ynik przyjmuje zawsze jedną z wartości: prawda lub fałsz </a:t>
            </a:r>
            <a:endParaRPr lang="pl-PL" sz="22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pl-PL" sz="2200" dirty="0"/>
          </a:p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W przypadku, gdy wynik wyrażenia to prawda, wiersz jest wybierany, w przeciwnym przypadku – </a:t>
            </a:r>
            <a:r>
              <a:rPr lang="pl-PL" sz="2200" dirty="0" smtClean="0">
                <a:cs typeface="Times New Roman" charset="0"/>
              </a:rPr>
              <a:t>pomijany</a:t>
            </a:r>
          </a:p>
          <a:p>
            <a:pPr>
              <a:lnSpc>
                <a:spcPct val="90000"/>
              </a:lnSpc>
            </a:pPr>
            <a:endParaRPr lang="pl-PL" sz="22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Operator </a:t>
            </a:r>
            <a:r>
              <a:rPr lang="pl-PL" sz="2200" b="1" dirty="0">
                <a:cs typeface="Times New Roman" charset="0"/>
              </a:rPr>
              <a:t>AND</a:t>
            </a:r>
            <a:r>
              <a:rPr lang="pl-PL" sz="2200" dirty="0">
                <a:cs typeface="Times New Roman" charset="0"/>
              </a:rPr>
              <a:t> zwraca wynik prawda, gdy wyrażenia po obu stronach operatora są prawdziwe</a:t>
            </a:r>
            <a:r>
              <a:rPr lang="pl-PL" sz="2200" dirty="0"/>
              <a:t> -</a:t>
            </a:r>
            <a:r>
              <a:rPr lang="pl-PL" sz="2200" dirty="0">
                <a:cs typeface="Times New Roman" charset="0"/>
              </a:rPr>
              <a:t> </a:t>
            </a:r>
            <a:r>
              <a:rPr lang="pl-PL" sz="2200" dirty="0"/>
              <a:t>j</a:t>
            </a:r>
            <a:r>
              <a:rPr lang="pl-PL" sz="2200" dirty="0">
                <a:cs typeface="Times New Roman" charset="0"/>
              </a:rPr>
              <a:t>eżeli choć jedno z nich jest nieprawdziwe, wtedy całe wyrażenie zwraca jako wynik wartość fałsz  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571089" y="237624"/>
            <a:ext cx="284003" cy="36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78" tIns="41739" rIns="83478" bIns="41739">
            <a:spAutoFit/>
          </a:bodyPr>
          <a:lstStyle/>
          <a:p>
            <a:fld id="{1AFE5477-389F-4383-BCA2-B0098B34252E}" type="slidenum">
              <a:rPr lang="pl-PL">
                <a:latin typeface="Times New Roman" charset="0"/>
              </a:rPr>
              <a:pPr/>
              <a:t>95</a:t>
            </a:fld>
            <a:endParaRPr lang="pl-PL">
              <a:latin typeface="Times New Roman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/>
              <a:t>O</a:t>
            </a:r>
            <a:r>
              <a:rPr lang="pl-PL" sz="4400" dirty="0">
                <a:cs typeface="Times New Roman" charset="0"/>
              </a:rPr>
              <a:t>perator</a:t>
            </a:r>
            <a:r>
              <a:rPr lang="pl-PL" sz="4400" dirty="0"/>
              <a:t>y</a:t>
            </a:r>
            <a:r>
              <a:rPr lang="pl-PL" sz="4400" dirty="0">
                <a:cs typeface="Times New Roman" charset="0"/>
              </a:rPr>
              <a:t> logiczn</a:t>
            </a:r>
            <a:r>
              <a:rPr lang="pl-PL" sz="4400" dirty="0"/>
              <a:t>e</a:t>
            </a:r>
            <a:r>
              <a:rPr lang="pl-PL" sz="4400" dirty="0">
                <a:cs typeface="Times New Roman" charset="0"/>
              </a:rPr>
              <a:t> w klauzuli WHERE</a:t>
            </a:r>
            <a:r>
              <a:rPr lang="pl-PL" sz="4400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972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l-PL" sz="2800" dirty="0">
                <a:cs typeface="Times New Roman" charset="0"/>
              </a:rPr>
              <a:t>Operator </a:t>
            </a:r>
            <a:r>
              <a:rPr lang="pl-PL" sz="2800" b="1" dirty="0">
                <a:cs typeface="Times New Roman" charset="0"/>
              </a:rPr>
              <a:t>OR</a:t>
            </a:r>
            <a:r>
              <a:rPr lang="pl-PL" sz="2800" dirty="0">
                <a:cs typeface="Times New Roman" charset="0"/>
              </a:rPr>
              <a:t> zwraca wynik prawda, gdy jedno z wyrażeń po prawej lub po lewej stronie operatora jest prawdziwe</a:t>
            </a:r>
            <a:r>
              <a:rPr lang="pl-PL" sz="2800" dirty="0"/>
              <a:t> -</a:t>
            </a:r>
            <a:r>
              <a:rPr lang="pl-PL" sz="2800" dirty="0">
                <a:cs typeface="Times New Roman" charset="0"/>
              </a:rPr>
              <a:t> </a:t>
            </a:r>
            <a:r>
              <a:rPr lang="pl-PL" sz="2800" dirty="0"/>
              <a:t>g</a:t>
            </a:r>
            <a:r>
              <a:rPr lang="pl-PL" sz="2800" dirty="0">
                <a:cs typeface="Times New Roman" charset="0"/>
              </a:rPr>
              <a:t>dy oba wyrażenia są prawdziwe, wynik też przyjmuje wartość prawda </a:t>
            </a:r>
          </a:p>
          <a:p>
            <a:pPr>
              <a:lnSpc>
                <a:spcPct val="90000"/>
              </a:lnSpc>
            </a:pPr>
            <a:endParaRPr lang="pl-PL" sz="28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800" dirty="0" smtClean="0">
                <a:cs typeface="Times New Roman" charset="0"/>
              </a:rPr>
              <a:t>Operatora </a:t>
            </a:r>
            <a:r>
              <a:rPr lang="pl-PL" sz="2800" b="1" dirty="0">
                <a:cs typeface="Times New Roman" charset="0"/>
              </a:rPr>
              <a:t>NOT</a:t>
            </a:r>
            <a:r>
              <a:rPr lang="pl-PL" sz="2800" dirty="0">
                <a:cs typeface="Times New Roman" charset="0"/>
              </a:rPr>
              <a:t> używamy do zaprzeczenia wartości wyrażenia </a:t>
            </a:r>
          </a:p>
          <a:p>
            <a:pPr>
              <a:lnSpc>
                <a:spcPct val="90000"/>
              </a:lnSpc>
            </a:pPr>
            <a:endParaRPr lang="pl-PL" sz="28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800" dirty="0" smtClean="0">
                <a:cs typeface="Times New Roman" charset="0"/>
              </a:rPr>
              <a:t>Wielokrotne </a:t>
            </a:r>
            <a:r>
              <a:rPr lang="pl-PL" sz="2800" dirty="0">
                <a:cs typeface="Times New Roman" charset="0"/>
              </a:rPr>
              <a:t>operatory logiczne mogą być wykorzystywane do utworzenia złożonych instrukcji </a:t>
            </a:r>
            <a:r>
              <a:rPr lang="pl-PL" sz="2800" b="1" dirty="0">
                <a:cs typeface="Times New Roman" charset="0"/>
              </a:rPr>
              <a:t>WHERE</a:t>
            </a:r>
            <a:r>
              <a:rPr lang="pl-PL" sz="2800" dirty="0">
                <a:cs typeface="Times New Roman" charset="0"/>
              </a:rPr>
              <a:t>, w których wykorzystywanych jest kilka wyrażeń jednocześnie </a:t>
            </a:r>
          </a:p>
          <a:p>
            <a:pPr>
              <a:lnSpc>
                <a:spcPct val="90000"/>
              </a:lnSpc>
            </a:pPr>
            <a:endParaRPr lang="pl-PL" sz="2800" dirty="0" smtClean="0"/>
          </a:p>
          <a:p>
            <a:pPr>
              <a:lnSpc>
                <a:spcPct val="90000"/>
              </a:lnSpc>
            </a:pPr>
            <a:r>
              <a:rPr lang="pl-PL" sz="2800" dirty="0" smtClean="0"/>
              <a:t>Formułując </a:t>
            </a:r>
            <a:r>
              <a:rPr lang="pl-PL" sz="2800" dirty="0"/>
              <a:t>takie wyrażenia należy pamiętać o priorytecie operatorów w celu zapewnienia poprawności obliczenia wartości wyrażenia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4400" dirty="0"/>
              <a:t>O</a:t>
            </a:r>
            <a:r>
              <a:rPr lang="pl-PL" sz="4400" dirty="0">
                <a:cs typeface="Times New Roman" charset="0"/>
              </a:rPr>
              <a:t>perator</a:t>
            </a:r>
            <a:r>
              <a:rPr lang="pl-PL" sz="4400" dirty="0"/>
              <a:t>y</a:t>
            </a:r>
            <a:r>
              <a:rPr lang="pl-PL" sz="4400" dirty="0">
                <a:cs typeface="Times New Roman" charset="0"/>
              </a:rPr>
              <a:t> logiczn</a:t>
            </a:r>
            <a:r>
              <a:rPr lang="pl-PL" sz="4400" dirty="0"/>
              <a:t>e</a:t>
            </a:r>
            <a:r>
              <a:rPr lang="pl-PL" sz="4400" dirty="0">
                <a:cs typeface="Times New Roman" charset="0"/>
              </a:rPr>
              <a:t> w klauzuli WHERE</a:t>
            </a:r>
            <a:r>
              <a:rPr lang="pl-PL" sz="4400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32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1340767"/>
            <a:ext cx="8602133" cy="5040561"/>
          </a:xfrm>
        </p:spPr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200" dirty="0"/>
              <a:t>Korzystając z danych zawartych w tabeli NAZWISKA w</a:t>
            </a:r>
            <a:r>
              <a:rPr lang="pl-PL" sz="2200" dirty="0">
                <a:cs typeface="Times New Roman" charset="0"/>
              </a:rPr>
              <a:t>yszukać wszystkich pracowników mieszkających w Gdańsku i Gdyni, którzy mają ustalone pensje</a:t>
            </a:r>
            <a:r>
              <a:rPr lang="pl-PL" sz="2200" dirty="0"/>
              <a:t> i posortować wg pola Nazwisko malejąco</a:t>
            </a:r>
          </a:p>
          <a:p>
            <a:pPr>
              <a:lnSpc>
                <a:spcPct val="90000"/>
              </a:lnSpc>
            </a:pPr>
            <a:r>
              <a:rPr lang="pl-PL" sz="2200" dirty="0"/>
              <a:t>Postać polecenia (polecenie daje nieprawidłowe wyniki):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SELECT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Imię, </a:t>
            </a:r>
            <a:r>
              <a:rPr lang="pl-PL" sz="2000" dirty="0" err="1">
                <a:latin typeface="Courier New" pitchFamily="49" charset="0"/>
                <a:cs typeface="Times New Roman" charset="0"/>
              </a:rPr>
              <a:t>Nazwisko,Pensja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, Miasto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FROM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NAZWISKA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Miasto = 'Gdańsk'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OR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Miasto = 'Gdynia'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AND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Pensja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IS NOT NULL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2000" b="1" dirty="0">
                <a:latin typeface="Courier New" pitchFamily="49" charset="0"/>
              </a:rPr>
              <a:t>	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ORDER BY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Nazwisko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DESC</a:t>
            </a:r>
            <a:r>
              <a:rPr lang="pl-PL" sz="2000" dirty="0" smtClean="0">
                <a:latin typeface="Courier New" pitchFamily="49" charset="0"/>
                <a:cs typeface="Times New Roman" charset="0"/>
              </a:rPr>
              <a:t>;</a:t>
            </a:r>
            <a:endParaRPr lang="pl-PL" sz="2000" dirty="0">
              <a:latin typeface="Courier New" pitchFamily="49" charset="0"/>
              <a:cs typeface="Times New Roman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8571089" y="237624"/>
            <a:ext cx="399419" cy="36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78" tIns="41739" rIns="83478" bIns="41739">
            <a:spAutoFit/>
          </a:bodyPr>
          <a:lstStyle/>
          <a:p>
            <a:fld id="{0105A32F-1568-41C1-B36A-E0ECBB6544B6}" type="slidenum">
              <a:rPr lang="pl-PL">
                <a:latin typeface="Times New Roman" charset="0"/>
              </a:rPr>
              <a:pPr/>
              <a:t>97</a:t>
            </a:fld>
            <a:endParaRPr lang="pl-PL">
              <a:latin typeface="Times New Roman" charset="0"/>
            </a:endParaRPr>
          </a:p>
        </p:txBody>
      </p:sp>
      <p:sp>
        <p:nvSpPr>
          <p:cNvPr id="196667" name="Rectangle 59"/>
          <p:cNvSpPr>
            <a:spLocks noChangeArrowheads="1"/>
          </p:cNvSpPr>
          <p:nvPr/>
        </p:nvSpPr>
        <p:spPr bwMode="auto">
          <a:xfrm>
            <a:off x="4572000" y="4553260"/>
            <a:ext cx="3860800" cy="1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7" rIns="91432" bIns="45717"/>
          <a:lstStyle/>
          <a:p>
            <a:pPr marL="343505" indent="-343505" defTabSz="914564">
              <a:spcBef>
                <a:spcPct val="20000"/>
              </a:spcBef>
              <a:buFontTx/>
              <a:buChar char="•"/>
            </a:pPr>
            <a:r>
              <a:rPr lang="pl-PL" dirty="0">
                <a:latin typeface="Times New Roman" charset="0"/>
              </a:rPr>
              <a:t>Poprawnie sformułowany warunek (z nawiasami):</a:t>
            </a:r>
          </a:p>
          <a:p>
            <a:pPr marL="343505" indent="-343505" defTabSz="914564">
              <a:lnSpc>
                <a:spcPct val="90000"/>
              </a:lnSpc>
              <a:spcBef>
                <a:spcPct val="20000"/>
              </a:spcBef>
            </a:pPr>
            <a:r>
              <a:rPr lang="pl-PL" sz="2000" b="1" dirty="0">
                <a:latin typeface="Courier New" pitchFamily="49" charset="0"/>
                <a:cs typeface="Times New Roman" charset="0"/>
              </a:rPr>
              <a:t>WHERE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</a:t>
            </a:r>
            <a:endParaRPr lang="pl-PL" sz="2000" dirty="0">
              <a:latin typeface="Courier New" pitchFamily="49" charset="0"/>
            </a:endParaRPr>
          </a:p>
          <a:p>
            <a:pPr marL="343505" indent="-343505" defTabSz="914564">
              <a:lnSpc>
                <a:spcPct val="90000"/>
              </a:lnSpc>
              <a:spcBef>
                <a:spcPct val="20000"/>
              </a:spcBef>
            </a:pPr>
            <a:r>
              <a:rPr lang="pl-PL" sz="2000" dirty="0">
                <a:latin typeface="Courier New" pitchFamily="49" charset="0"/>
              </a:rPr>
              <a:t>  </a:t>
            </a:r>
            <a:r>
              <a:rPr lang="pl-PL" sz="2000" b="1" dirty="0">
                <a:latin typeface="Courier New" pitchFamily="49" charset="0"/>
              </a:rPr>
              <a:t>(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Miasto = 'Gdańsk'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OR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Miasto = 'Gdynia‘</a:t>
            </a:r>
            <a:r>
              <a:rPr lang="pl-PL" sz="2000" b="1" dirty="0">
                <a:latin typeface="Courier New" pitchFamily="49" charset="0"/>
              </a:rPr>
              <a:t>)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</a:t>
            </a:r>
            <a:r>
              <a:rPr lang="pl-PL" sz="2000" dirty="0">
                <a:latin typeface="Courier New" pitchFamily="49" charset="0"/>
              </a:rPr>
              <a:t>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AND</a:t>
            </a:r>
            <a:r>
              <a:rPr lang="pl-PL" sz="2000" dirty="0">
                <a:latin typeface="Courier New" pitchFamily="49" charset="0"/>
                <a:cs typeface="Times New Roman" charset="0"/>
              </a:rPr>
              <a:t> Pensja </a:t>
            </a:r>
            <a:r>
              <a:rPr lang="pl-PL" sz="2000" b="1" dirty="0">
                <a:latin typeface="Courier New" pitchFamily="49" charset="0"/>
                <a:cs typeface="Times New Roman" charset="0"/>
              </a:rPr>
              <a:t>IS NOT NULL</a:t>
            </a:r>
            <a:endParaRPr lang="pl-PL" sz="2000" dirty="0">
              <a:latin typeface="Times New Roman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/>
              <a:t>Przykład złożonych wyrażeń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70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6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Wynik działania polecenia: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62253"/>
              </p:ext>
            </p:extLst>
          </p:nvPr>
        </p:nvGraphicFramePr>
        <p:xfrm>
          <a:off x="1403648" y="2636912"/>
          <a:ext cx="6048671" cy="2440008"/>
        </p:xfrm>
        <a:graphic>
          <a:graphicData uri="http://schemas.openxmlformats.org/drawingml/2006/table">
            <a:tbl>
              <a:tblPr/>
              <a:tblGrid>
                <a:gridCol w="148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261"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Imię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Nazwisko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Pensja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Miasto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Nowak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2 000,00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Peter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Norton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3 500,00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Ewa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Musiał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Marian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Malinowski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Gdynia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marL="81280" marR="81280" marT="43314" marB="433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Kowalski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900,00 zł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Gdańsk</a:t>
                      </a:r>
                    </a:p>
                  </a:txBody>
                  <a:tcPr marL="81280" marR="81280" marT="43314" marB="433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6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4" y="1412776"/>
            <a:ext cx="8602133" cy="4464496"/>
          </a:xfrm>
        </p:spPr>
        <p:txBody>
          <a:bodyPr lIns="83485" tIns="41742" rIns="83485" bIns="41742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200" dirty="0">
                <a:cs typeface="Times New Roman" charset="0"/>
              </a:rPr>
              <a:t>Wzrost złożoności zapytań </a:t>
            </a:r>
            <a:r>
              <a:rPr lang="pl-PL" sz="2200" dirty="0"/>
              <a:t>powoduje </a:t>
            </a:r>
            <a:r>
              <a:rPr lang="pl-PL" sz="2200" dirty="0">
                <a:cs typeface="Times New Roman" charset="0"/>
              </a:rPr>
              <a:t>trudn</a:t>
            </a:r>
            <a:r>
              <a:rPr lang="pl-PL" sz="2200" dirty="0"/>
              <a:t>ości</a:t>
            </a:r>
            <a:r>
              <a:rPr lang="pl-PL" sz="2200" dirty="0">
                <a:cs typeface="Times New Roman" charset="0"/>
              </a:rPr>
              <a:t> </a:t>
            </a:r>
            <a:r>
              <a:rPr lang="pl-PL" sz="2200" dirty="0"/>
              <a:t>z ustaleniem </a:t>
            </a:r>
            <a:r>
              <a:rPr lang="pl-PL" sz="2200" dirty="0">
                <a:cs typeface="Times New Roman" charset="0"/>
              </a:rPr>
              <a:t>kolejnoś</a:t>
            </a:r>
            <a:r>
              <a:rPr lang="pl-PL" sz="2200" dirty="0"/>
              <a:t>ci</a:t>
            </a:r>
            <a:r>
              <a:rPr lang="pl-PL" sz="2200" dirty="0">
                <a:cs typeface="Times New Roman" charset="0"/>
              </a:rPr>
              <a:t> wykonywanych operacji </a:t>
            </a:r>
            <a:r>
              <a:rPr lang="pl-PL" sz="2200" dirty="0"/>
              <a:t>– konieczne staje się stosowanie</a:t>
            </a:r>
            <a:r>
              <a:rPr lang="pl-PL" sz="2200" dirty="0">
                <a:cs typeface="Times New Roman" charset="0"/>
              </a:rPr>
              <a:t> nawias</a:t>
            </a:r>
            <a:r>
              <a:rPr lang="pl-PL" sz="2200" dirty="0"/>
              <a:t>ów</a:t>
            </a:r>
            <a:r>
              <a:rPr lang="pl-PL" sz="2200" dirty="0">
                <a:cs typeface="Times New Roman" charset="0"/>
              </a:rPr>
              <a:t> wykorzystywan</a:t>
            </a:r>
            <a:r>
              <a:rPr lang="pl-PL" sz="2200" dirty="0"/>
              <a:t>ych</a:t>
            </a:r>
            <a:r>
              <a:rPr lang="pl-PL" sz="2200" dirty="0">
                <a:cs typeface="Times New Roman" charset="0"/>
              </a:rPr>
              <a:t> do grupowania wyrażeń w klauzuli </a:t>
            </a:r>
            <a:r>
              <a:rPr lang="pl-PL" sz="2200" b="1" dirty="0">
                <a:cs typeface="Times New Roman" charset="0"/>
              </a:rPr>
              <a:t>WHERE</a:t>
            </a:r>
            <a:endParaRPr lang="pl-PL" sz="22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pl-PL" sz="2200" dirty="0" smtClean="0"/>
          </a:p>
          <a:p>
            <a:pPr>
              <a:lnSpc>
                <a:spcPct val="90000"/>
              </a:lnSpc>
            </a:pPr>
            <a:r>
              <a:rPr lang="pl-PL" sz="2200" dirty="0" smtClean="0"/>
              <a:t>W </a:t>
            </a:r>
            <a:r>
              <a:rPr lang="pl-PL" sz="2200" dirty="0"/>
              <a:t>poprzednim przykładzie n</a:t>
            </a:r>
            <a:r>
              <a:rPr lang="pl-PL" sz="2200" dirty="0">
                <a:cs typeface="Times New Roman" charset="0"/>
              </a:rPr>
              <a:t>awiasy ustalają kolejność w ten sposób, że najpierw wykonywane są instrukcje połączone operatorem </a:t>
            </a:r>
            <a:r>
              <a:rPr lang="pl-PL" sz="2200" b="1" dirty="0">
                <a:cs typeface="Times New Roman" charset="0"/>
              </a:rPr>
              <a:t>OR</a:t>
            </a:r>
            <a:r>
              <a:rPr lang="pl-PL" sz="2200" dirty="0">
                <a:cs typeface="Times New Roman" charset="0"/>
              </a:rPr>
              <a:t>, a następnie wykonana jest operacja z operatorem </a:t>
            </a:r>
            <a:r>
              <a:rPr lang="pl-PL" sz="2200" b="1" dirty="0">
                <a:cs typeface="Times New Roman" charset="0"/>
              </a:rPr>
              <a:t>AND</a:t>
            </a:r>
            <a:endParaRPr lang="pl-PL" sz="22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pl-PL" sz="2200" dirty="0" smtClean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pl-PL" sz="2200" dirty="0" smtClean="0">
                <a:cs typeface="Times New Roman" charset="0"/>
              </a:rPr>
              <a:t>Język </a:t>
            </a:r>
            <a:r>
              <a:rPr lang="pl-PL" sz="2200" dirty="0">
                <a:cs typeface="Times New Roman" charset="0"/>
              </a:rPr>
              <a:t>SQL dysponuje kilkoma dodatkowymi elementami, które znacznie upraszczają zapytania z wieloma operatorami logicznymi </a:t>
            </a:r>
            <a:endParaRPr lang="pl-PL" sz="22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cs typeface="Times New Roman" charset="0"/>
              </a:rPr>
              <a:t>Klauzula IN</a:t>
            </a:r>
            <a:r>
              <a:rPr lang="pl-PL" sz="4400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72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2313</TotalTime>
  <Words>5734</Words>
  <Application>Microsoft Office PowerPoint</Application>
  <PresentationFormat>Pokaz na ekranie (4:3)</PresentationFormat>
  <Paragraphs>1181</Paragraphs>
  <Slides>194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194</vt:i4>
      </vt:variant>
    </vt:vector>
  </HeadingPairs>
  <TitlesOfParts>
    <vt:vector size="205" baseType="lpstr">
      <vt:lpstr>Arial</vt:lpstr>
      <vt:lpstr>Brush Script MT</vt:lpstr>
      <vt:lpstr>Calibri</vt:lpstr>
      <vt:lpstr>Courier New</vt:lpstr>
      <vt:lpstr>Lucida Sans Unicode</vt:lpstr>
      <vt:lpstr>Times New Roman</vt:lpstr>
      <vt:lpstr>Verdana</vt:lpstr>
      <vt:lpstr>Verdana</vt:lpstr>
      <vt:lpstr>Wingdings 2</vt:lpstr>
      <vt:lpstr>Wingdings 3</vt:lpstr>
      <vt:lpstr>Hol</vt:lpstr>
      <vt:lpstr>Komputerowe wspomaganie zarządzania produkcją</vt:lpstr>
      <vt:lpstr>Zintegrowany system zarządzania</vt:lpstr>
      <vt:lpstr>Wdrożenie systemu w przedsiębiorstwie</vt:lpstr>
      <vt:lpstr>Architektura systemów informatycznych</vt:lpstr>
      <vt:lpstr>Terminologia</vt:lpstr>
      <vt:lpstr>Aplikacja bazy danych</vt:lpstr>
      <vt:lpstr>Systemy baz danych</vt:lpstr>
      <vt:lpstr>Systemy baz danych</vt:lpstr>
      <vt:lpstr>Systemy baz danych</vt:lpstr>
      <vt:lpstr>Systemy baz danych</vt:lpstr>
      <vt:lpstr>Architektura systemów baz danych</vt:lpstr>
      <vt:lpstr>Architektura klient- serwer</vt:lpstr>
      <vt:lpstr>Architektura dwuwarstwowa</vt:lpstr>
      <vt:lpstr>Architektura dwuwarstwowa</vt:lpstr>
      <vt:lpstr>Architektura dwuwarstwowa Zalety</vt:lpstr>
      <vt:lpstr>Architektura dwuwarstwowa Wady</vt:lpstr>
      <vt:lpstr>Systemy baz danych- rozwój</vt:lpstr>
      <vt:lpstr>Architektura trójwarstwowa</vt:lpstr>
      <vt:lpstr>Architektura trójwarstwowa</vt:lpstr>
      <vt:lpstr>Object-Relational Mapping</vt:lpstr>
      <vt:lpstr>Co to jest ORM? </vt:lpstr>
      <vt:lpstr>Prezentacja programu PowerPoint</vt:lpstr>
      <vt:lpstr>Prezentacja programu PowerPoint</vt:lpstr>
      <vt:lpstr>Version control</vt:lpstr>
      <vt:lpstr>System kontroli wersji</vt:lpstr>
      <vt:lpstr>VCS - architektura</vt:lpstr>
      <vt:lpstr>GIT</vt:lpstr>
      <vt:lpstr>GIT - komendy</vt:lpstr>
      <vt:lpstr>Lokalne repozytoria </vt:lpstr>
      <vt:lpstr>Branche (gałęzie) </vt:lpstr>
      <vt:lpstr>Prezentacja programu PowerPoint</vt:lpstr>
      <vt:lpstr>MICROSOFT SQL SERVER</vt:lpstr>
      <vt:lpstr>SQL Server Management Studio</vt:lpstr>
      <vt:lpstr>Prezentacja programu PowerPoint</vt:lpstr>
      <vt:lpstr>Prezentacja programu PowerPoint</vt:lpstr>
      <vt:lpstr>SQL – Structured Query Language</vt:lpstr>
      <vt:lpstr>SQL – Structured Query Language</vt:lpstr>
      <vt:lpstr>DML</vt:lpstr>
      <vt:lpstr>DDL</vt:lpstr>
      <vt:lpstr>DCL</vt:lpstr>
      <vt:lpstr>DQL</vt:lpstr>
      <vt:lpstr>Transact-SQL</vt:lpstr>
      <vt:lpstr>Odczytywanie danych</vt:lpstr>
      <vt:lpstr>Odczytywanie danych</vt:lpstr>
      <vt:lpstr>Prezentacja programu PowerPoint</vt:lpstr>
      <vt:lpstr>Prezentacja programu PowerPoint</vt:lpstr>
      <vt:lpstr>Odczytywanie danych Zapytanie i wynik</vt:lpstr>
      <vt:lpstr>Tworzenie tabel</vt:lpstr>
      <vt:lpstr>Tworzenie tabel – Transact-SQL</vt:lpstr>
      <vt:lpstr>Tworzenie tabel</vt:lpstr>
      <vt:lpstr>Tworzenie tabel</vt:lpstr>
      <vt:lpstr>Tworzenie tabel</vt:lpstr>
      <vt:lpstr>Tworzenie tabel</vt:lpstr>
      <vt:lpstr>Zmiany w tabelach</vt:lpstr>
      <vt:lpstr>Zmiany w tabelach</vt:lpstr>
      <vt:lpstr>Relacje</vt:lpstr>
      <vt:lpstr>Relacje</vt:lpstr>
      <vt:lpstr>Zmiany w tabelach</vt:lpstr>
      <vt:lpstr>Diagram bazy danych</vt:lpstr>
      <vt:lpstr>Tworzenie relacji</vt:lpstr>
      <vt:lpstr>Tworzenie relacji</vt:lpstr>
      <vt:lpstr>Relacje</vt:lpstr>
      <vt:lpstr>Relacje - przykład</vt:lpstr>
      <vt:lpstr>Relacje - przykład</vt:lpstr>
      <vt:lpstr>Relacje - przykład</vt:lpstr>
      <vt:lpstr>Relacje - przykład</vt:lpstr>
      <vt:lpstr>Relacje - przykład</vt:lpstr>
      <vt:lpstr>Relacje - przykład</vt:lpstr>
      <vt:lpstr>Relacje - przykład</vt:lpstr>
      <vt:lpstr>Relacje - przykład</vt:lpstr>
      <vt:lpstr>Wypełnianie tabel danymi</vt:lpstr>
      <vt:lpstr>Wypełnianie tabel danymi</vt:lpstr>
      <vt:lpstr>Arkusz danych MS SQL Server</vt:lpstr>
      <vt:lpstr>INSERT</vt:lpstr>
      <vt:lpstr>UPDATE</vt:lpstr>
      <vt:lpstr>Widoki</vt:lpstr>
      <vt:lpstr>Co to jest widok?</vt:lpstr>
      <vt:lpstr>Co to jest widok(view)?</vt:lpstr>
      <vt:lpstr>Co to jest widok(view)?</vt:lpstr>
      <vt:lpstr>Ograniczenia widoku</vt:lpstr>
      <vt:lpstr>Tworzenie widoków</vt:lpstr>
      <vt:lpstr>Tworzenie widoków– Transact-SQL</vt:lpstr>
      <vt:lpstr>Tworzenie widoków</vt:lpstr>
      <vt:lpstr>Modyfikacja i projektowanie widoku</vt:lpstr>
      <vt:lpstr>Modyfikacja widoku w MS SQL</vt:lpstr>
      <vt:lpstr>Modyfikacja widoku w MS SQL</vt:lpstr>
      <vt:lpstr>Modyfikacja widoku w MS SQL</vt:lpstr>
      <vt:lpstr>Modyfikacja widoku w MS SQL</vt:lpstr>
      <vt:lpstr>Użycie słowa kluczowego AS</vt:lpstr>
      <vt:lpstr>Użycie słowa kluczowego AS</vt:lpstr>
      <vt:lpstr>Wykonywanie obliczeń w klauzuli WHERE </vt:lpstr>
      <vt:lpstr>Wykonywanie obliczeń w klauzuli WHERE </vt:lpstr>
      <vt:lpstr>Sortowanie wyników zapytań</vt:lpstr>
      <vt:lpstr>Sortowanie wyników zapytań</vt:lpstr>
      <vt:lpstr>Operatory logiczne w klauzuli WHERE </vt:lpstr>
      <vt:lpstr>Operatory logiczne w klauzuli WHERE </vt:lpstr>
      <vt:lpstr>Przykład złożonych wyrażeń </vt:lpstr>
      <vt:lpstr>Prezentacja programu PowerPoint</vt:lpstr>
      <vt:lpstr>Klauzula IN </vt:lpstr>
      <vt:lpstr>Klauzula IN</vt:lpstr>
      <vt:lpstr>NOT IN</vt:lpstr>
      <vt:lpstr>NOT IN</vt:lpstr>
      <vt:lpstr>Klauzula BETWEEN </vt:lpstr>
      <vt:lpstr>Klauzula BETWEEN </vt:lpstr>
      <vt:lpstr>NOT BETWEEN </vt:lpstr>
      <vt:lpstr>NOT BETWEEN </vt:lpstr>
      <vt:lpstr>BETWEEN i inne typy danych</vt:lpstr>
      <vt:lpstr>BETWEEN i inne typy danych</vt:lpstr>
      <vt:lpstr>Złożone klauzule WHERE z operatorem LIKE </vt:lpstr>
      <vt:lpstr>Przykład operatora LIKE</vt:lpstr>
      <vt:lpstr>Przykład operatora LIKE</vt:lpstr>
      <vt:lpstr>Usuwanie niepotrzebnych spacji </vt:lpstr>
      <vt:lpstr>Funkcje agregujące i grupujące</vt:lpstr>
      <vt:lpstr>Funkcje agregujące i grupujące</vt:lpstr>
      <vt:lpstr>Użycie funkcji COUNT w MSSQL</vt:lpstr>
      <vt:lpstr>Użycie funkcji COUNT w MSSQL</vt:lpstr>
      <vt:lpstr>Użycie funkcji SUM i AVG w MSSQL</vt:lpstr>
      <vt:lpstr>Użycie funkcji SUM i AVG w MSSQL</vt:lpstr>
      <vt:lpstr>Funkcje agregujące i grupujące</vt:lpstr>
      <vt:lpstr>Użycie funkcji MAX i MIN w MS SQL</vt:lpstr>
      <vt:lpstr>Użycie funkcji MAX i MIN w MS SQL</vt:lpstr>
      <vt:lpstr>Użycie klauzuli HAVING w MS SQL</vt:lpstr>
      <vt:lpstr>Łączenie tabel w MS SQL</vt:lpstr>
      <vt:lpstr>Łączenie tabel w MS SQL</vt:lpstr>
      <vt:lpstr>Łączenie tabel w MS SQL</vt:lpstr>
      <vt:lpstr>Łączenie tabel w MS SQL</vt:lpstr>
      <vt:lpstr>Łączenie tabel w MS SQL</vt:lpstr>
      <vt:lpstr>Łączenie tabel w MS SQL</vt:lpstr>
      <vt:lpstr>Łączenie tabel w MS SQL</vt:lpstr>
      <vt:lpstr>Łączenie kilku tabel używając JOIN</vt:lpstr>
      <vt:lpstr>Łączenie tabel w MS SQL</vt:lpstr>
      <vt:lpstr>Użycie UNION w MS SQL</vt:lpstr>
      <vt:lpstr>Użycie UNION w MS SQL</vt:lpstr>
      <vt:lpstr>Użycie UNION w MS SQL</vt:lpstr>
      <vt:lpstr>Użycie UNION ALL w MS SQL</vt:lpstr>
      <vt:lpstr>Użycie EXCEPT w MS SQL</vt:lpstr>
      <vt:lpstr>Użycie INTERSECT w MS SQL</vt:lpstr>
      <vt:lpstr>Kursory</vt:lpstr>
      <vt:lpstr>Kursory</vt:lpstr>
      <vt:lpstr>Kursory</vt:lpstr>
      <vt:lpstr>Kursory</vt:lpstr>
      <vt:lpstr>Kursory</vt:lpstr>
      <vt:lpstr>Deklarowanie kursora</vt:lpstr>
      <vt:lpstr>Deklarowanie kursora</vt:lpstr>
      <vt:lpstr>Deklarowanie kursora</vt:lpstr>
      <vt:lpstr>Deklarowanie kursora</vt:lpstr>
      <vt:lpstr>Typy kursorów</vt:lpstr>
      <vt:lpstr>Typy kursorów - FORWARD_ONLY </vt:lpstr>
      <vt:lpstr>Typy kursorów - STATIC </vt:lpstr>
      <vt:lpstr>Typy kursorów - DYNAMIC </vt:lpstr>
      <vt:lpstr>Typy kursorów - KEYSET </vt:lpstr>
      <vt:lpstr>Blokady</vt:lpstr>
      <vt:lpstr>Blokady</vt:lpstr>
      <vt:lpstr>Pobieranie danych</vt:lpstr>
      <vt:lpstr>Prezentacja programu PowerPoint</vt:lpstr>
      <vt:lpstr>Pobieranie danych</vt:lpstr>
      <vt:lpstr>Usuwanie kursora</vt:lpstr>
      <vt:lpstr>Usuwanie kursora</vt:lpstr>
      <vt:lpstr>Programowanie SQL</vt:lpstr>
      <vt:lpstr>Tworzenie procedur</vt:lpstr>
      <vt:lpstr>Tworzenie procedur</vt:lpstr>
      <vt:lpstr>Tworzenie procedur</vt:lpstr>
      <vt:lpstr>Tworzenie procedur</vt:lpstr>
      <vt:lpstr>Tworzenie procedur- IF</vt:lpstr>
      <vt:lpstr>Tworzenie funkcji w MS SQL</vt:lpstr>
      <vt:lpstr>Tworzenie funkcji w MS SQL</vt:lpstr>
      <vt:lpstr>Tworzenie funkcji w MS SQL</vt:lpstr>
      <vt:lpstr>Tworzenie funkcji w MS SQL</vt:lpstr>
      <vt:lpstr>Użycie zmiennych w T-SQL</vt:lpstr>
      <vt:lpstr>Użycie zmiennych w T-SQL</vt:lpstr>
      <vt:lpstr>Prezentacja programu PowerPoint</vt:lpstr>
      <vt:lpstr>Użycie zmiennych w T-SQL</vt:lpstr>
      <vt:lpstr>Użycie zmiennych w T-SQL</vt:lpstr>
      <vt:lpstr>Użycie zmiennych w T-SQL</vt:lpstr>
      <vt:lpstr>Przykładowa procedura</vt:lpstr>
      <vt:lpstr>Prezentacja programu PowerPoint</vt:lpstr>
      <vt:lpstr>Prezentacja programu PowerPoint</vt:lpstr>
      <vt:lpstr>Zarządzanie dostępem</vt:lpstr>
      <vt:lpstr>Zarządzanie dostępem</vt:lpstr>
      <vt:lpstr>Zarządzanie dostępem</vt:lpstr>
      <vt:lpstr>Bezpieczeństwo</vt:lpstr>
      <vt:lpstr>Prezentacja programu PowerPoint</vt:lpstr>
      <vt:lpstr>SQL Injection</vt:lpstr>
      <vt:lpstr>SQL Injection</vt:lpstr>
      <vt:lpstr>SQL Injection</vt:lpstr>
      <vt:lpstr>SQL Injection</vt:lpstr>
      <vt:lpstr>Prezentacja programu PowerPoint</vt:lpstr>
      <vt:lpstr>Prezentacja programu PowerPoint</vt:lpstr>
      <vt:lpstr>Prezentacja programu PowerPoint</vt:lpstr>
      <vt:lpstr>Prezentacja programu PowerPoint</vt:lpstr>
      <vt:lpstr>Zarządzanie dostępem</vt:lpstr>
      <vt:lpstr>Zarządzanie dostępem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Robercik</dc:creator>
  <cp:lastModifiedBy>Robert Rudnicki</cp:lastModifiedBy>
  <cp:revision>153</cp:revision>
  <dcterms:created xsi:type="dcterms:W3CDTF">2012-01-11T16:03:21Z</dcterms:created>
  <dcterms:modified xsi:type="dcterms:W3CDTF">2018-03-27T19:03:06Z</dcterms:modified>
</cp:coreProperties>
</file>