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Tymoteusz Ciesielsk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7-30T12:43:19.021">
    <p:pos x="6000" y="0"/>
    <p:text>Efficiency - comparison of percentage:
Number / Percentage of successful reconstructions for track 1 : 24970 / %99.951965
Number / Percentage of successful reconstructions for track 2 : 24777 / %99.179409
Number / Percentage of successful reconstructions for (old reconstruction) track 1 : 24978 / %99.983988
Number / Percentage of successful reconstructions for (old reconstruction) track 2 : 24077 / %96.377392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01e865d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01e865d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01e865d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01e865d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0366ee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d0366ee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01e865d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d01e865d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0366ee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0366ee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d0366ee1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d0366ee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115ec83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115ec83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d115ec83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d115ec83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github.com/HEPTrkX/heptrkx-gnn-track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arcinwolter/Tracking_student202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220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Reconstruction of particle tracks using Deep Neural Networks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413325"/>
            <a:ext cx="76881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Tymoteusz Ciesielski						Supervisor: Dr. Marcin Wolter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Eyüp Bedirhan Ünlü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MuonE experiment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5530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MuonE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Future CERN experiment - planned to be built in 2021-2022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Dedicated to measure hadronic correction to the anomalous muon magnetic moment.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are working on the </a:t>
            </a:r>
            <a:r>
              <a:rPr b="1" lang="en-GB"/>
              <a:t>simulated test beam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magnetic field applied, tracks of particles are </a:t>
            </a:r>
            <a:r>
              <a:rPr b="1" lang="en-GB"/>
              <a:t>straight lines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Layers of detectors,</a:t>
            </a:r>
            <a:r>
              <a:rPr lang="en-GB"/>
              <a:t> determining position of a flying particle - X, Y layers and stereo layers rotated by 45 degrees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313" y="3529175"/>
            <a:ext cx="5127975" cy="14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GNN - Graph Neural Network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51175" y="2071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Motivation to use</a:t>
            </a:r>
            <a:r>
              <a:rPr lang="en-GB"/>
              <a:t> - building track reconstruction method alternative to the standard pattern recognition methods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Input data</a:t>
            </a:r>
            <a:r>
              <a:rPr lang="en-GB"/>
              <a:t> - graph, instead of vectors or matrices. In our case, hit positions - nodes.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Output data</a:t>
            </a:r>
            <a:r>
              <a:rPr lang="en-GB"/>
              <a:t> - graph with edges, connecting the hit points. Each edge has a weight, denoting the  probability that it belongs to the particle track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850" y="3053225"/>
            <a:ext cx="3933300" cy="20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5201075" y="677475"/>
            <a:ext cx="38550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used the code of HEPTrkX group, which applied GNN to track reconstruction. We have modified their code: </a:t>
            </a:r>
            <a:r>
              <a:rPr lang="en-GB" sz="1100" u="sng">
                <a:solidFill>
                  <a:schemeClr val="accent5"/>
                </a:solidFill>
                <a:hlinkClick r:id="rId4"/>
              </a:rPr>
              <a:t>https://github.com/HEPTrkX/heptrkx-gnn-tracking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GNN applied to MuonE track recognition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350" y="2825000"/>
            <a:ext cx="3812925" cy="20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50" y="2882875"/>
            <a:ext cx="3926107" cy="19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77250" y="1426175"/>
            <a:ext cx="7688700" cy="1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At the moment, we can reconstruct 2D tracks (</a:t>
            </a:r>
            <a:r>
              <a:rPr lang="en-GB"/>
              <a:t> XZ and YZ)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First we find all potential edges connecting the hits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Then the edges </a:t>
            </a:r>
            <a:r>
              <a:rPr lang="en-GB"/>
              <a:t>are validated by GNN; they get probabilities that they form a track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727650" y="2892213"/>
            <a:ext cx="19869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Lato"/>
                <a:ea typeface="Lato"/>
                <a:cs typeface="Lato"/>
                <a:sym typeface="Lato"/>
              </a:rPr>
              <a:t>All possible edges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139550" y="2892225"/>
            <a:ext cx="1806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Track candidates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found by GNN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287875" y="4769375"/>
            <a:ext cx="720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target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1210925" y="4049750"/>
            <a:ext cx="16710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6"/>
          <p:cNvSpPr/>
          <p:nvPr/>
        </p:nvSpPr>
        <p:spPr>
          <a:xfrm>
            <a:off x="1753675" y="4119575"/>
            <a:ext cx="78300" cy="6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6209575" y="4232800"/>
            <a:ext cx="78300" cy="6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1831975" y="4769375"/>
            <a:ext cx="720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target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923875" y="3584375"/>
            <a:ext cx="82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Primary muon track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>
            <a:off x="7289700" y="3274175"/>
            <a:ext cx="16710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6"/>
          <p:cNvSpPr txBox="1"/>
          <p:nvPr/>
        </p:nvSpPr>
        <p:spPr>
          <a:xfrm>
            <a:off x="6587750" y="3004925"/>
            <a:ext cx="1272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Electron track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 rot="10800000">
            <a:off x="7828425" y="4379350"/>
            <a:ext cx="3996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6"/>
          <p:cNvSpPr txBox="1"/>
          <p:nvPr/>
        </p:nvSpPr>
        <p:spPr>
          <a:xfrm>
            <a:off x="7750625" y="4608300"/>
            <a:ext cx="82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Secondary</a:t>
            </a:r>
            <a:r>
              <a:rPr lang="en-GB" sz="1000">
                <a:latin typeface="Lato"/>
                <a:ea typeface="Lato"/>
                <a:cs typeface="Lato"/>
                <a:sym typeface="Lato"/>
              </a:rPr>
              <a:t> muon track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7132000" y="2201800"/>
            <a:ext cx="16911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Edges with high probabilities - marked as black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" name="Google Shape;124;p16"/>
          <p:cNvCxnSpPr/>
          <p:nvPr/>
        </p:nvCxnSpPr>
        <p:spPr>
          <a:xfrm>
            <a:off x="2714550" y="4874550"/>
            <a:ext cx="14244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6"/>
          <p:cNvSpPr txBox="1"/>
          <p:nvPr/>
        </p:nvSpPr>
        <p:spPr>
          <a:xfrm>
            <a:off x="2955825" y="4797600"/>
            <a:ext cx="1067100" cy="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Z direction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Tuning GNN parameters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727650" y="1252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Potential problems - simulating tracks that are not real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Changing parameters: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Numbers of layers of Edge Neural Network and Node Neural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Number of  iterations of weights updates per epoch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last parameter turned out to be the most significant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Maximum edge classification accuracy that was obtained is 99.9%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549" y="2808800"/>
            <a:ext cx="4669427" cy="23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00" y="2808800"/>
            <a:ext cx="4522277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50" y="3062749"/>
            <a:ext cx="1879900" cy="20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type="title"/>
          </p:nvPr>
        </p:nvSpPr>
        <p:spPr>
          <a:xfrm>
            <a:off x="109325" y="649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Fitting the particle tracks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206100" y="1339425"/>
            <a:ext cx="5261700" cy="1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Particle track is determined by </a:t>
            </a:r>
            <a:r>
              <a:rPr b="1" lang="en-GB"/>
              <a:t>linear fit to the hits</a:t>
            </a:r>
            <a:r>
              <a:rPr lang="en-GB"/>
              <a:t> found by GNN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Robust fit algorithm - </a:t>
            </a:r>
            <a:r>
              <a:rPr lang="en-GB"/>
              <a:t>extension of standard linear regression. Allows to drop one </a:t>
            </a:r>
            <a:r>
              <a:rPr lang="en-GB"/>
              <a:t>outlying</a:t>
            </a:r>
            <a:r>
              <a:rPr lang="en-GB"/>
              <a:t> point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Comparison between real tracks (Monte Carlo tracks) and those reconstructed by 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Tracks are also compared to those obtained using standard MuonE reconstruction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4">
            <a:alphaModFix/>
          </a:blip>
          <a:srcRect b="-148390" l="-437710" r="437710" t="148390"/>
          <a:stretch/>
        </p:blipFill>
        <p:spPr>
          <a:xfrm>
            <a:off x="5" y="3258750"/>
            <a:ext cx="1702901" cy="188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4000" y="3014100"/>
            <a:ext cx="1732059" cy="20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6">
            <a:alphaModFix/>
          </a:blip>
          <a:srcRect b="0" l="0" r="9255" t="9255"/>
          <a:stretch/>
        </p:blipFill>
        <p:spPr>
          <a:xfrm>
            <a:off x="5339225" y="808650"/>
            <a:ext cx="3178474" cy="3865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8"/>
          <p:cNvCxnSpPr/>
          <p:nvPr/>
        </p:nvCxnSpPr>
        <p:spPr>
          <a:xfrm>
            <a:off x="6732338" y="2215250"/>
            <a:ext cx="353100" cy="2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8"/>
          <p:cNvSpPr txBox="1"/>
          <p:nvPr/>
        </p:nvSpPr>
        <p:spPr>
          <a:xfrm>
            <a:off x="5889150" y="1870550"/>
            <a:ext cx="13359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True electron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 rot="10800000">
            <a:off x="6772900" y="3228700"/>
            <a:ext cx="549300" cy="4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8"/>
          <p:cNvSpPr txBox="1"/>
          <p:nvPr/>
        </p:nvSpPr>
        <p:spPr>
          <a:xfrm>
            <a:off x="7090600" y="3707200"/>
            <a:ext cx="13359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Muon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322200" y="847775"/>
            <a:ext cx="13359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GNN reconstructed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 electron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7581988" y="1514300"/>
            <a:ext cx="5130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/>
          <p:nvPr/>
        </p:nvCxnSpPr>
        <p:spPr>
          <a:xfrm flipH="1" rot="10800000">
            <a:off x="7897750" y="1844900"/>
            <a:ext cx="184800" cy="3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8"/>
          <p:cNvSpPr txBox="1"/>
          <p:nvPr/>
        </p:nvSpPr>
        <p:spPr>
          <a:xfrm>
            <a:off x="7423950" y="2154838"/>
            <a:ext cx="13359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Standard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 reconstructed electron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0" y="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 Slope resolution (reconstructed - true)</a:t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712" y="2769350"/>
            <a:ext cx="2438325" cy="237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9275" y="555975"/>
            <a:ext cx="2273201" cy="221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-31750" y="1315225"/>
            <a:ext cx="18789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Number / Percentage of successful reconstructions: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24970 / %99.951965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5083" y="555975"/>
            <a:ext cx="2709430" cy="2103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2075" y="2685848"/>
            <a:ext cx="2765150" cy="24576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5498925" y="755338"/>
            <a:ext cx="15783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GNN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Electron track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261825" y="265525"/>
            <a:ext cx="3175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840825" y="692713"/>
            <a:ext cx="15783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GNN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Muon track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5733300" y="2951463"/>
            <a:ext cx="15783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Classical Methods</a:t>
            </a:r>
            <a:r>
              <a:rPr lang="en-GB" sz="13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Electron track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2907125" y="2951463"/>
            <a:ext cx="15783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Classical Methods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Muon track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-31750" y="3557900"/>
            <a:ext cx="18789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Number / Percentage of successful reconstructions: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24978 / %99.983988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183325" y="1281613"/>
            <a:ext cx="18789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Number / Percentage of successful reconstructions: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24777 / %99.179409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183325" y="3405938"/>
            <a:ext cx="18789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Number / Percentage of successful reconstructions: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24077 / %96.377392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We managed to implement GNN to reconstruct particle tracks based on hit positions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We obtained the reconstruction efficiency and resolution comparable to the classical methods (and for the scattered electron track even slightly better)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We therefore introduced alternative working method for track reconstruction in the MuonE experiment</a:t>
            </a:r>
            <a:br>
              <a:rPr lang="en-GB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Future development of the project - reconstruction of the tracks in 3D</a:t>
            </a:r>
            <a:endParaRPr sz="1700"/>
          </a:p>
        </p:txBody>
      </p:sp>
      <p:sp>
        <p:nvSpPr>
          <p:cNvPr id="176" name="Google Shape;176;p20"/>
          <p:cNvSpPr txBox="1"/>
          <p:nvPr/>
        </p:nvSpPr>
        <p:spPr>
          <a:xfrm>
            <a:off x="6591875" y="726450"/>
            <a:ext cx="22233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Our code: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r>
              <a:rPr lang="en-GB" sz="1100" u="sng">
                <a:solidFill>
                  <a:schemeClr val="hlink"/>
                </a:solidFill>
                <a:hlinkClick r:id="rId3"/>
              </a:rPr>
              <a:t>https://github.com/marcinwolter/Tracking_student2020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81425" y="5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Supplementary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225" y="748287"/>
            <a:ext cx="2468919" cy="19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650" y="2638025"/>
            <a:ext cx="2671169" cy="23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0088" y="2769968"/>
            <a:ext cx="2302825" cy="2242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951" y="585575"/>
            <a:ext cx="2302825" cy="22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