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57" r:id="rId2"/>
    <p:sldId id="258" r:id="rId3"/>
    <p:sldId id="260" r:id="rId4"/>
    <p:sldId id="261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3C7C3C8-ACE2-4206-816F-A1FA4ABFC3C3}">
          <p14:sldIdLst>
            <p14:sldId id="257"/>
            <p14:sldId id="258"/>
            <p14:sldId id="260"/>
            <p14:sldId id="261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98"/>
  </p:normalViewPr>
  <p:slideViewPr>
    <p:cSldViewPr>
      <p:cViewPr varScale="1">
        <p:scale>
          <a:sx n="111" d="100"/>
          <a:sy n="111" d="100"/>
        </p:scale>
        <p:origin x="1680" y="2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439725F-B320-4DEF-A86C-1938F16A5E31}" type="doc">
      <dgm:prSet loTypeId="urn:microsoft.com/office/officeart/2005/8/layout/orgChart1" loCatId="hierarchy" qsTypeId="urn:microsoft.com/office/officeart/2005/8/quickstyle/simple1" qsCatId="simple" csTypeId="urn:microsoft.com/office/officeart/2005/8/colors/accent6_1" csCatId="accent6" phldr="1"/>
      <dgm:spPr/>
      <dgm:t>
        <a:bodyPr/>
        <a:lstStyle/>
        <a:p>
          <a:endParaRPr lang="en-GB"/>
        </a:p>
      </dgm:t>
    </dgm:pt>
    <dgm:pt modelId="{02C6D03A-FD0D-4A3D-B94C-24C50B97DFBF}">
      <dgm:prSet phldrT="[Text]"/>
      <dgm:spPr/>
      <dgm:t>
        <a:bodyPr/>
        <a:lstStyle/>
        <a:p>
          <a:r>
            <a:rPr lang="pl-PL" dirty="0"/>
            <a:t>App Root</a:t>
          </a:r>
          <a:endParaRPr lang="en-GB" dirty="0"/>
        </a:p>
      </dgm:t>
    </dgm:pt>
    <dgm:pt modelId="{746D3413-793B-448D-8AE6-100F4A6006E3}" type="parTrans" cxnId="{42AAE1BB-1E3D-4D53-B98B-CF140B825368}">
      <dgm:prSet/>
      <dgm:spPr/>
      <dgm:t>
        <a:bodyPr/>
        <a:lstStyle/>
        <a:p>
          <a:endParaRPr lang="en-GB"/>
        </a:p>
      </dgm:t>
    </dgm:pt>
    <dgm:pt modelId="{B0027C5A-C4B4-4FE1-ACCE-09423F28B8B5}" type="sibTrans" cxnId="{42AAE1BB-1E3D-4D53-B98B-CF140B825368}">
      <dgm:prSet/>
      <dgm:spPr/>
      <dgm:t>
        <a:bodyPr/>
        <a:lstStyle/>
        <a:p>
          <a:endParaRPr lang="en-GB"/>
        </a:p>
      </dgm:t>
    </dgm:pt>
    <dgm:pt modelId="{89563FAF-CD3A-4FB7-91CF-D5D27FF3CF93}">
      <dgm:prSet phldrT="[Text]"/>
      <dgm:spPr/>
      <dgm:t>
        <a:bodyPr/>
        <a:lstStyle/>
        <a:p>
          <a:r>
            <a:rPr lang="pl-PL" dirty="0"/>
            <a:t>Component A</a:t>
          </a:r>
          <a:endParaRPr lang="en-GB" dirty="0"/>
        </a:p>
      </dgm:t>
    </dgm:pt>
    <dgm:pt modelId="{FBF2E506-E70C-4502-8DEC-2BEB9064108F}" type="parTrans" cxnId="{78BAFAC1-F28B-4623-83D4-F71D68258CEC}">
      <dgm:prSet/>
      <dgm:spPr/>
      <dgm:t>
        <a:bodyPr/>
        <a:lstStyle/>
        <a:p>
          <a:endParaRPr lang="en-GB"/>
        </a:p>
      </dgm:t>
    </dgm:pt>
    <dgm:pt modelId="{32BC0F41-2DC1-4CC5-960B-7B1F6BB699DC}" type="sibTrans" cxnId="{78BAFAC1-F28B-4623-83D4-F71D68258CEC}">
      <dgm:prSet/>
      <dgm:spPr/>
      <dgm:t>
        <a:bodyPr/>
        <a:lstStyle/>
        <a:p>
          <a:endParaRPr lang="en-GB"/>
        </a:p>
      </dgm:t>
    </dgm:pt>
    <dgm:pt modelId="{E96D85DE-9FA7-44D3-95BC-EF6D8AAD600A}">
      <dgm:prSet phldrT="[Text]"/>
      <dgm:spPr/>
      <dgm:t>
        <a:bodyPr/>
        <a:lstStyle/>
        <a:p>
          <a:r>
            <a:rPr lang="pl-PL" dirty="0"/>
            <a:t>Component C</a:t>
          </a:r>
          <a:endParaRPr lang="en-GB" dirty="0"/>
        </a:p>
      </dgm:t>
    </dgm:pt>
    <dgm:pt modelId="{56CCF367-9E64-48B8-B2F8-EC03B4E811F9}" type="parTrans" cxnId="{8B35811C-6C62-4065-924B-5F57A6CBB0F9}">
      <dgm:prSet/>
      <dgm:spPr/>
      <dgm:t>
        <a:bodyPr/>
        <a:lstStyle/>
        <a:p>
          <a:endParaRPr lang="en-GB"/>
        </a:p>
      </dgm:t>
    </dgm:pt>
    <dgm:pt modelId="{9A879D5E-30DE-4A7E-BDEC-0C24331446C8}" type="sibTrans" cxnId="{8B35811C-6C62-4065-924B-5F57A6CBB0F9}">
      <dgm:prSet/>
      <dgm:spPr/>
      <dgm:t>
        <a:bodyPr/>
        <a:lstStyle/>
        <a:p>
          <a:endParaRPr lang="en-GB"/>
        </a:p>
      </dgm:t>
    </dgm:pt>
    <dgm:pt modelId="{83EE230A-2C7B-4DDC-8EC7-7FA7344E3766}">
      <dgm:prSet phldrT="[Text]"/>
      <dgm:spPr/>
      <dgm:t>
        <a:bodyPr/>
        <a:lstStyle/>
        <a:p>
          <a:r>
            <a:rPr lang="pl-PL" dirty="0"/>
            <a:t>Component B</a:t>
          </a:r>
          <a:endParaRPr lang="en-GB" dirty="0"/>
        </a:p>
      </dgm:t>
    </dgm:pt>
    <dgm:pt modelId="{EE69E6B3-4DB4-433A-873A-AB519A7176EC}" type="parTrans" cxnId="{7F26D5DF-B42C-4563-8662-A17741E36BC1}">
      <dgm:prSet/>
      <dgm:spPr/>
      <dgm:t>
        <a:bodyPr/>
        <a:lstStyle/>
        <a:p>
          <a:endParaRPr lang="en-GB"/>
        </a:p>
      </dgm:t>
    </dgm:pt>
    <dgm:pt modelId="{9F073E20-2E3D-457F-BBEA-873FA58A2305}" type="sibTrans" cxnId="{7F26D5DF-B42C-4563-8662-A17741E36BC1}">
      <dgm:prSet/>
      <dgm:spPr/>
      <dgm:t>
        <a:bodyPr/>
        <a:lstStyle/>
        <a:p>
          <a:endParaRPr lang="en-GB"/>
        </a:p>
      </dgm:t>
    </dgm:pt>
    <dgm:pt modelId="{D9914783-D3CF-4061-8E0E-F109E39B6DC0}">
      <dgm:prSet phldrT="[Text]"/>
      <dgm:spPr/>
      <dgm:t>
        <a:bodyPr/>
        <a:lstStyle/>
        <a:p>
          <a:r>
            <a:rPr lang="pl-PL" dirty="0"/>
            <a:t>Component D</a:t>
          </a:r>
          <a:endParaRPr lang="en-GB" dirty="0"/>
        </a:p>
      </dgm:t>
    </dgm:pt>
    <dgm:pt modelId="{89AC7D5D-76DD-4EED-BB3F-D90E6E589647}" type="parTrans" cxnId="{FA30CB82-DBE3-4B62-8FF6-A19DB5217713}">
      <dgm:prSet/>
      <dgm:spPr/>
      <dgm:t>
        <a:bodyPr/>
        <a:lstStyle/>
        <a:p>
          <a:endParaRPr lang="en-GB"/>
        </a:p>
      </dgm:t>
    </dgm:pt>
    <dgm:pt modelId="{D0EA7774-EC4F-4221-8427-0FF4EE184EC5}" type="sibTrans" cxnId="{FA30CB82-DBE3-4B62-8FF6-A19DB5217713}">
      <dgm:prSet/>
      <dgm:spPr/>
      <dgm:t>
        <a:bodyPr/>
        <a:lstStyle/>
        <a:p>
          <a:endParaRPr lang="en-GB"/>
        </a:p>
      </dgm:t>
    </dgm:pt>
    <dgm:pt modelId="{0AA6938F-2BE2-4935-A719-853B5D1E45E2}" type="pres">
      <dgm:prSet presAssocID="{F439725F-B320-4DEF-A86C-1938F16A5E3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584FD47F-C2AE-437E-BCAF-6E1DB594426D}" type="pres">
      <dgm:prSet presAssocID="{02C6D03A-FD0D-4A3D-B94C-24C50B97DFBF}" presName="hierRoot1" presStyleCnt="0">
        <dgm:presLayoutVars>
          <dgm:hierBranch val="init"/>
        </dgm:presLayoutVars>
      </dgm:prSet>
      <dgm:spPr/>
    </dgm:pt>
    <dgm:pt modelId="{1EF4F380-53ED-4942-8C87-00D5BADFC43B}" type="pres">
      <dgm:prSet presAssocID="{02C6D03A-FD0D-4A3D-B94C-24C50B97DFBF}" presName="rootComposite1" presStyleCnt="0"/>
      <dgm:spPr/>
    </dgm:pt>
    <dgm:pt modelId="{BF1D9372-A18F-45B1-99BC-D7C823E08DAC}" type="pres">
      <dgm:prSet presAssocID="{02C6D03A-FD0D-4A3D-B94C-24C50B97DFBF}" presName="rootText1" presStyleLbl="node0" presStyleIdx="0" presStyleCnt="1">
        <dgm:presLayoutVars>
          <dgm:chPref val="3"/>
        </dgm:presLayoutVars>
      </dgm:prSet>
      <dgm:spPr/>
    </dgm:pt>
    <dgm:pt modelId="{C4C38DF0-E067-432B-BCEF-C84C19804671}" type="pres">
      <dgm:prSet presAssocID="{02C6D03A-FD0D-4A3D-B94C-24C50B97DFBF}" presName="rootConnector1" presStyleLbl="node1" presStyleIdx="0" presStyleCnt="0"/>
      <dgm:spPr/>
    </dgm:pt>
    <dgm:pt modelId="{C5F8E438-CCD9-4DDF-BB51-7FAC04FB94D1}" type="pres">
      <dgm:prSet presAssocID="{02C6D03A-FD0D-4A3D-B94C-24C50B97DFBF}" presName="hierChild2" presStyleCnt="0"/>
      <dgm:spPr/>
    </dgm:pt>
    <dgm:pt modelId="{271E7316-F588-4D54-90FF-FE92C6B10CF0}" type="pres">
      <dgm:prSet presAssocID="{FBF2E506-E70C-4502-8DEC-2BEB9064108F}" presName="Name37" presStyleLbl="parChTrans1D2" presStyleIdx="0" presStyleCnt="2"/>
      <dgm:spPr/>
    </dgm:pt>
    <dgm:pt modelId="{D628493B-C88D-4FE4-8027-F027AE8FA533}" type="pres">
      <dgm:prSet presAssocID="{89563FAF-CD3A-4FB7-91CF-D5D27FF3CF93}" presName="hierRoot2" presStyleCnt="0">
        <dgm:presLayoutVars>
          <dgm:hierBranch val="init"/>
        </dgm:presLayoutVars>
      </dgm:prSet>
      <dgm:spPr/>
    </dgm:pt>
    <dgm:pt modelId="{B1E51273-2816-4EA3-A7E6-2226F929FF8F}" type="pres">
      <dgm:prSet presAssocID="{89563FAF-CD3A-4FB7-91CF-D5D27FF3CF93}" presName="rootComposite" presStyleCnt="0"/>
      <dgm:spPr/>
    </dgm:pt>
    <dgm:pt modelId="{FE67B2D4-8AC4-43CF-BD89-3A8768821953}" type="pres">
      <dgm:prSet presAssocID="{89563FAF-CD3A-4FB7-91CF-D5D27FF3CF93}" presName="rootText" presStyleLbl="node2" presStyleIdx="0" presStyleCnt="2" custScaleX="152637">
        <dgm:presLayoutVars>
          <dgm:chPref val="3"/>
        </dgm:presLayoutVars>
      </dgm:prSet>
      <dgm:spPr/>
    </dgm:pt>
    <dgm:pt modelId="{518901A8-0F73-42AB-BCD0-490BFDF0A342}" type="pres">
      <dgm:prSet presAssocID="{89563FAF-CD3A-4FB7-91CF-D5D27FF3CF93}" presName="rootConnector" presStyleLbl="node2" presStyleIdx="0" presStyleCnt="2"/>
      <dgm:spPr/>
    </dgm:pt>
    <dgm:pt modelId="{D9ACE68D-240A-4C2B-ABFE-08E9D3FDD775}" type="pres">
      <dgm:prSet presAssocID="{89563FAF-CD3A-4FB7-91CF-D5D27FF3CF93}" presName="hierChild4" presStyleCnt="0"/>
      <dgm:spPr/>
    </dgm:pt>
    <dgm:pt modelId="{876D8CEA-A272-4B7A-B122-25A873755E0A}" type="pres">
      <dgm:prSet presAssocID="{89563FAF-CD3A-4FB7-91CF-D5D27FF3CF93}" presName="hierChild5" presStyleCnt="0"/>
      <dgm:spPr/>
    </dgm:pt>
    <dgm:pt modelId="{F9160110-292E-4A99-9553-519E94C32E50}" type="pres">
      <dgm:prSet presAssocID="{EE69E6B3-4DB4-433A-873A-AB519A7176EC}" presName="Name37" presStyleLbl="parChTrans1D2" presStyleIdx="1" presStyleCnt="2"/>
      <dgm:spPr/>
    </dgm:pt>
    <dgm:pt modelId="{DBAFD13C-97E2-435E-9067-ED3565EBCCAA}" type="pres">
      <dgm:prSet presAssocID="{83EE230A-2C7B-4DDC-8EC7-7FA7344E3766}" presName="hierRoot2" presStyleCnt="0">
        <dgm:presLayoutVars>
          <dgm:hierBranch val="init"/>
        </dgm:presLayoutVars>
      </dgm:prSet>
      <dgm:spPr/>
    </dgm:pt>
    <dgm:pt modelId="{3BFDBEC1-101F-4B43-A182-691A1D45666F}" type="pres">
      <dgm:prSet presAssocID="{83EE230A-2C7B-4DDC-8EC7-7FA7344E3766}" presName="rootComposite" presStyleCnt="0"/>
      <dgm:spPr/>
    </dgm:pt>
    <dgm:pt modelId="{3C28E626-9CF5-4632-9293-B7D6C021131C}" type="pres">
      <dgm:prSet presAssocID="{83EE230A-2C7B-4DDC-8EC7-7FA7344E3766}" presName="rootText" presStyleLbl="node2" presStyleIdx="1" presStyleCnt="2" custScaleX="159333">
        <dgm:presLayoutVars>
          <dgm:chPref val="3"/>
        </dgm:presLayoutVars>
      </dgm:prSet>
      <dgm:spPr/>
    </dgm:pt>
    <dgm:pt modelId="{4CFB8CB9-DFE4-4541-ACC2-597952DE658F}" type="pres">
      <dgm:prSet presAssocID="{83EE230A-2C7B-4DDC-8EC7-7FA7344E3766}" presName="rootConnector" presStyleLbl="node2" presStyleIdx="1" presStyleCnt="2"/>
      <dgm:spPr/>
    </dgm:pt>
    <dgm:pt modelId="{E4CE7E4E-9794-44BE-A5F4-4BE890A0177E}" type="pres">
      <dgm:prSet presAssocID="{83EE230A-2C7B-4DDC-8EC7-7FA7344E3766}" presName="hierChild4" presStyleCnt="0"/>
      <dgm:spPr/>
    </dgm:pt>
    <dgm:pt modelId="{92DDCC8A-302A-4405-B91C-9A1415E7A6A1}" type="pres">
      <dgm:prSet presAssocID="{56CCF367-9E64-48B8-B2F8-EC03B4E811F9}" presName="Name37" presStyleLbl="parChTrans1D3" presStyleIdx="0" presStyleCnt="2"/>
      <dgm:spPr/>
    </dgm:pt>
    <dgm:pt modelId="{A13744D7-A235-4599-A901-CE2C71FD5BDC}" type="pres">
      <dgm:prSet presAssocID="{E96D85DE-9FA7-44D3-95BC-EF6D8AAD600A}" presName="hierRoot2" presStyleCnt="0">
        <dgm:presLayoutVars>
          <dgm:hierBranch val="init"/>
        </dgm:presLayoutVars>
      </dgm:prSet>
      <dgm:spPr/>
    </dgm:pt>
    <dgm:pt modelId="{8B16EF04-29AE-4DC2-928D-158FDE829D01}" type="pres">
      <dgm:prSet presAssocID="{E96D85DE-9FA7-44D3-95BC-EF6D8AAD600A}" presName="rootComposite" presStyleCnt="0"/>
      <dgm:spPr/>
    </dgm:pt>
    <dgm:pt modelId="{C68FE22A-EF28-4707-AFCA-21B0FF504F23}" type="pres">
      <dgm:prSet presAssocID="{E96D85DE-9FA7-44D3-95BC-EF6D8AAD600A}" presName="rootText" presStyleLbl="node3" presStyleIdx="0" presStyleCnt="2" custScaleX="142298">
        <dgm:presLayoutVars>
          <dgm:chPref val="3"/>
        </dgm:presLayoutVars>
      </dgm:prSet>
      <dgm:spPr/>
    </dgm:pt>
    <dgm:pt modelId="{24A19DD3-40D6-41CB-A582-EA7EE2108606}" type="pres">
      <dgm:prSet presAssocID="{E96D85DE-9FA7-44D3-95BC-EF6D8AAD600A}" presName="rootConnector" presStyleLbl="node3" presStyleIdx="0" presStyleCnt="2"/>
      <dgm:spPr/>
    </dgm:pt>
    <dgm:pt modelId="{87BBB333-06C7-4D30-AA8F-260E444817EE}" type="pres">
      <dgm:prSet presAssocID="{E96D85DE-9FA7-44D3-95BC-EF6D8AAD600A}" presName="hierChild4" presStyleCnt="0"/>
      <dgm:spPr/>
    </dgm:pt>
    <dgm:pt modelId="{40529A81-55CD-4A4B-A9B5-5CD35F6DE6F6}" type="pres">
      <dgm:prSet presAssocID="{E96D85DE-9FA7-44D3-95BC-EF6D8AAD600A}" presName="hierChild5" presStyleCnt="0"/>
      <dgm:spPr/>
    </dgm:pt>
    <dgm:pt modelId="{2E18BB8D-CB3F-4F90-B517-DBBDB3F2A64B}" type="pres">
      <dgm:prSet presAssocID="{89AC7D5D-76DD-4EED-BB3F-D90E6E589647}" presName="Name37" presStyleLbl="parChTrans1D3" presStyleIdx="1" presStyleCnt="2"/>
      <dgm:spPr/>
    </dgm:pt>
    <dgm:pt modelId="{1E47F5CC-FF52-41DC-8511-D3D85FA7F741}" type="pres">
      <dgm:prSet presAssocID="{D9914783-D3CF-4061-8E0E-F109E39B6DC0}" presName="hierRoot2" presStyleCnt="0">
        <dgm:presLayoutVars>
          <dgm:hierBranch val="init"/>
        </dgm:presLayoutVars>
      </dgm:prSet>
      <dgm:spPr/>
    </dgm:pt>
    <dgm:pt modelId="{F99D0930-389F-4E6D-9AFF-D84C9D2062E3}" type="pres">
      <dgm:prSet presAssocID="{D9914783-D3CF-4061-8E0E-F109E39B6DC0}" presName="rootComposite" presStyleCnt="0"/>
      <dgm:spPr/>
    </dgm:pt>
    <dgm:pt modelId="{9482C4DB-7922-4281-8BFF-5D1281CD722F}" type="pres">
      <dgm:prSet presAssocID="{D9914783-D3CF-4061-8E0E-F109E39B6DC0}" presName="rootText" presStyleLbl="node3" presStyleIdx="1" presStyleCnt="2" custScaleX="142298">
        <dgm:presLayoutVars>
          <dgm:chPref val="3"/>
        </dgm:presLayoutVars>
      </dgm:prSet>
      <dgm:spPr/>
    </dgm:pt>
    <dgm:pt modelId="{1CDE263A-DB1E-4D26-9142-255ABB0C309E}" type="pres">
      <dgm:prSet presAssocID="{D9914783-D3CF-4061-8E0E-F109E39B6DC0}" presName="rootConnector" presStyleLbl="node3" presStyleIdx="1" presStyleCnt="2"/>
      <dgm:spPr/>
    </dgm:pt>
    <dgm:pt modelId="{19F658F9-4541-4532-8892-C888FAB51877}" type="pres">
      <dgm:prSet presAssocID="{D9914783-D3CF-4061-8E0E-F109E39B6DC0}" presName="hierChild4" presStyleCnt="0"/>
      <dgm:spPr/>
    </dgm:pt>
    <dgm:pt modelId="{68B73E31-57FF-47AF-8142-25C0EC096F2D}" type="pres">
      <dgm:prSet presAssocID="{D9914783-D3CF-4061-8E0E-F109E39B6DC0}" presName="hierChild5" presStyleCnt="0"/>
      <dgm:spPr/>
    </dgm:pt>
    <dgm:pt modelId="{351F88BC-21A8-48A1-9829-32E4802044E6}" type="pres">
      <dgm:prSet presAssocID="{83EE230A-2C7B-4DDC-8EC7-7FA7344E3766}" presName="hierChild5" presStyleCnt="0"/>
      <dgm:spPr/>
    </dgm:pt>
    <dgm:pt modelId="{885202AC-59B1-4650-BB50-07AA9714CAE0}" type="pres">
      <dgm:prSet presAssocID="{02C6D03A-FD0D-4A3D-B94C-24C50B97DFBF}" presName="hierChild3" presStyleCnt="0"/>
      <dgm:spPr/>
    </dgm:pt>
  </dgm:ptLst>
  <dgm:cxnLst>
    <dgm:cxn modelId="{05C25902-B6F6-4E20-9E09-590FD126E615}" type="presOf" srcId="{E96D85DE-9FA7-44D3-95BC-EF6D8AAD600A}" destId="{C68FE22A-EF28-4707-AFCA-21B0FF504F23}" srcOrd="0" destOrd="0" presId="urn:microsoft.com/office/officeart/2005/8/layout/orgChart1"/>
    <dgm:cxn modelId="{8B35811C-6C62-4065-924B-5F57A6CBB0F9}" srcId="{83EE230A-2C7B-4DDC-8EC7-7FA7344E3766}" destId="{E96D85DE-9FA7-44D3-95BC-EF6D8AAD600A}" srcOrd="0" destOrd="0" parTransId="{56CCF367-9E64-48B8-B2F8-EC03B4E811F9}" sibTransId="{9A879D5E-30DE-4A7E-BDEC-0C24331446C8}"/>
    <dgm:cxn modelId="{342C9A29-934C-4ED4-8B6D-7130C2255830}" type="presOf" srcId="{02C6D03A-FD0D-4A3D-B94C-24C50B97DFBF}" destId="{BF1D9372-A18F-45B1-99BC-D7C823E08DAC}" srcOrd="0" destOrd="0" presId="urn:microsoft.com/office/officeart/2005/8/layout/orgChart1"/>
    <dgm:cxn modelId="{9A6A3130-D8B4-481E-A6E1-A45224481785}" type="presOf" srcId="{EE69E6B3-4DB4-433A-873A-AB519A7176EC}" destId="{F9160110-292E-4A99-9553-519E94C32E50}" srcOrd="0" destOrd="0" presId="urn:microsoft.com/office/officeart/2005/8/layout/orgChart1"/>
    <dgm:cxn modelId="{F8C8DA37-60CF-430F-9ACC-FB172E82DB0C}" type="presOf" srcId="{56CCF367-9E64-48B8-B2F8-EC03B4E811F9}" destId="{92DDCC8A-302A-4405-B91C-9A1415E7A6A1}" srcOrd="0" destOrd="0" presId="urn:microsoft.com/office/officeart/2005/8/layout/orgChart1"/>
    <dgm:cxn modelId="{C2856344-DC58-41CB-962F-F314A06E3077}" type="presOf" srcId="{FBF2E506-E70C-4502-8DEC-2BEB9064108F}" destId="{271E7316-F588-4D54-90FF-FE92C6B10CF0}" srcOrd="0" destOrd="0" presId="urn:microsoft.com/office/officeart/2005/8/layout/orgChart1"/>
    <dgm:cxn modelId="{F3856C44-794F-4D6B-8711-B8ABD4509583}" type="presOf" srcId="{D9914783-D3CF-4061-8E0E-F109E39B6DC0}" destId="{9482C4DB-7922-4281-8BFF-5D1281CD722F}" srcOrd="0" destOrd="0" presId="urn:microsoft.com/office/officeart/2005/8/layout/orgChart1"/>
    <dgm:cxn modelId="{BA64E151-4FD6-4C75-A490-24B64D1F11FE}" type="presOf" srcId="{F439725F-B320-4DEF-A86C-1938F16A5E31}" destId="{0AA6938F-2BE2-4935-A719-853B5D1E45E2}" srcOrd="0" destOrd="0" presId="urn:microsoft.com/office/officeart/2005/8/layout/orgChart1"/>
    <dgm:cxn modelId="{BC0E6C6B-8EE5-4019-8A22-716AB7D7F1F9}" type="presOf" srcId="{E96D85DE-9FA7-44D3-95BC-EF6D8AAD600A}" destId="{24A19DD3-40D6-41CB-A582-EA7EE2108606}" srcOrd="1" destOrd="0" presId="urn:microsoft.com/office/officeart/2005/8/layout/orgChart1"/>
    <dgm:cxn modelId="{9A676E74-3563-47BC-9F45-2330631EBD58}" type="presOf" srcId="{02C6D03A-FD0D-4A3D-B94C-24C50B97DFBF}" destId="{C4C38DF0-E067-432B-BCEF-C84C19804671}" srcOrd="1" destOrd="0" presId="urn:microsoft.com/office/officeart/2005/8/layout/orgChart1"/>
    <dgm:cxn modelId="{E61FD37A-2CDE-4D22-8289-E438383F756D}" type="presOf" srcId="{89563FAF-CD3A-4FB7-91CF-D5D27FF3CF93}" destId="{518901A8-0F73-42AB-BCD0-490BFDF0A342}" srcOrd="1" destOrd="0" presId="urn:microsoft.com/office/officeart/2005/8/layout/orgChart1"/>
    <dgm:cxn modelId="{454C0980-0119-4E18-AD18-0FF8FEBB9941}" type="presOf" srcId="{83EE230A-2C7B-4DDC-8EC7-7FA7344E3766}" destId="{4CFB8CB9-DFE4-4541-ACC2-597952DE658F}" srcOrd="1" destOrd="0" presId="urn:microsoft.com/office/officeart/2005/8/layout/orgChart1"/>
    <dgm:cxn modelId="{FA30CB82-DBE3-4B62-8FF6-A19DB5217713}" srcId="{83EE230A-2C7B-4DDC-8EC7-7FA7344E3766}" destId="{D9914783-D3CF-4061-8E0E-F109E39B6DC0}" srcOrd="1" destOrd="0" parTransId="{89AC7D5D-76DD-4EED-BB3F-D90E6E589647}" sibTransId="{D0EA7774-EC4F-4221-8427-0FF4EE184EC5}"/>
    <dgm:cxn modelId="{8BEFE28F-44CA-40B7-81E5-699903626E1C}" type="presOf" srcId="{D9914783-D3CF-4061-8E0E-F109E39B6DC0}" destId="{1CDE263A-DB1E-4D26-9142-255ABB0C309E}" srcOrd="1" destOrd="0" presId="urn:microsoft.com/office/officeart/2005/8/layout/orgChart1"/>
    <dgm:cxn modelId="{4114A4A0-EA46-4FBE-A3D7-7464F2032A1F}" type="presOf" srcId="{89563FAF-CD3A-4FB7-91CF-D5D27FF3CF93}" destId="{FE67B2D4-8AC4-43CF-BD89-3A8768821953}" srcOrd="0" destOrd="0" presId="urn:microsoft.com/office/officeart/2005/8/layout/orgChart1"/>
    <dgm:cxn modelId="{42AAE1BB-1E3D-4D53-B98B-CF140B825368}" srcId="{F439725F-B320-4DEF-A86C-1938F16A5E31}" destId="{02C6D03A-FD0D-4A3D-B94C-24C50B97DFBF}" srcOrd="0" destOrd="0" parTransId="{746D3413-793B-448D-8AE6-100F4A6006E3}" sibTransId="{B0027C5A-C4B4-4FE1-ACCE-09423F28B8B5}"/>
    <dgm:cxn modelId="{78BAFAC1-F28B-4623-83D4-F71D68258CEC}" srcId="{02C6D03A-FD0D-4A3D-B94C-24C50B97DFBF}" destId="{89563FAF-CD3A-4FB7-91CF-D5D27FF3CF93}" srcOrd="0" destOrd="0" parTransId="{FBF2E506-E70C-4502-8DEC-2BEB9064108F}" sibTransId="{32BC0F41-2DC1-4CC5-960B-7B1F6BB699DC}"/>
    <dgm:cxn modelId="{7F26D5DF-B42C-4563-8662-A17741E36BC1}" srcId="{02C6D03A-FD0D-4A3D-B94C-24C50B97DFBF}" destId="{83EE230A-2C7B-4DDC-8EC7-7FA7344E3766}" srcOrd="1" destOrd="0" parTransId="{EE69E6B3-4DB4-433A-873A-AB519A7176EC}" sibTransId="{9F073E20-2E3D-457F-BBEA-873FA58A2305}"/>
    <dgm:cxn modelId="{2C3D05E6-D4DE-4087-AEE7-1E85391FF116}" type="presOf" srcId="{83EE230A-2C7B-4DDC-8EC7-7FA7344E3766}" destId="{3C28E626-9CF5-4632-9293-B7D6C021131C}" srcOrd="0" destOrd="0" presId="urn:microsoft.com/office/officeart/2005/8/layout/orgChart1"/>
    <dgm:cxn modelId="{9863CFF5-8C1F-46AA-8B51-2407A9A17F5B}" type="presOf" srcId="{89AC7D5D-76DD-4EED-BB3F-D90E6E589647}" destId="{2E18BB8D-CB3F-4F90-B517-DBBDB3F2A64B}" srcOrd="0" destOrd="0" presId="urn:microsoft.com/office/officeart/2005/8/layout/orgChart1"/>
    <dgm:cxn modelId="{C7E72425-DE93-4256-9F03-9F65CD866DE0}" type="presParOf" srcId="{0AA6938F-2BE2-4935-A719-853B5D1E45E2}" destId="{584FD47F-C2AE-437E-BCAF-6E1DB594426D}" srcOrd="0" destOrd="0" presId="urn:microsoft.com/office/officeart/2005/8/layout/orgChart1"/>
    <dgm:cxn modelId="{2FCDE56E-ADB7-4976-9341-084F23C56A29}" type="presParOf" srcId="{584FD47F-C2AE-437E-BCAF-6E1DB594426D}" destId="{1EF4F380-53ED-4942-8C87-00D5BADFC43B}" srcOrd="0" destOrd="0" presId="urn:microsoft.com/office/officeart/2005/8/layout/orgChart1"/>
    <dgm:cxn modelId="{8BB3BB80-66AB-4C59-9C6C-77C656245843}" type="presParOf" srcId="{1EF4F380-53ED-4942-8C87-00D5BADFC43B}" destId="{BF1D9372-A18F-45B1-99BC-D7C823E08DAC}" srcOrd="0" destOrd="0" presId="urn:microsoft.com/office/officeart/2005/8/layout/orgChart1"/>
    <dgm:cxn modelId="{4D09224A-F5DA-4C06-94BC-9F1294533DB4}" type="presParOf" srcId="{1EF4F380-53ED-4942-8C87-00D5BADFC43B}" destId="{C4C38DF0-E067-432B-BCEF-C84C19804671}" srcOrd="1" destOrd="0" presId="urn:microsoft.com/office/officeart/2005/8/layout/orgChart1"/>
    <dgm:cxn modelId="{C3ED0983-72CE-48F2-B642-0AADC4C139FB}" type="presParOf" srcId="{584FD47F-C2AE-437E-BCAF-6E1DB594426D}" destId="{C5F8E438-CCD9-4DDF-BB51-7FAC04FB94D1}" srcOrd="1" destOrd="0" presId="urn:microsoft.com/office/officeart/2005/8/layout/orgChart1"/>
    <dgm:cxn modelId="{C5E26286-1B76-4974-A624-C4077902B1DB}" type="presParOf" srcId="{C5F8E438-CCD9-4DDF-BB51-7FAC04FB94D1}" destId="{271E7316-F588-4D54-90FF-FE92C6B10CF0}" srcOrd="0" destOrd="0" presId="urn:microsoft.com/office/officeart/2005/8/layout/orgChart1"/>
    <dgm:cxn modelId="{8F7FD025-FE2E-4DED-826E-D1256082F196}" type="presParOf" srcId="{C5F8E438-CCD9-4DDF-BB51-7FAC04FB94D1}" destId="{D628493B-C88D-4FE4-8027-F027AE8FA533}" srcOrd="1" destOrd="0" presId="urn:microsoft.com/office/officeart/2005/8/layout/orgChart1"/>
    <dgm:cxn modelId="{803307E2-9C1D-4E77-BF47-2EB58668A4C7}" type="presParOf" srcId="{D628493B-C88D-4FE4-8027-F027AE8FA533}" destId="{B1E51273-2816-4EA3-A7E6-2226F929FF8F}" srcOrd="0" destOrd="0" presId="urn:microsoft.com/office/officeart/2005/8/layout/orgChart1"/>
    <dgm:cxn modelId="{1422C634-6DEF-4E68-A15D-670A49EDF13F}" type="presParOf" srcId="{B1E51273-2816-4EA3-A7E6-2226F929FF8F}" destId="{FE67B2D4-8AC4-43CF-BD89-3A8768821953}" srcOrd="0" destOrd="0" presId="urn:microsoft.com/office/officeart/2005/8/layout/orgChart1"/>
    <dgm:cxn modelId="{D3005DBC-4627-4863-BE6B-5F9725C85CCE}" type="presParOf" srcId="{B1E51273-2816-4EA3-A7E6-2226F929FF8F}" destId="{518901A8-0F73-42AB-BCD0-490BFDF0A342}" srcOrd="1" destOrd="0" presId="urn:microsoft.com/office/officeart/2005/8/layout/orgChart1"/>
    <dgm:cxn modelId="{7312024C-70BE-4243-AB3A-325EA1E2CFF5}" type="presParOf" srcId="{D628493B-C88D-4FE4-8027-F027AE8FA533}" destId="{D9ACE68D-240A-4C2B-ABFE-08E9D3FDD775}" srcOrd="1" destOrd="0" presId="urn:microsoft.com/office/officeart/2005/8/layout/orgChart1"/>
    <dgm:cxn modelId="{A57F030C-CBDD-4723-859E-743A75130A38}" type="presParOf" srcId="{D628493B-C88D-4FE4-8027-F027AE8FA533}" destId="{876D8CEA-A272-4B7A-B122-25A873755E0A}" srcOrd="2" destOrd="0" presId="urn:microsoft.com/office/officeart/2005/8/layout/orgChart1"/>
    <dgm:cxn modelId="{06588D78-FD4F-4799-B8D4-853E995B1AF3}" type="presParOf" srcId="{C5F8E438-CCD9-4DDF-BB51-7FAC04FB94D1}" destId="{F9160110-292E-4A99-9553-519E94C32E50}" srcOrd="2" destOrd="0" presId="urn:microsoft.com/office/officeart/2005/8/layout/orgChart1"/>
    <dgm:cxn modelId="{8CEB18AE-E112-445A-99A8-673BD981B3E0}" type="presParOf" srcId="{C5F8E438-CCD9-4DDF-BB51-7FAC04FB94D1}" destId="{DBAFD13C-97E2-435E-9067-ED3565EBCCAA}" srcOrd="3" destOrd="0" presId="urn:microsoft.com/office/officeart/2005/8/layout/orgChart1"/>
    <dgm:cxn modelId="{AEB59F02-52EF-43DC-9DE6-CE9050DBB17F}" type="presParOf" srcId="{DBAFD13C-97E2-435E-9067-ED3565EBCCAA}" destId="{3BFDBEC1-101F-4B43-A182-691A1D45666F}" srcOrd="0" destOrd="0" presId="urn:microsoft.com/office/officeart/2005/8/layout/orgChart1"/>
    <dgm:cxn modelId="{C4C8A083-A1F3-459B-968D-0294CA575605}" type="presParOf" srcId="{3BFDBEC1-101F-4B43-A182-691A1D45666F}" destId="{3C28E626-9CF5-4632-9293-B7D6C021131C}" srcOrd="0" destOrd="0" presId="urn:microsoft.com/office/officeart/2005/8/layout/orgChart1"/>
    <dgm:cxn modelId="{DF7F2586-409C-407B-BFF0-C4B10024B56F}" type="presParOf" srcId="{3BFDBEC1-101F-4B43-A182-691A1D45666F}" destId="{4CFB8CB9-DFE4-4541-ACC2-597952DE658F}" srcOrd="1" destOrd="0" presId="urn:microsoft.com/office/officeart/2005/8/layout/orgChart1"/>
    <dgm:cxn modelId="{AF938EE9-F697-4965-929F-36EA12E4FFF0}" type="presParOf" srcId="{DBAFD13C-97E2-435E-9067-ED3565EBCCAA}" destId="{E4CE7E4E-9794-44BE-A5F4-4BE890A0177E}" srcOrd="1" destOrd="0" presId="urn:microsoft.com/office/officeart/2005/8/layout/orgChart1"/>
    <dgm:cxn modelId="{74243056-ACA4-4F28-89B6-F4CE672D4A20}" type="presParOf" srcId="{E4CE7E4E-9794-44BE-A5F4-4BE890A0177E}" destId="{92DDCC8A-302A-4405-B91C-9A1415E7A6A1}" srcOrd="0" destOrd="0" presId="urn:microsoft.com/office/officeart/2005/8/layout/orgChart1"/>
    <dgm:cxn modelId="{AD842553-B7B9-4FB1-9AB7-C065B70C5EF3}" type="presParOf" srcId="{E4CE7E4E-9794-44BE-A5F4-4BE890A0177E}" destId="{A13744D7-A235-4599-A901-CE2C71FD5BDC}" srcOrd="1" destOrd="0" presId="urn:microsoft.com/office/officeart/2005/8/layout/orgChart1"/>
    <dgm:cxn modelId="{41401CDE-79A1-430E-A8BB-41BCDDD1256B}" type="presParOf" srcId="{A13744D7-A235-4599-A901-CE2C71FD5BDC}" destId="{8B16EF04-29AE-4DC2-928D-158FDE829D01}" srcOrd="0" destOrd="0" presId="urn:microsoft.com/office/officeart/2005/8/layout/orgChart1"/>
    <dgm:cxn modelId="{8B836459-EE6D-4B9F-9576-049DEA1458D5}" type="presParOf" srcId="{8B16EF04-29AE-4DC2-928D-158FDE829D01}" destId="{C68FE22A-EF28-4707-AFCA-21B0FF504F23}" srcOrd="0" destOrd="0" presId="urn:microsoft.com/office/officeart/2005/8/layout/orgChart1"/>
    <dgm:cxn modelId="{E25BBA34-58C9-4556-BA85-AB2A5FA53724}" type="presParOf" srcId="{8B16EF04-29AE-4DC2-928D-158FDE829D01}" destId="{24A19DD3-40D6-41CB-A582-EA7EE2108606}" srcOrd="1" destOrd="0" presId="urn:microsoft.com/office/officeart/2005/8/layout/orgChart1"/>
    <dgm:cxn modelId="{8F11E4AE-6DD9-4489-9F01-B763FAB9D368}" type="presParOf" srcId="{A13744D7-A235-4599-A901-CE2C71FD5BDC}" destId="{87BBB333-06C7-4D30-AA8F-260E444817EE}" srcOrd="1" destOrd="0" presId="urn:microsoft.com/office/officeart/2005/8/layout/orgChart1"/>
    <dgm:cxn modelId="{01F44027-C6F0-4CC3-BCBE-4E9BD3192781}" type="presParOf" srcId="{A13744D7-A235-4599-A901-CE2C71FD5BDC}" destId="{40529A81-55CD-4A4B-A9B5-5CD35F6DE6F6}" srcOrd="2" destOrd="0" presId="urn:microsoft.com/office/officeart/2005/8/layout/orgChart1"/>
    <dgm:cxn modelId="{CDED5645-5C72-4DD2-BE30-9055FC785297}" type="presParOf" srcId="{E4CE7E4E-9794-44BE-A5F4-4BE890A0177E}" destId="{2E18BB8D-CB3F-4F90-B517-DBBDB3F2A64B}" srcOrd="2" destOrd="0" presId="urn:microsoft.com/office/officeart/2005/8/layout/orgChart1"/>
    <dgm:cxn modelId="{AD302469-901A-4BE9-9BDE-722949DBE367}" type="presParOf" srcId="{E4CE7E4E-9794-44BE-A5F4-4BE890A0177E}" destId="{1E47F5CC-FF52-41DC-8511-D3D85FA7F741}" srcOrd="3" destOrd="0" presId="urn:microsoft.com/office/officeart/2005/8/layout/orgChart1"/>
    <dgm:cxn modelId="{7BC8B18C-1917-46ED-B565-9593751BDC79}" type="presParOf" srcId="{1E47F5CC-FF52-41DC-8511-D3D85FA7F741}" destId="{F99D0930-389F-4E6D-9AFF-D84C9D2062E3}" srcOrd="0" destOrd="0" presId="urn:microsoft.com/office/officeart/2005/8/layout/orgChart1"/>
    <dgm:cxn modelId="{EB800ED0-15FE-4330-A961-3CE2DA78D7BB}" type="presParOf" srcId="{F99D0930-389F-4E6D-9AFF-D84C9D2062E3}" destId="{9482C4DB-7922-4281-8BFF-5D1281CD722F}" srcOrd="0" destOrd="0" presId="urn:microsoft.com/office/officeart/2005/8/layout/orgChart1"/>
    <dgm:cxn modelId="{14967894-3D05-488B-9C5A-654A648186BC}" type="presParOf" srcId="{F99D0930-389F-4E6D-9AFF-D84C9D2062E3}" destId="{1CDE263A-DB1E-4D26-9142-255ABB0C309E}" srcOrd="1" destOrd="0" presId="urn:microsoft.com/office/officeart/2005/8/layout/orgChart1"/>
    <dgm:cxn modelId="{A77B6441-5DBE-4F40-A6B6-49C06FD1AA78}" type="presParOf" srcId="{1E47F5CC-FF52-41DC-8511-D3D85FA7F741}" destId="{19F658F9-4541-4532-8892-C888FAB51877}" srcOrd="1" destOrd="0" presId="urn:microsoft.com/office/officeart/2005/8/layout/orgChart1"/>
    <dgm:cxn modelId="{A3595E9E-85F8-48D6-B835-113866EF1BB5}" type="presParOf" srcId="{1E47F5CC-FF52-41DC-8511-D3D85FA7F741}" destId="{68B73E31-57FF-47AF-8142-25C0EC096F2D}" srcOrd="2" destOrd="0" presId="urn:microsoft.com/office/officeart/2005/8/layout/orgChart1"/>
    <dgm:cxn modelId="{C742E260-B31E-47D8-A2EC-088DAD2504DF}" type="presParOf" srcId="{DBAFD13C-97E2-435E-9067-ED3565EBCCAA}" destId="{351F88BC-21A8-48A1-9829-32E4802044E6}" srcOrd="2" destOrd="0" presId="urn:microsoft.com/office/officeart/2005/8/layout/orgChart1"/>
    <dgm:cxn modelId="{F3885846-41DA-428B-9D8A-8F20890CA152}" type="presParOf" srcId="{584FD47F-C2AE-437E-BCAF-6E1DB594426D}" destId="{885202AC-59B1-4650-BB50-07AA9714CAE0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18BB8D-CB3F-4F90-B517-DBBDB3F2A64B}">
      <dsp:nvSpPr>
        <dsp:cNvPr id="0" name=""/>
        <dsp:cNvSpPr/>
      </dsp:nvSpPr>
      <dsp:spPr>
        <a:xfrm>
          <a:off x="4284794" y="1869966"/>
          <a:ext cx="368819" cy="18055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05519"/>
              </a:lnTo>
              <a:lnTo>
                <a:pt x="368819" y="1805519"/>
              </a:lnTo>
            </a:path>
          </a:pathLst>
        </a:custGeom>
        <a:noFill/>
        <a:ln w="10795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DDCC8A-302A-4405-B91C-9A1415E7A6A1}">
      <dsp:nvSpPr>
        <dsp:cNvPr id="0" name=""/>
        <dsp:cNvSpPr/>
      </dsp:nvSpPr>
      <dsp:spPr>
        <a:xfrm>
          <a:off x="4284794" y="1869966"/>
          <a:ext cx="368819" cy="7098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09862"/>
              </a:lnTo>
              <a:lnTo>
                <a:pt x="368819" y="709862"/>
              </a:lnTo>
            </a:path>
          </a:pathLst>
        </a:custGeom>
        <a:noFill/>
        <a:ln w="10795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160110-292E-4A99-9553-519E94C32E50}">
      <dsp:nvSpPr>
        <dsp:cNvPr id="0" name=""/>
        <dsp:cNvSpPr/>
      </dsp:nvSpPr>
      <dsp:spPr>
        <a:xfrm>
          <a:off x="3928547" y="774308"/>
          <a:ext cx="1339765" cy="3240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2033"/>
              </a:lnTo>
              <a:lnTo>
                <a:pt x="1339765" y="162033"/>
              </a:lnTo>
              <a:lnTo>
                <a:pt x="1339765" y="324067"/>
              </a:lnTo>
            </a:path>
          </a:pathLst>
        </a:custGeom>
        <a:noFill/>
        <a:ln w="10795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1E7316-F588-4D54-90FF-FE92C6B10CF0}">
      <dsp:nvSpPr>
        <dsp:cNvPr id="0" name=""/>
        <dsp:cNvSpPr/>
      </dsp:nvSpPr>
      <dsp:spPr>
        <a:xfrm>
          <a:off x="2537116" y="774308"/>
          <a:ext cx="1391430" cy="324067"/>
        </a:xfrm>
        <a:custGeom>
          <a:avLst/>
          <a:gdLst/>
          <a:ahLst/>
          <a:cxnLst/>
          <a:rect l="0" t="0" r="0" b="0"/>
          <a:pathLst>
            <a:path>
              <a:moveTo>
                <a:pt x="1391430" y="0"/>
              </a:moveTo>
              <a:lnTo>
                <a:pt x="1391430" y="162033"/>
              </a:lnTo>
              <a:lnTo>
                <a:pt x="0" y="162033"/>
              </a:lnTo>
              <a:lnTo>
                <a:pt x="0" y="324067"/>
              </a:lnTo>
            </a:path>
          </a:pathLst>
        </a:custGeom>
        <a:noFill/>
        <a:ln w="10795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1D9372-A18F-45B1-99BC-D7C823E08DAC}">
      <dsp:nvSpPr>
        <dsp:cNvPr id="0" name=""/>
        <dsp:cNvSpPr/>
      </dsp:nvSpPr>
      <dsp:spPr>
        <a:xfrm>
          <a:off x="3156957" y="2719"/>
          <a:ext cx="1543179" cy="77158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000" kern="1200" dirty="0"/>
            <a:t>App Root</a:t>
          </a:r>
          <a:endParaRPr lang="en-GB" sz="3000" kern="1200" dirty="0"/>
        </a:p>
      </dsp:txBody>
      <dsp:txXfrm>
        <a:off x="3156957" y="2719"/>
        <a:ext cx="1543179" cy="771589"/>
      </dsp:txXfrm>
    </dsp:sp>
    <dsp:sp modelId="{FE67B2D4-8AC4-43CF-BD89-3A8768821953}">
      <dsp:nvSpPr>
        <dsp:cNvPr id="0" name=""/>
        <dsp:cNvSpPr/>
      </dsp:nvSpPr>
      <dsp:spPr>
        <a:xfrm>
          <a:off x="1359385" y="1098376"/>
          <a:ext cx="2355462" cy="77158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000" kern="1200" dirty="0"/>
            <a:t>Component A</a:t>
          </a:r>
          <a:endParaRPr lang="en-GB" sz="3000" kern="1200" dirty="0"/>
        </a:p>
      </dsp:txBody>
      <dsp:txXfrm>
        <a:off x="1359385" y="1098376"/>
        <a:ext cx="2355462" cy="771589"/>
      </dsp:txXfrm>
    </dsp:sp>
    <dsp:sp modelId="{3C28E626-9CF5-4632-9293-B7D6C021131C}">
      <dsp:nvSpPr>
        <dsp:cNvPr id="0" name=""/>
        <dsp:cNvSpPr/>
      </dsp:nvSpPr>
      <dsp:spPr>
        <a:xfrm>
          <a:off x="4038915" y="1098376"/>
          <a:ext cx="2458793" cy="77158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000" kern="1200" dirty="0"/>
            <a:t>Component B</a:t>
          </a:r>
          <a:endParaRPr lang="en-GB" sz="3000" kern="1200" dirty="0"/>
        </a:p>
      </dsp:txBody>
      <dsp:txXfrm>
        <a:off x="4038915" y="1098376"/>
        <a:ext cx="2458793" cy="771589"/>
      </dsp:txXfrm>
    </dsp:sp>
    <dsp:sp modelId="{C68FE22A-EF28-4707-AFCA-21B0FF504F23}">
      <dsp:nvSpPr>
        <dsp:cNvPr id="0" name=""/>
        <dsp:cNvSpPr/>
      </dsp:nvSpPr>
      <dsp:spPr>
        <a:xfrm>
          <a:off x="4653613" y="2194033"/>
          <a:ext cx="2195913" cy="77158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000" kern="1200" dirty="0"/>
            <a:t>Component C</a:t>
          </a:r>
          <a:endParaRPr lang="en-GB" sz="3000" kern="1200" dirty="0"/>
        </a:p>
      </dsp:txBody>
      <dsp:txXfrm>
        <a:off x="4653613" y="2194033"/>
        <a:ext cx="2195913" cy="771589"/>
      </dsp:txXfrm>
    </dsp:sp>
    <dsp:sp modelId="{9482C4DB-7922-4281-8BFF-5D1281CD722F}">
      <dsp:nvSpPr>
        <dsp:cNvPr id="0" name=""/>
        <dsp:cNvSpPr/>
      </dsp:nvSpPr>
      <dsp:spPr>
        <a:xfrm>
          <a:off x="4653613" y="3289691"/>
          <a:ext cx="2195913" cy="77158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000" kern="1200" dirty="0"/>
            <a:t>Component D</a:t>
          </a:r>
          <a:endParaRPr lang="en-GB" sz="3000" kern="1200" dirty="0"/>
        </a:p>
      </dsp:txBody>
      <dsp:txXfrm>
        <a:off x="4653613" y="3289691"/>
        <a:ext cx="2195913" cy="7715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0DC1BF-5D1E-4726-90C0-EF6ACAC54D7A}" type="datetimeFigureOut">
              <a:rPr lang="en-GB" smtClean="0"/>
              <a:t>09/03/2020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D7AF1D-F5A8-4955-93B5-DD97C3D238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567742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3D79B6-6F8B-4E80-A825-8C1221490279}" type="datetimeFigureOut">
              <a:rPr lang="en-GB" smtClean="0"/>
              <a:t>09/03/2020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FCB777-6E00-4A57-985B-37A9BE5F8C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994183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82646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3049200" y="2858400"/>
            <a:ext cx="6094800" cy="2149200"/>
          </a:xfrm>
          <a:prstGeom prst="rect">
            <a:avLst/>
          </a:prstGeom>
          <a:solidFill>
            <a:srgbClr val="A2AF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3286800" y="3369600"/>
            <a:ext cx="5572800" cy="399600"/>
          </a:xfrm>
        </p:spPr>
        <p:txBody>
          <a:bodyPr anchor="t" anchorCtr="0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75855" y="3789040"/>
            <a:ext cx="5610969" cy="478904"/>
          </a:xfrm>
        </p:spPr>
        <p:txBody>
          <a:bodyPr/>
          <a:lstStyle>
            <a:lvl1pPr marL="0" indent="0" algn="l">
              <a:buNone/>
              <a:defRPr sz="26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275856" y="2996952"/>
            <a:ext cx="5610969" cy="216024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200" b="0"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38162" indent="0">
              <a:buNone/>
              <a:defRPr/>
            </a:lvl3pPr>
            <a:lvl4pPr marL="806450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3049200" y="5000400"/>
            <a:ext cx="6094800" cy="14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1"/>
          </p:nvPr>
        </p:nvSpPr>
        <p:spPr>
          <a:xfrm>
            <a:off x="3049200" y="5950800"/>
            <a:ext cx="5842800" cy="216000"/>
          </a:xfrm>
        </p:spPr>
        <p:txBody>
          <a:bodyPr/>
          <a:lstStyle>
            <a:lvl1pPr algn="l">
              <a:defRPr sz="1600"/>
            </a:lvl1pPr>
          </a:lstStyle>
          <a:p>
            <a:r>
              <a:rPr lang="en-US"/>
              <a:t>17th of May 2018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>
          <a:xfrm>
            <a:off x="3049200" y="5662800"/>
            <a:ext cx="5842800" cy="216024"/>
          </a:xfrm>
        </p:spPr>
        <p:txBody>
          <a:bodyPr/>
          <a:lstStyle>
            <a:lvl1pPr>
              <a:defRPr sz="1600"/>
            </a:lvl1pPr>
          </a:lstStyle>
          <a:p>
            <a:r>
              <a:rPr lang="en-US"/>
              <a:t>LEGAL ENTITY, department or author (Click Insert | Header &amp; Footer)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800" y="252000"/>
            <a:ext cx="2203200" cy="521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403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17th of May 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LEGAL ENTITY, department or author (Click Insert | Header &amp; Footer)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E17A9-EA06-4C60-9B5B-EF8399C2AF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138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17th of May 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LEGAL ENTITY, department or author (Click Insert | Header &amp; Footer)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E17A9-EA06-4C60-9B5B-EF8399C2AF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194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17th of May 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LEGAL ENTITY, department or author (Click Insert | Header &amp; Footer)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E17A9-EA06-4C60-9B5B-EF8399C2AF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099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 title="Click icon to add picture"/>
          <p:cNvSpPr>
            <a:spLocks noGrp="1"/>
          </p:cNvSpPr>
          <p:nvPr>
            <p:ph type="pic" sz="quarter" idx="13"/>
          </p:nvPr>
        </p:nvSpPr>
        <p:spPr>
          <a:xfrm>
            <a:off x="3049200" y="2858400"/>
            <a:ext cx="6094800" cy="2160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3049200" y="1920304"/>
            <a:ext cx="5822398" cy="399600"/>
          </a:xfrm>
        </p:spPr>
        <p:txBody>
          <a:bodyPr anchor="t" anchorCtr="0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9200" y="2331000"/>
            <a:ext cx="5833343" cy="478904"/>
          </a:xfrm>
        </p:spPr>
        <p:txBody>
          <a:bodyPr>
            <a:noAutofit/>
          </a:bodyPr>
          <a:lstStyle>
            <a:lvl1pPr marL="0" indent="0" algn="l">
              <a:buNone/>
              <a:defRPr sz="2600">
                <a:solidFill>
                  <a:srgbClr val="91867E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049200" y="1644478"/>
            <a:ext cx="5833342" cy="228116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200" b="0">
                <a:solidFill>
                  <a:srgbClr val="91867E"/>
                </a:solidFill>
              </a:defRPr>
            </a:lvl1pPr>
            <a:lvl2pPr marL="266700" indent="0">
              <a:buNone/>
              <a:defRPr/>
            </a:lvl2pPr>
            <a:lvl3pPr marL="538162" indent="0">
              <a:buNone/>
              <a:defRPr/>
            </a:lvl3pPr>
            <a:lvl4pPr marL="806450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1"/>
          </p:nvPr>
        </p:nvSpPr>
        <p:spPr>
          <a:xfrm>
            <a:off x="3049199" y="5949280"/>
            <a:ext cx="5843975" cy="216024"/>
          </a:xfrm>
        </p:spPr>
        <p:txBody>
          <a:bodyPr/>
          <a:lstStyle>
            <a:lvl1pPr>
              <a:defRPr sz="1600"/>
            </a:lvl1pPr>
          </a:lstStyle>
          <a:p>
            <a:pPr algn="l"/>
            <a:r>
              <a:rPr lang="en-US"/>
              <a:t>17th of May 2018</a:t>
            </a:r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3049199" y="5661248"/>
            <a:ext cx="5843975" cy="216024"/>
          </a:xfrm>
        </p:spPr>
        <p:txBody>
          <a:bodyPr/>
          <a:lstStyle>
            <a:lvl1pPr>
              <a:defRPr sz="1600"/>
            </a:lvl1pPr>
          </a:lstStyle>
          <a:p>
            <a:r>
              <a:rPr lang="en-US"/>
              <a:t>LEGAL ENTITY, department or author (Click Insert | Header &amp; Footer)</a:t>
            </a:r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3049200" y="5000400"/>
            <a:ext cx="6094800" cy="144000"/>
          </a:xfrm>
          <a:prstGeom prst="rect">
            <a:avLst/>
          </a:prstGeom>
          <a:solidFill>
            <a:srgbClr val="9D0E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800" y="252000"/>
            <a:ext cx="2203200" cy="521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335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3049200" y="3423600"/>
            <a:ext cx="6094800" cy="1720800"/>
          </a:xfrm>
          <a:prstGeom prst="rect">
            <a:avLst/>
          </a:prstGeom>
          <a:solidFill>
            <a:srgbClr val="A2AF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3049200" y="5000400"/>
            <a:ext cx="6094800" cy="14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75855" y="3636000"/>
            <a:ext cx="5617320" cy="761876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600" b="1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4800" y="7137432"/>
            <a:ext cx="2133600" cy="180000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17th of May 2018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522800" y="7137432"/>
            <a:ext cx="4572000" cy="180000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LEGAL ENTITY, department or author (Click Insert | Header &amp; Footer)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348400" y="7137432"/>
            <a:ext cx="511200" cy="180000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FE4E17A9-EA06-4C60-9B5B-EF8399C2A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800" y="252000"/>
            <a:ext cx="2203200" cy="521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229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9246" y="1427162"/>
            <a:ext cx="4212000" cy="49320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9246" y="1436688"/>
            <a:ext cx="4212000" cy="49320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17th of May 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LEGAL ENTITY, department or author (Click Insert | Header &amp; Footer)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E17A9-EA06-4C60-9B5B-EF8399C2AF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480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6101" y="1425600"/>
            <a:ext cx="4212000" cy="639762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6101" y="2160000"/>
            <a:ext cx="4212000" cy="4179888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55657" y="1440000"/>
            <a:ext cx="4212000" cy="648000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4633" y="2160000"/>
            <a:ext cx="4212000" cy="4179888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17th of May 2018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LEGAL ENTITY, department or author (Click Insert | Header &amp; Footer)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E17A9-EA06-4C60-9B5B-EF8399C2AF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508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17th of May 2018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LEGAL ENTITY, department or author (Click Insert | Header &amp; Footer)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E17A9-EA06-4C60-9B5B-EF8399C2AF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559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2716344"/>
            <a:ext cx="6096000" cy="2286000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>
          <a:xfrm>
            <a:off x="3049200" y="5000400"/>
            <a:ext cx="6094800" cy="144000"/>
          </a:xfrm>
          <a:prstGeom prst="rect">
            <a:avLst/>
          </a:prstGeom>
          <a:solidFill>
            <a:srgbClr val="9D0E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>
          <a:xfrm>
            <a:off x="6094800" y="7137432"/>
            <a:ext cx="2133600" cy="180000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17th of May 2018</a:t>
            </a:r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5"/>
          </p:nvPr>
        </p:nvSpPr>
        <p:spPr>
          <a:xfrm>
            <a:off x="1522800" y="7137432"/>
            <a:ext cx="4572000" cy="180000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LEGAL ENTITY, department or author (Click Insert | Header &amp; Footer)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6"/>
          </p:nvPr>
        </p:nvSpPr>
        <p:spPr>
          <a:xfrm>
            <a:off x="8348400" y="7137432"/>
            <a:ext cx="511200" cy="180000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FE4E17A9-EA06-4C60-9B5B-EF8399C2A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800" y="252000"/>
            <a:ext cx="2203200" cy="521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271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17th of May 2018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LEGAL ENTITY, department or author (Click Insert | Header &amp; Footer)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E17A9-EA06-4C60-9B5B-EF8399C2AF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144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0824" y="404813"/>
            <a:ext cx="8640000" cy="720726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0824" y="1412875"/>
            <a:ext cx="8640000" cy="489585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56000" y="6588000"/>
            <a:ext cx="2160000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/>
              <a:t>17th of May 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0000" y="6588000"/>
            <a:ext cx="4680000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/>
              <a:t>LEGAL ENTITY, department or author (Click Insert | Header &amp; Footer)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53175" y="6586020"/>
            <a:ext cx="540000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FE4E17A9-EA06-4C60-9B5B-EF8399C2AF8E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252000" y="6480000"/>
            <a:ext cx="86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000" y="6555600"/>
            <a:ext cx="792000" cy="187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496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61" r:id="rId8"/>
    <p:sldLayoutId id="2147483655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spcBef>
          <a:spcPct val="0"/>
        </a:spcBef>
        <a:buNone/>
        <a:defRPr sz="2600" b="1" kern="1200">
          <a:solidFill>
            <a:srgbClr val="003868"/>
          </a:solidFill>
          <a:latin typeface="+mj-lt"/>
          <a:ea typeface="+mj-ea"/>
          <a:cs typeface="+mj-cs"/>
        </a:defRPr>
      </a:lvl1pPr>
    </p:titleStyle>
    <p:bodyStyle>
      <a:lvl1pPr marL="268288" indent="-268288" algn="l" defTabSz="914400" rtl="0" eaLnBrk="1" latinLnBrk="0" hangingPunct="1">
        <a:spcBef>
          <a:spcPct val="20000"/>
        </a:spcBef>
        <a:buClr>
          <a:srgbClr val="91867E"/>
        </a:buClr>
        <a:buFont typeface="Credit Suisse Type Light" pitchFamily="34" charset="0"/>
        <a:buChar char="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38163" indent="-271463" algn="l" defTabSz="914400" rtl="0" eaLnBrk="1" latinLnBrk="0" hangingPunct="1">
        <a:spcBef>
          <a:spcPct val="20000"/>
        </a:spcBef>
        <a:buFont typeface="Credit Suisse Type Light" pitchFamily="34" charset="0"/>
        <a:buChar char="−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806450" indent="-268288" algn="l" defTabSz="914400" rtl="0" eaLnBrk="1" latinLnBrk="0" hangingPunct="1">
        <a:spcBef>
          <a:spcPct val="20000"/>
        </a:spcBef>
        <a:buClr>
          <a:srgbClr val="91867E"/>
        </a:buClr>
        <a:buFont typeface="Credit Suisse Type Light" pitchFamily="34" charset="0"/>
        <a:buChar char="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76325" indent="-269875" algn="l" defTabSz="914400" rtl="0" eaLnBrk="1" latinLnBrk="0" hangingPunct="1">
        <a:spcBef>
          <a:spcPct val="20000"/>
        </a:spcBef>
        <a:buFont typeface="Arial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344613" indent="-268288" algn="l" defTabSz="914400" rtl="0" eaLnBrk="1" latinLnBrk="0" hangingPunct="1">
        <a:spcBef>
          <a:spcPct val="20000"/>
        </a:spcBef>
        <a:buClr>
          <a:srgbClr val="91867E"/>
        </a:buClr>
        <a:buFont typeface="Credit Suisse Type Light" pitchFamily="34" charset="0"/>
        <a:buChar char="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angular.io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RHieger/ng-book-angular-8" TargetMode="External"/><Relationship Id="rId4" Type="http://schemas.openxmlformats.org/officeDocument/2006/relationships/hyperlink" Target="http://reactivex.io/rxjs/" TargetMode="Externa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17th of May 2018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E17A9-EA06-4C60-9B5B-EF8399C2AF8E}" type="slidenum">
              <a:rPr lang="en-US" smtClean="0"/>
              <a:t>1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0504" y="1124744"/>
            <a:ext cx="5715000" cy="28575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475656" y="4581128"/>
            <a:ext cx="6120680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buClr>
                <a:srgbClr val="91867E"/>
              </a:buClr>
            </a:pPr>
            <a:r>
              <a:rPr lang="pl-PL" sz="4400" b="1" dirty="0"/>
              <a:t>Angular Fundamentals</a:t>
            </a:r>
            <a:endParaRPr lang="en-GB" sz="4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146177" y="5445224"/>
            <a:ext cx="2803653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Clr>
                <a:srgbClr val="91867E"/>
              </a:buClr>
            </a:pPr>
            <a:r>
              <a:rPr lang="pl-PL" sz="1600" dirty="0"/>
              <a:t>	Marcin Wróbel</a:t>
            </a:r>
          </a:p>
          <a:p>
            <a:pPr>
              <a:buClr>
                <a:srgbClr val="91867E"/>
              </a:buClr>
            </a:pPr>
            <a:r>
              <a:rPr lang="pl-PL" sz="1600" dirty="0"/>
              <a:t>marcin.wrobel@credit-suisse.com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37910720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17th of May 2018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E17A9-EA06-4C60-9B5B-EF8399C2AF8E}" type="slidenum">
              <a:rPr lang="en-US" smtClean="0"/>
              <a:t>10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94998" y="260648"/>
            <a:ext cx="708531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buClr>
                <a:srgbClr val="91867E"/>
              </a:buClr>
            </a:pPr>
            <a:r>
              <a:rPr lang="pl-PL" sz="2000" b="1" dirty="0"/>
              <a:t>Directives – Components – Components Lifecycle</a:t>
            </a:r>
            <a:endParaRPr lang="en-GB" sz="2000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344" y="260648"/>
            <a:ext cx="1219370" cy="12193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855068" y="1468588"/>
            <a:ext cx="737334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Blip>
                <a:blip r:embed="rId2"/>
              </a:buBlip>
            </a:pPr>
            <a:r>
              <a:rPr lang="pl-PL" sz="2400" b="1" dirty="0"/>
              <a:t>ngOnChanges</a:t>
            </a:r>
          </a:p>
          <a:p>
            <a:pPr marL="342900" indent="-342900">
              <a:buBlip>
                <a:blip r:embed="rId2"/>
              </a:buBlip>
            </a:pPr>
            <a:r>
              <a:rPr lang="pl-PL" sz="2400" b="1" dirty="0"/>
              <a:t>ngOnInit</a:t>
            </a:r>
          </a:p>
          <a:p>
            <a:pPr marL="342900" indent="-342900">
              <a:buBlip>
                <a:blip r:embed="rId2"/>
              </a:buBlip>
            </a:pPr>
            <a:r>
              <a:rPr lang="pl-PL" sz="2400" dirty="0"/>
              <a:t>ngDoCheck</a:t>
            </a:r>
          </a:p>
          <a:p>
            <a:pPr marL="342900" indent="-342900">
              <a:buBlip>
                <a:blip r:embed="rId2"/>
              </a:buBlip>
            </a:pPr>
            <a:r>
              <a:rPr lang="pl-PL" sz="2400" dirty="0"/>
              <a:t>ngAfterContentInit</a:t>
            </a:r>
          </a:p>
          <a:p>
            <a:pPr marL="342900" indent="-342900">
              <a:buBlip>
                <a:blip r:embed="rId2"/>
              </a:buBlip>
            </a:pPr>
            <a:r>
              <a:rPr lang="pl-PL" sz="2400" dirty="0"/>
              <a:t>ngAfterContentChecked</a:t>
            </a:r>
          </a:p>
          <a:p>
            <a:pPr marL="342900" indent="-342900">
              <a:buBlip>
                <a:blip r:embed="rId2"/>
              </a:buBlip>
            </a:pPr>
            <a:r>
              <a:rPr lang="pl-PL" sz="2400" dirty="0"/>
              <a:t>ngAfterViewInit</a:t>
            </a:r>
          </a:p>
          <a:p>
            <a:pPr marL="342900" indent="-342900">
              <a:buBlip>
                <a:blip r:embed="rId2"/>
              </a:buBlip>
            </a:pPr>
            <a:r>
              <a:rPr lang="pl-PL" sz="2400" dirty="0"/>
              <a:t>ngAfterViewChecked</a:t>
            </a:r>
          </a:p>
          <a:p>
            <a:pPr marL="342900" indent="-342900">
              <a:buBlip>
                <a:blip r:embed="rId2"/>
              </a:buBlip>
            </a:pPr>
            <a:r>
              <a:rPr lang="pl-PL" sz="2400" b="1" dirty="0"/>
              <a:t>ngOnDestroy</a:t>
            </a:r>
            <a:endParaRPr lang="en-GB" sz="2400" b="1" dirty="0"/>
          </a:p>
        </p:txBody>
      </p:sp>
    </p:spTree>
    <p:extLst>
      <p:ext uri="{BB962C8B-B14F-4D97-AF65-F5344CB8AC3E}">
        <p14:creationId xmlns:p14="http://schemas.microsoft.com/office/powerpoint/2010/main" val="28329724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17th of May 2018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E17A9-EA06-4C60-9B5B-EF8399C2AF8E}" type="slidenum">
              <a:rPr lang="en-US" smtClean="0"/>
              <a:t>11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94998" y="260648"/>
            <a:ext cx="708531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buClr>
                <a:srgbClr val="91867E"/>
              </a:buClr>
            </a:pPr>
            <a:r>
              <a:rPr lang="pl-PL" sz="2000" b="1" dirty="0"/>
              <a:t>Directives – Structural Directives</a:t>
            </a:r>
            <a:endParaRPr lang="en-GB" sz="2000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344" y="260648"/>
            <a:ext cx="1219370" cy="12193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855068" y="1468588"/>
            <a:ext cx="737334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Blip>
                <a:blip r:embed="rId2"/>
              </a:buBlip>
            </a:pPr>
            <a:r>
              <a:rPr lang="en-US" sz="2400" dirty="0"/>
              <a:t>Structural directives are responsible for HTML layout. They shape or reshape the DOM's </a:t>
            </a:r>
            <a:r>
              <a:rPr lang="en-US" sz="2400" i="1" dirty="0"/>
              <a:t>structure</a:t>
            </a:r>
            <a:r>
              <a:rPr lang="en-US" sz="2400" dirty="0"/>
              <a:t>, typically by adding, removing, or manipulating elements.</a:t>
            </a:r>
            <a:endParaRPr lang="pl-PL" sz="2400" dirty="0"/>
          </a:p>
          <a:p>
            <a:pPr marL="342900" indent="-342900">
              <a:buBlip>
                <a:blip r:embed="rId2"/>
              </a:buBlip>
            </a:pPr>
            <a:r>
              <a:rPr lang="pl-PL" sz="2400" dirty="0"/>
              <a:t>*ngFor, *ngIf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7836312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17th of May 2018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E17A9-EA06-4C60-9B5B-EF8399C2AF8E}" type="slidenum">
              <a:rPr lang="en-US" smtClean="0"/>
              <a:t>12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94998" y="260648"/>
            <a:ext cx="708531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buClr>
                <a:srgbClr val="91867E"/>
              </a:buClr>
            </a:pPr>
            <a:r>
              <a:rPr lang="pl-PL" sz="2000" b="1" dirty="0"/>
              <a:t>Directives – Attribute Directives</a:t>
            </a:r>
            <a:endParaRPr lang="en-GB" sz="2000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344" y="260648"/>
            <a:ext cx="1219370" cy="12193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855068" y="1468588"/>
            <a:ext cx="737334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Blip>
                <a:blip r:embed="rId2"/>
              </a:buBlip>
            </a:pPr>
            <a:r>
              <a:rPr lang="pl-PL" sz="2400" dirty="0"/>
              <a:t>U</a:t>
            </a:r>
            <a:r>
              <a:rPr lang="en-US" sz="2400" dirty="0" err="1"/>
              <a:t>sed</a:t>
            </a:r>
            <a:r>
              <a:rPr lang="en-US" sz="2400" dirty="0"/>
              <a:t> as attributes of elements</a:t>
            </a:r>
            <a:endParaRPr lang="pl-PL" sz="2400" dirty="0"/>
          </a:p>
          <a:p>
            <a:pPr marL="342900" indent="-342900">
              <a:buBlip>
                <a:blip r:embed="rId2"/>
              </a:buBlip>
            </a:pPr>
            <a:r>
              <a:rPr lang="pl-PL" sz="2400" dirty="0"/>
              <a:t>[ngClass], [ngStyle]</a:t>
            </a: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855068" y="5301208"/>
            <a:ext cx="29826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i="1" dirty="0"/>
              <a:t>ng generate </a:t>
            </a:r>
            <a:r>
              <a:rPr lang="pl-PL" i="1" dirty="0" err="1"/>
              <a:t>directive</a:t>
            </a:r>
            <a:r>
              <a:rPr lang="pl-PL" i="1" dirty="0"/>
              <a:t> &lt;</a:t>
            </a:r>
            <a:r>
              <a:rPr lang="pl-PL" i="1" dirty="0" err="1"/>
              <a:t>name</a:t>
            </a:r>
            <a:r>
              <a:rPr lang="pl-PL" i="1" dirty="0"/>
              <a:t>&gt;</a:t>
            </a: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4454163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17th of May 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E17A9-EA06-4C60-9B5B-EF8399C2AF8E}" type="slidenum">
              <a:rPr lang="en-US" smtClean="0"/>
              <a:t>13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344" y="260648"/>
            <a:ext cx="1219370" cy="121937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043608" y="1480018"/>
            <a:ext cx="6624736" cy="3662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Blip>
                <a:blip r:embed="rId2"/>
              </a:buBlip>
            </a:pPr>
            <a:r>
              <a:rPr lang="en-US" sz="2400" b="1" dirty="0">
                <a:solidFill>
                  <a:schemeClr val="bg1">
                    <a:lumMod val="75000"/>
                  </a:schemeClr>
                </a:solidFill>
              </a:rPr>
              <a:t>What is Angular</a:t>
            </a:r>
            <a:r>
              <a:rPr lang="pl-PL" sz="2400" b="1" dirty="0">
                <a:solidFill>
                  <a:schemeClr val="bg1">
                    <a:lumMod val="75000"/>
                  </a:schemeClr>
                </a:solidFill>
              </a:rPr>
              <a:t>?</a:t>
            </a:r>
          </a:p>
          <a:p>
            <a:pPr marL="285750" indent="-285750">
              <a:buBlip>
                <a:blip r:embed="rId2"/>
              </a:buBlip>
            </a:pPr>
            <a:r>
              <a:rPr lang="pl-PL" sz="2400" b="1" dirty="0">
                <a:solidFill>
                  <a:schemeClr val="bg1">
                    <a:lumMod val="75000"/>
                  </a:schemeClr>
                </a:solidFill>
              </a:rPr>
              <a:t>Directives</a:t>
            </a:r>
          </a:p>
          <a:p>
            <a:pPr marL="285750" indent="-285750">
              <a:buBlip>
                <a:blip r:embed="rId2"/>
              </a:buBlip>
            </a:pPr>
            <a:r>
              <a:rPr lang="pl-PL" sz="4000" b="1" dirty="0"/>
              <a:t>Pipes</a:t>
            </a:r>
            <a:endParaRPr lang="en-US" sz="4000" b="1" dirty="0"/>
          </a:p>
          <a:p>
            <a:pPr marL="285750" indent="-285750">
              <a:buBlip>
                <a:blip r:embed="rId2"/>
              </a:buBlip>
            </a:pPr>
            <a:r>
              <a:rPr lang="en-US" sz="2400" b="1" dirty="0">
                <a:solidFill>
                  <a:schemeClr val="bg1">
                    <a:lumMod val="75000"/>
                  </a:schemeClr>
                </a:solidFill>
              </a:rPr>
              <a:t>Services </a:t>
            </a:r>
            <a:r>
              <a:rPr lang="pl-PL" sz="2400" b="1" dirty="0">
                <a:solidFill>
                  <a:schemeClr val="bg1">
                    <a:lumMod val="75000"/>
                  </a:schemeClr>
                </a:solidFill>
              </a:rPr>
              <a:t>&amp; </a:t>
            </a:r>
            <a:r>
              <a:rPr lang="en-US" sz="2400" b="1" dirty="0">
                <a:solidFill>
                  <a:schemeClr val="bg1">
                    <a:lumMod val="75000"/>
                  </a:schemeClr>
                </a:solidFill>
              </a:rPr>
              <a:t>D</a:t>
            </a:r>
            <a:r>
              <a:rPr lang="pl-PL" sz="2400" b="1" dirty="0">
                <a:solidFill>
                  <a:schemeClr val="bg1">
                    <a:lumMod val="75000"/>
                  </a:schemeClr>
                </a:solidFill>
              </a:rPr>
              <a:t>ependency </a:t>
            </a:r>
            <a:r>
              <a:rPr lang="en-US" sz="2400" b="1" dirty="0">
                <a:solidFill>
                  <a:schemeClr val="bg1">
                    <a:lumMod val="75000"/>
                  </a:schemeClr>
                </a:solidFill>
              </a:rPr>
              <a:t>I</a:t>
            </a:r>
            <a:r>
              <a:rPr lang="pl-PL" sz="2400" b="1" dirty="0">
                <a:solidFill>
                  <a:schemeClr val="bg1">
                    <a:lumMod val="75000"/>
                  </a:schemeClr>
                </a:solidFill>
              </a:rPr>
              <a:t>njection</a:t>
            </a:r>
          </a:p>
          <a:p>
            <a:pPr marL="285750" indent="-285750">
              <a:buBlip>
                <a:blip r:embed="rId2"/>
              </a:buBlip>
            </a:pPr>
            <a:r>
              <a:rPr lang="en-US" sz="2400" b="1" dirty="0">
                <a:solidFill>
                  <a:schemeClr val="bg1">
                    <a:lumMod val="75000"/>
                  </a:schemeClr>
                </a:solidFill>
              </a:rPr>
              <a:t>Intro To </a:t>
            </a:r>
            <a:r>
              <a:rPr lang="pl-PL" sz="2400" b="1" dirty="0">
                <a:solidFill>
                  <a:schemeClr val="bg1">
                    <a:lumMod val="75000"/>
                  </a:schemeClr>
                </a:solidFill>
              </a:rPr>
              <a:t>RxJs</a:t>
            </a:r>
          </a:p>
          <a:p>
            <a:pPr marL="285750" indent="-285750">
              <a:buBlip>
                <a:blip r:embed="rId2"/>
              </a:buBlip>
            </a:pPr>
            <a:r>
              <a:rPr lang="en-US" sz="2400" b="1" dirty="0">
                <a:solidFill>
                  <a:schemeClr val="bg1">
                    <a:lumMod val="75000"/>
                  </a:schemeClr>
                </a:solidFill>
              </a:rPr>
              <a:t>Angular</a:t>
            </a:r>
            <a:r>
              <a:rPr lang="pl-PL" sz="2400" b="1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2400" b="1" dirty="0">
                <a:solidFill>
                  <a:schemeClr val="bg1">
                    <a:lumMod val="75000"/>
                  </a:schemeClr>
                </a:solidFill>
              </a:rPr>
              <a:t>HTTP Service </a:t>
            </a:r>
            <a:endParaRPr lang="pl-PL" sz="2400" b="1" dirty="0">
              <a:solidFill>
                <a:schemeClr val="bg1">
                  <a:lumMod val="75000"/>
                </a:schemeClr>
              </a:solidFill>
            </a:endParaRPr>
          </a:p>
          <a:p>
            <a:pPr marL="285750" indent="-285750">
              <a:buBlip>
                <a:blip r:embed="rId2"/>
              </a:buBlip>
            </a:pPr>
            <a:r>
              <a:rPr lang="en-US" sz="2400" b="1" dirty="0">
                <a:solidFill>
                  <a:schemeClr val="bg1">
                    <a:lumMod val="75000"/>
                  </a:schemeClr>
                </a:solidFill>
              </a:rPr>
              <a:t>Angular Router</a:t>
            </a:r>
            <a:endParaRPr lang="pl-PL" sz="2400" b="1" dirty="0">
              <a:solidFill>
                <a:schemeClr val="bg1">
                  <a:lumMod val="75000"/>
                </a:schemeClr>
              </a:solidFill>
            </a:endParaRPr>
          </a:p>
          <a:p>
            <a:pPr marL="285750" indent="-285750">
              <a:buBlip>
                <a:blip r:embed="rId2"/>
              </a:buBlip>
            </a:pPr>
            <a:r>
              <a:rPr lang="pl-PL" sz="2400" b="1" dirty="0">
                <a:solidFill>
                  <a:schemeClr val="bg1">
                    <a:lumMod val="75000"/>
                  </a:schemeClr>
                </a:solidFill>
              </a:rPr>
              <a:t>Demo</a:t>
            </a:r>
          </a:p>
          <a:p>
            <a:pPr marL="285750" indent="-285750">
              <a:buBlip>
                <a:blip r:embed="rId2"/>
              </a:buBlip>
            </a:pPr>
            <a:r>
              <a:rPr lang="pl-PL" sz="2400" b="1" dirty="0">
                <a:solidFill>
                  <a:schemeClr val="bg1">
                    <a:lumMod val="75000"/>
                  </a:schemeClr>
                </a:solidFill>
              </a:rPr>
              <a:t>Questions &amp; answers</a:t>
            </a:r>
            <a:endParaRPr lang="en-US" sz="24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43608" y="409278"/>
            <a:ext cx="1861087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Clr>
                <a:srgbClr val="91867E"/>
              </a:buClr>
            </a:pPr>
            <a:r>
              <a:rPr lang="pl-PL" sz="1600" dirty="0"/>
              <a:t>Angular Fundamentals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27843843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17th of May 2018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E17A9-EA06-4C60-9B5B-EF8399C2AF8E}" type="slidenum">
              <a:rPr lang="en-US" smtClean="0"/>
              <a:t>14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39552" y="1480018"/>
            <a:ext cx="748883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Blip>
                <a:blip r:embed="rId2"/>
              </a:buBlip>
            </a:pPr>
            <a:r>
              <a:rPr lang="en-US" sz="2400" dirty="0"/>
              <a:t>A pipe takes in data as input and transforms it to a desired output</a:t>
            </a:r>
            <a:endParaRPr lang="en-GB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294998" y="260648"/>
            <a:ext cx="708531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buClr>
                <a:srgbClr val="91867E"/>
              </a:buClr>
            </a:pPr>
            <a:r>
              <a:rPr lang="pl-PL" sz="2000" b="1" dirty="0"/>
              <a:t>Pipes</a:t>
            </a:r>
            <a:endParaRPr lang="en-GB" sz="2000" b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344" y="260648"/>
            <a:ext cx="1219370" cy="12193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855068" y="5301208"/>
            <a:ext cx="25834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i="1" dirty="0"/>
              <a:t>ng generate </a:t>
            </a:r>
            <a:r>
              <a:rPr lang="pl-PL" i="1" dirty="0" err="1"/>
              <a:t>pipe</a:t>
            </a:r>
            <a:r>
              <a:rPr lang="pl-PL" i="1" dirty="0"/>
              <a:t> &lt;</a:t>
            </a:r>
            <a:r>
              <a:rPr lang="pl-PL" i="1" dirty="0" err="1"/>
              <a:t>name</a:t>
            </a:r>
            <a:r>
              <a:rPr lang="pl-PL" i="1" dirty="0"/>
              <a:t>&gt;</a:t>
            </a: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8155929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17th of May 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E17A9-EA06-4C60-9B5B-EF8399C2AF8E}" type="slidenum">
              <a:rPr lang="en-US" smtClean="0"/>
              <a:t>15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043608" y="1480018"/>
            <a:ext cx="6624736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Blip>
                <a:blip r:embed="rId2"/>
              </a:buBlip>
            </a:pPr>
            <a:r>
              <a:rPr lang="en-US" sz="2400" b="1" dirty="0">
                <a:solidFill>
                  <a:schemeClr val="bg1">
                    <a:lumMod val="75000"/>
                  </a:schemeClr>
                </a:solidFill>
              </a:rPr>
              <a:t>What is Angular</a:t>
            </a:r>
            <a:r>
              <a:rPr lang="pl-PL" sz="2400" b="1" dirty="0">
                <a:solidFill>
                  <a:schemeClr val="bg1">
                    <a:lumMod val="75000"/>
                  </a:schemeClr>
                </a:solidFill>
              </a:rPr>
              <a:t>?</a:t>
            </a:r>
          </a:p>
          <a:p>
            <a:pPr marL="285750" indent="-285750">
              <a:buBlip>
                <a:blip r:embed="rId2"/>
              </a:buBlip>
            </a:pPr>
            <a:r>
              <a:rPr lang="pl-PL" sz="2400" b="1" dirty="0">
                <a:solidFill>
                  <a:schemeClr val="bg1">
                    <a:lumMod val="75000"/>
                  </a:schemeClr>
                </a:solidFill>
              </a:rPr>
              <a:t>Directives</a:t>
            </a:r>
          </a:p>
          <a:p>
            <a:pPr marL="285750" indent="-285750">
              <a:buBlip>
                <a:blip r:embed="rId2"/>
              </a:buBlip>
            </a:pPr>
            <a:r>
              <a:rPr lang="pl-PL" sz="2400" b="1" dirty="0">
                <a:solidFill>
                  <a:schemeClr val="bg1">
                    <a:lumMod val="75000"/>
                  </a:schemeClr>
                </a:solidFill>
              </a:rPr>
              <a:t>Pipes</a:t>
            </a:r>
            <a:endParaRPr lang="en-US" sz="4000" b="1" dirty="0"/>
          </a:p>
          <a:p>
            <a:pPr marL="285750" indent="-285750">
              <a:buBlip>
                <a:blip r:embed="rId2"/>
              </a:buBlip>
            </a:pPr>
            <a:r>
              <a:rPr lang="en-US" sz="4000" b="1" dirty="0"/>
              <a:t>Services </a:t>
            </a:r>
            <a:r>
              <a:rPr lang="pl-PL" sz="4000" b="1" dirty="0"/>
              <a:t>&amp; </a:t>
            </a:r>
            <a:r>
              <a:rPr lang="en-US" sz="4000" b="1" dirty="0"/>
              <a:t>D</a:t>
            </a:r>
            <a:r>
              <a:rPr lang="pl-PL" sz="4000" b="1" dirty="0"/>
              <a:t>ependency </a:t>
            </a:r>
            <a:r>
              <a:rPr lang="en-US" sz="4000" b="1" dirty="0"/>
              <a:t>I</a:t>
            </a:r>
            <a:r>
              <a:rPr lang="pl-PL" sz="4000" b="1" dirty="0"/>
              <a:t>njection</a:t>
            </a:r>
          </a:p>
          <a:p>
            <a:pPr marL="285750" indent="-285750">
              <a:buBlip>
                <a:blip r:embed="rId2"/>
              </a:buBlip>
            </a:pPr>
            <a:r>
              <a:rPr lang="en-US" sz="2400" b="1" dirty="0">
                <a:solidFill>
                  <a:schemeClr val="bg1">
                    <a:lumMod val="75000"/>
                  </a:schemeClr>
                </a:solidFill>
              </a:rPr>
              <a:t>Intro To </a:t>
            </a:r>
            <a:r>
              <a:rPr lang="pl-PL" sz="2400" b="1" dirty="0">
                <a:solidFill>
                  <a:schemeClr val="bg1">
                    <a:lumMod val="75000"/>
                  </a:schemeClr>
                </a:solidFill>
              </a:rPr>
              <a:t>RxJs</a:t>
            </a:r>
          </a:p>
          <a:p>
            <a:pPr marL="285750" indent="-285750">
              <a:buBlip>
                <a:blip r:embed="rId2"/>
              </a:buBlip>
            </a:pPr>
            <a:r>
              <a:rPr lang="en-US" sz="2400" b="1" dirty="0">
                <a:solidFill>
                  <a:schemeClr val="bg1">
                    <a:lumMod val="75000"/>
                  </a:schemeClr>
                </a:solidFill>
              </a:rPr>
              <a:t>Angular</a:t>
            </a:r>
            <a:r>
              <a:rPr lang="pl-PL" sz="2400" b="1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2400" b="1" dirty="0">
                <a:solidFill>
                  <a:schemeClr val="bg1">
                    <a:lumMod val="75000"/>
                  </a:schemeClr>
                </a:solidFill>
              </a:rPr>
              <a:t>HTTP Service </a:t>
            </a:r>
            <a:endParaRPr lang="pl-PL" sz="2400" b="1" dirty="0">
              <a:solidFill>
                <a:schemeClr val="bg1">
                  <a:lumMod val="75000"/>
                </a:schemeClr>
              </a:solidFill>
            </a:endParaRPr>
          </a:p>
          <a:p>
            <a:pPr marL="285750" indent="-285750">
              <a:buBlip>
                <a:blip r:embed="rId2"/>
              </a:buBlip>
            </a:pPr>
            <a:r>
              <a:rPr lang="en-US" sz="2400" b="1" dirty="0">
                <a:solidFill>
                  <a:schemeClr val="bg1">
                    <a:lumMod val="75000"/>
                  </a:schemeClr>
                </a:solidFill>
              </a:rPr>
              <a:t>Angular Router</a:t>
            </a:r>
            <a:endParaRPr lang="pl-PL" sz="2400" b="1" dirty="0">
              <a:solidFill>
                <a:schemeClr val="bg1">
                  <a:lumMod val="75000"/>
                </a:schemeClr>
              </a:solidFill>
            </a:endParaRPr>
          </a:p>
          <a:p>
            <a:pPr marL="285750" indent="-285750">
              <a:buBlip>
                <a:blip r:embed="rId2"/>
              </a:buBlip>
            </a:pPr>
            <a:r>
              <a:rPr lang="pl-PL" sz="2400" b="1" dirty="0">
                <a:solidFill>
                  <a:schemeClr val="bg1">
                    <a:lumMod val="75000"/>
                  </a:schemeClr>
                </a:solidFill>
              </a:rPr>
              <a:t>Demo</a:t>
            </a:r>
          </a:p>
          <a:p>
            <a:pPr marL="285750" indent="-285750">
              <a:buBlip>
                <a:blip r:embed="rId2"/>
              </a:buBlip>
            </a:pPr>
            <a:r>
              <a:rPr lang="pl-PL" sz="2400" b="1" dirty="0">
                <a:solidFill>
                  <a:schemeClr val="bg1">
                    <a:lumMod val="75000"/>
                  </a:schemeClr>
                </a:solidFill>
              </a:rPr>
              <a:t>Questions &amp; answers</a:t>
            </a:r>
            <a:endParaRPr lang="en-US" sz="2400" b="1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344" y="260648"/>
            <a:ext cx="1219370" cy="121937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43608" y="409278"/>
            <a:ext cx="1861087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Clr>
                <a:srgbClr val="91867E"/>
              </a:buClr>
            </a:pPr>
            <a:r>
              <a:rPr lang="pl-PL" sz="1600" dirty="0"/>
              <a:t>Angular Fundamentals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37744763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17th of May 2018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E17A9-EA06-4C60-9B5B-EF8399C2AF8E}" type="slidenum">
              <a:rPr lang="en-US" smtClean="0"/>
              <a:t>16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39552" y="1480018"/>
            <a:ext cx="748883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Blip>
                <a:blip r:embed="rId2"/>
              </a:buBlip>
            </a:pPr>
            <a:r>
              <a:rPr lang="pl-PL" sz="2400" dirty="0"/>
              <a:t>Service </a:t>
            </a:r>
            <a:r>
              <a:rPr lang="en-US" sz="2400" dirty="0"/>
              <a:t>is typically a class with a narrow, </a:t>
            </a:r>
            <a:r>
              <a:rPr lang="pl-PL" sz="2400" dirty="0"/>
              <a:t> </a:t>
            </a:r>
            <a:r>
              <a:rPr lang="en-US" sz="2400" dirty="0"/>
              <a:t>well-defined purpose. It should do something specific and do it well.</a:t>
            </a:r>
            <a:endParaRPr lang="pl-PL" sz="2400" dirty="0"/>
          </a:p>
          <a:p>
            <a:pPr marL="285750" indent="-285750">
              <a:buBlip>
                <a:blip r:embed="rId2"/>
              </a:buBlip>
            </a:pPr>
            <a:r>
              <a:rPr lang="pl-PL" sz="2400" dirty="0"/>
              <a:t>Dependency Injection (DI)</a:t>
            </a:r>
          </a:p>
          <a:p>
            <a:pPr marL="285750" indent="-285750">
              <a:buBlip>
                <a:blip r:embed="rId2"/>
              </a:buBlip>
            </a:pPr>
            <a:r>
              <a:rPr lang="pl-PL" sz="2400" dirty="0"/>
              <a:t>Singleton until will not be overwriten</a:t>
            </a:r>
          </a:p>
          <a:p>
            <a:pPr marL="285750" indent="-285750">
              <a:buBlip>
                <a:blip r:embed="rId2"/>
              </a:buBlip>
            </a:pPr>
            <a:endParaRPr lang="pl-PL" sz="2400" dirty="0"/>
          </a:p>
          <a:p>
            <a:pPr marL="285750" indent="-285750">
              <a:buBlip>
                <a:blip r:embed="rId2"/>
              </a:buBlip>
            </a:pPr>
            <a:endParaRPr lang="en-GB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294998" y="260648"/>
            <a:ext cx="708531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buClr>
                <a:srgbClr val="91867E"/>
              </a:buClr>
            </a:pPr>
            <a:r>
              <a:rPr lang="pl-PL" sz="2000" b="1" dirty="0"/>
              <a:t>Service &amp; Dependency Injection</a:t>
            </a:r>
            <a:endParaRPr lang="en-GB" sz="2000" b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344" y="260648"/>
            <a:ext cx="1219370" cy="12193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855068" y="5301208"/>
            <a:ext cx="28245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i="1" dirty="0"/>
              <a:t>ng generate service &lt;</a:t>
            </a:r>
            <a:r>
              <a:rPr lang="pl-PL" i="1" dirty="0" err="1"/>
              <a:t>name</a:t>
            </a:r>
            <a:r>
              <a:rPr lang="pl-PL" i="1" dirty="0"/>
              <a:t>&gt;</a:t>
            </a: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9720800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17th of May 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E17A9-EA06-4C60-9B5B-EF8399C2AF8E}" type="slidenum">
              <a:rPr lang="en-US" smtClean="0"/>
              <a:t>17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043608" y="1480018"/>
            <a:ext cx="6624736" cy="3662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Blip>
                <a:blip r:embed="rId2"/>
              </a:buBlip>
            </a:pPr>
            <a:r>
              <a:rPr lang="en-US" sz="2400" b="1" dirty="0">
                <a:solidFill>
                  <a:schemeClr val="bg1">
                    <a:lumMod val="75000"/>
                  </a:schemeClr>
                </a:solidFill>
              </a:rPr>
              <a:t>What is Angular</a:t>
            </a:r>
            <a:r>
              <a:rPr lang="pl-PL" sz="2400" b="1" dirty="0">
                <a:solidFill>
                  <a:schemeClr val="bg1">
                    <a:lumMod val="75000"/>
                  </a:schemeClr>
                </a:solidFill>
              </a:rPr>
              <a:t>?</a:t>
            </a:r>
          </a:p>
          <a:p>
            <a:pPr marL="285750" indent="-285750">
              <a:buBlip>
                <a:blip r:embed="rId2"/>
              </a:buBlip>
            </a:pPr>
            <a:r>
              <a:rPr lang="pl-PL" sz="2400" b="1" dirty="0">
                <a:solidFill>
                  <a:schemeClr val="bg1">
                    <a:lumMod val="75000"/>
                  </a:schemeClr>
                </a:solidFill>
              </a:rPr>
              <a:t>Directives</a:t>
            </a:r>
          </a:p>
          <a:p>
            <a:pPr marL="285750" indent="-285750">
              <a:buBlip>
                <a:blip r:embed="rId2"/>
              </a:buBlip>
            </a:pPr>
            <a:r>
              <a:rPr lang="pl-PL" sz="2400" b="1" dirty="0">
                <a:solidFill>
                  <a:schemeClr val="bg1">
                    <a:lumMod val="75000"/>
                  </a:schemeClr>
                </a:solidFill>
              </a:rPr>
              <a:t>Pipes</a:t>
            </a:r>
            <a:endParaRPr lang="en-US" sz="4000" b="1" dirty="0"/>
          </a:p>
          <a:p>
            <a:pPr marL="285750" indent="-285750">
              <a:buBlip>
                <a:blip r:embed="rId2"/>
              </a:buBlip>
            </a:pPr>
            <a:r>
              <a:rPr lang="en-US" sz="2400" b="1" dirty="0">
                <a:solidFill>
                  <a:schemeClr val="bg1">
                    <a:lumMod val="75000"/>
                  </a:schemeClr>
                </a:solidFill>
              </a:rPr>
              <a:t>Services </a:t>
            </a:r>
            <a:r>
              <a:rPr lang="pl-PL" sz="2400" b="1" dirty="0">
                <a:solidFill>
                  <a:schemeClr val="bg1">
                    <a:lumMod val="75000"/>
                  </a:schemeClr>
                </a:solidFill>
              </a:rPr>
              <a:t>&amp; </a:t>
            </a:r>
            <a:r>
              <a:rPr lang="en-US" sz="2400" b="1" dirty="0">
                <a:solidFill>
                  <a:schemeClr val="bg1">
                    <a:lumMod val="75000"/>
                  </a:schemeClr>
                </a:solidFill>
              </a:rPr>
              <a:t>D</a:t>
            </a:r>
            <a:r>
              <a:rPr lang="pl-PL" sz="2400" b="1" dirty="0">
                <a:solidFill>
                  <a:schemeClr val="bg1">
                    <a:lumMod val="75000"/>
                  </a:schemeClr>
                </a:solidFill>
              </a:rPr>
              <a:t>ependency </a:t>
            </a:r>
            <a:r>
              <a:rPr lang="en-US" sz="2400" b="1" dirty="0">
                <a:solidFill>
                  <a:schemeClr val="bg1">
                    <a:lumMod val="75000"/>
                  </a:schemeClr>
                </a:solidFill>
              </a:rPr>
              <a:t>I</a:t>
            </a:r>
            <a:r>
              <a:rPr lang="pl-PL" sz="2400" b="1" dirty="0">
                <a:solidFill>
                  <a:schemeClr val="bg1">
                    <a:lumMod val="75000"/>
                  </a:schemeClr>
                </a:solidFill>
              </a:rPr>
              <a:t>njection</a:t>
            </a:r>
          </a:p>
          <a:p>
            <a:pPr marL="285750" indent="-285750">
              <a:buBlip>
                <a:blip r:embed="rId2"/>
              </a:buBlip>
            </a:pPr>
            <a:r>
              <a:rPr lang="en-US" sz="4000" b="1" dirty="0"/>
              <a:t>Intro To </a:t>
            </a:r>
            <a:r>
              <a:rPr lang="pl-PL" sz="4000" b="1" dirty="0"/>
              <a:t>RxJs</a:t>
            </a:r>
          </a:p>
          <a:p>
            <a:pPr marL="285750" indent="-285750">
              <a:buBlip>
                <a:blip r:embed="rId2"/>
              </a:buBlip>
            </a:pPr>
            <a:r>
              <a:rPr lang="en-US" sz="2400" b="1" dirty="0">
                <a:solidFill>
                  <a:schemeClr val="bg1">
                    <a:lumMod val="75000"/>
                  </a:schemeClr>
                </a:solidFill>
              </a:rPr>
              <a:t>Angular HTTP Service </a:t>
            </a:r>
            <a:endParaRPr lang="pl-PL" sz="2400" b="1" dirty="0">
              <a:solidFill>
                <a:schemeClr val="bg1">
                  <a:lumMod val="75000"/>
                </a:schemeClr>
              </a:solidFill>
            </a:endParaRPr>
          </a:p>
          <a:p>
            <a:pPr marL="285750" indent="-285750">
              <a:buBlip>
                <a:blip r:embed="rId2"/>
              </a:buBlip>
            </a:pPr>
            <a:r>
              <a:rPr lang="en-US" sz="2400" b="1" dirty="0">
                <a:solidFill>
                  <a:schemeClr val="bg1">
                    <a:lumMod val="75000"/>
                  </a:schemeClr>
                </a:solidFill>
              </a:rPr>
              <a:t>Angular Router</a:t>
            </a:r>
            <a:endParaRPr lang="pl-PL" sz="2400" b="1" dirty="0">
              <a:solidFill>
                <a:schemeClr val="bg1">
                  <a:lumMod val="75000"/>
                </a:schemeClr>
              </a:solidFill>
            </a:endParaRPr>
          </a:p>
          <a:p>
            <a:pPr marL="285750" indent="-285750">
              <a:buBlip>
                <a:blip r:embed="rId2"/>
              </a:buBlip>
            </a:pPr>
            <a:r>
              <a:rPr lang="pl-PL" sz="2400" b="1" dirty="0">
                <a:solidFill>
                  <a:schemeClr val="bg1">
                    <a:lumMod val="75000"/>
                  </a:schemeClr>
                </a:solidFill>
              </a:rPr>
              <a:t>Demo</a:t>
            </a:r>
          </a:p>
          <a:p>
            <a:pPr marL="285750" indent="-285750">
              <a:buBlip>
                <a:blip r:embed="rId2"/>
              </a:buBlip>
            </a:pPr>
            <a:r>
              <a:rPr lang="pl-PL" sz="2400" b="1" dirty="0">
                <a:solidFill>
                  <a:schemeClr val="bg1">
                    <a:lumMod val="75000"/>
                  </a:schemeClr>
                </a:solidFill>
              </a:rPr>
              <a:t>Questions &amp; answers</a:t>
            </a:r>
            <a:endParaRPr lang="en-US" sz="2400" b="1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344" y="260648"/>
            <a:ext cx="1219370" cy="121937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43608" y="409278"/>
            <a:ext cx="1861087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Clr>
                <a:srgbClr val="91867E"/>
              </a:buClr>
            </a:pPr>
            <a:r>
              <a:rPr lang="pl-PL" sz="1600" dirty="0"/>
              <a:t>Angular Fundamentals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36325402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17th of May 2018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E17A9-EA06-4C60-9B5B-EF8399C2AF8E}" type="slidenum">
              <a:rPr lang="en-US" smtClean="0"/>
              <a:t>18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94998" y="260648"/>
            <a:ext cx="708531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buClr>
                <a:srgbClr val="91867E"/>
              </a:buClr>
            </a:pPr>
            <a:r>
              <a:rPr lang="pl-PL" sz="2000" b="1" dirty="0"/>
              <a:t>Intro to RxJS</a:t>
            </a:r>
            <a:endParaRPr lang="en-GB" sz="2000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344" y="260648"/>
            <a:ext cx="1219370" cy="12193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013228" y="2996952"/>
            <a:ext cx="7220946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Blip>
                <a:blip r:embed="rId2"/>
              </a:buBlip>
            </a:pPr>
            <a:r>
              <a:rPr lang="pl-PL" sz="2000" dirty="0"/>
              <a:t>Observable</a:t>
            </a:r>
          </a:p>
          <a:p>
            <a:pPr marL="342900" indent="-342900">
              <a:buBlip>
                <a:blip r:embed="rId2"/>
              </a:buBlip>
            </a:pPr>
            <a:r>
              <a:rPr lang="pl-PL" sz="2000" dirty="0"/>
              <a:t>BehaviorSubject</a:t>
            </a:r>
          </a:p>
          <a:p>
            <a:pPr marL="342900" indent="-342900">
              <a:buBlip>
                <a:blip r:embed="rId2"/>
              </a:buBlip>
            </a:pPr>
            <a:r>
              <a:rPr lang="pl-PL" sz="2000" dirty="0"/>
              <a:t>Subject</a:t>
            </a:r>
          </a:p>
          <a:p>
            <a:pPr marL="342900" indent="-342900">
              <a:buBlip>
                <a:blip r:embed="rId2"/>
              </a:buBlip>
            </a:pPr>
            <a:r>
              <a:rPr lang="pl-PL" sz="2000" dirty="0"/>
              <a:t>Subscription</a:t>
            </a:r>
          </a:p>
          <a:p>
            <a:pPr marL="342900" indent="-342900">
              <a:buBlip>
                <a:blip r:embed="rId2"/>
              </a:buBlip>
            </a:pPr>
            <a:r>
              <a:rPr lang="pl-PL" sz="2000" dirty="0"/>
              <a:t>operators</a:t>
            </a:r>
            <a:endParaRPr lang="en-GB" sz="2000" dirty="0"/>
          </a:p>
        </p:txBody>
      </p:sp>
      <p:sp>
        <p:nvSpPr>
          <p:cNvPr id="9" name="Rectangle 8"/>
          <p:cNvSpPr/>
          <p:nvPr/>
        </p:nvSpPr>
        <p:spPr>
          <a:xfrm>
            <a:off x="1007468" y="1620988"/>
            <a:ext cx="737334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Blip>
                <a:blip r:embed="rId2"/>
              </a:buBlip>
            </a:pPr>
            <a:r>
              <a:rPr lang="en-US" sz="2400" dirty="0" err="1"/>
              <a:t>RxJS</a:t>
            </a:r>
            <a:r>
              <a:rPr lang="en-US" sz="2400" dirty="0"/>
              <a:t> is a library for reactive programming using Observables, to make it easier to compose asynchronous or callback-based cod</a:t>
            </a:r>
            <a:r>
              <a:rPr lang="pl-PL" sz="2400" dirty="0"/>
              <a:t>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667308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17th of May 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E17A9-EA06-4C60-9B5B-EF8399C2AF8E}" type="slidenum">
              <a:rPr lang="en-US" smtClean="0"/>
              <a:t>19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043608" y="1480018"/>
            <a:ext cx="6624736" cy="3662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Blip>
                <a:blip r:embed="rId2"/>
              </a:buBlip>
            </a:pPr>
            <a:r>
              <a:rPr lang="en-US" sz="2400" b="1" dirty="0">
                <a:solidFill>
                  <a:schemeClr val="bg1">
                    <a:lumMod val="75000"/>
                  </a:schemeClr>
                </a:solidFill>
              </a:rPr>
              <a:t>What is Angular</a:t>
            </a:r>
            <a:r>
              <a:rPr lang="pl-PL" sz="2400" b="1" dirty="0">
                <a:solidFill>
                  <a:schemeClr val="bg1">
                    <a:lumMod val="75000"/>
                  </a:schemeClr>
                </a:solidFill>
              </a:rPr>
              <a:t>?</a:t>
            </a:r>
          </a:p>
          <a:p>
            <a:pPr marL="285750" indent="-285750">
              <a:buBlip>
                <a:blip r:embed="rId2"/>
              </a:buBlip>
            </a:pPr>
            <a:r>
              <a:rPr lang="pl-PL" sz="2400" b="1" dirty="0">
                <a:solidFill>
                  <a:schemeClr val="bg1">
                    <a:lumMod val="75000"/>
                  </a:schemeClr>
                </a:solidFill>
              </a:rPr>
              <a:t>Directives</a:t>
            </a:r>
          </a:p>
          <a:p>
            <a:pPr marL="285750" indent="-285750">
              <a:buBlip>
                <a:blip r:embed="rId2"/>
              </a:buBlip>
            </a:pPr>
            <a:r>
              <a:rPr lang="pl-PL" sz="2400" b="1" dirty="0">
                <a:solidFill>
                  <a:schemeClr val="bg1">
                    <a:lumMod val="75000"/>
                  </a:schemeClr>
                </a:solidFill>
              </a:rPr>
              <a:t>Pipes</a:t>
            </a:r>
            <a:endParaRPr lang="en-US" sz="4000" b="1" dirty="0"/>
          </a:p>
          <a:p>
            <a:pPr marL="285750" indent="-285750">
              <a:buBlip>
                <a:blip r:embed="rId2"/>
              </a:buBlip>
            </a:pPr>
            <a:r>
              <a:rPr lang="en-US" sz="2400" b="1" dirty="0">
                <a:solidFill>
                  <a:schemeClr val="bg1">
                    <a:lumMod val="75000"/>
                  </a:schemeClr>
                </a:solidFill>
              </a:rPr>
              <a:t>Services </a:t>
            </a:r>
            <a:r>
              <a:rPr lang="pl-PL" sz="2400" b="1" dirty="0">
                <a:solidFill>
                  <a:schemeClr val="bg1">
                    <a:lumMod val="75000"/>
                  </a:schemeClr>
                </a:solidFill>
              </a:rPr>
              <a:t>&amp; </a:t>
            </a:r>
            <a:r>
              <a:rPr lang="en-US" sz="2400" b="1" dirty="0">
                <a:solidFill>
                  <a:schemeClr val="bg1">
                    <a:lumMod val="75000"/>
                  </a:schemeClr>
                </a:solidFill>
              </a:rPr>
              <a:t>D</a:t>
            </a:r>
            <a:r>
              <a:rPr lang="pl-PL" sz="2400" b="1" dirty="0">
                <a:solidFill>
                  <a:schemeClr val="bg1">
                    <a:lumMod val="75000"/>
                  </a:schemeClr>
                </a:solidFill>
              </a:rPr>
              <a:t>ependency </a:t>
            </a:r>
            <a:r>
              <a:rPr lang="en-US" sz="2400" b="1" dirty="0">
                <a:solidFill>
                  <a:schemeClr val="bg1">
                    <a:lumMod val="75000"/>
                  </a:schemeClr>
                </a:solidFill>
              </a:rPr>
              <a:t>I</a:t>
            </a:r>
            <a:r>
              <a:rPr lang="pl-PL" sz="2400" b="1" dirty="0">
                <a:solidFill>
                  <a:schemeClr val="bg1">
                    <a:lumMod val="75000"/>
                  </a:schemeClr>
                </a:solidFill>
              </a:rPr>
              <a:t>njection</a:t>
            </a:r>
          </a:p>
          <a:p>
            <a:pPr marL="285750" indent="-285750">
              <a:buBlip>
                <a:blip r:embed="rId2"/>
              </a:buBlip>
            </a:pPr>
            <a:r>
              <a:rPr lang="en-US" sz="2400" b="1" dirty="0">
                <a:solidFill>
                  <a:schemeClr val="bg1">
                    <a:lumMod val="75000"/>
                  </a:schemeClr>
                </a:solidFill>
              </a:rPr>
              <a:t>Intro To </a:t>
            </a:r>
            <a:r>
              <a:rPr lang="pl-PL" sz="2400" b="1" dirty="0">
                <a:solidFill>
                  <a:schemeClr val="bg1">
                    <a:lumMod val="75000"/>
                  </a:schemeClr>
                </a:solidFill>
              </a:rPr>
              <a:t>RxJs</a:t>
            </a:r>
          </a:p>
          <a:p>
            <a:pPr marL="285750" indent="-285750">
              <a:buBlip>
                <a:blip r:embed="rId2"/>
              </a:buBlip>
            </a:pPr>
            <a:r>
              <a:rPr lang="en-US" sz="4000" b="1" dirty="0"/>
              <a:t>Angular HTTP Service </a:t>
            </a:r>
            <a:endParaRPr lang="pl-PL" sz="4000" b="1" dirty="0"/>
          </a:p>
          <a:p>
            <a:pPr marL="285750" indent="-285750">
              <a:buBlip>
                <a:blip r:embed="rId2"/>
              </a:buBlip>
            </a:pPr>
            <a:r>
              <a:rPr lang="en-US" sz="2400" b="1" dirty="0">
                <a:solidFill>
                  <a:schemeClr val="bg1">
                    <a:lumMod val="75000"/>
                  </a:schemeClr>
                </a:solidFill>
              </a:rPr>
              <a:t>Angular Router</a:t>
            </a:r>
            <a:endParaRPr lang="pl-PL" sz="2400" b="1" dirty="0">
              <a:solidFill>
                <a:schemeClr val="bg1">
                  <a:lumMod val="75000"/>
                </a:schemeClr>
              </a:solidFill>
            </a:endParaRPr>
          </a:p>
          <a:p>
            <a:pPr marL="285750" indent="-285750">
              <a:buBlip>
                <a:blip r:embed="rId2"/>
              </a:buBlip>
            </a:pPr>
            <a:r>
              <a:rPr lang="pl-PL" sz="2400" b="1" dirty="0">
                <a:solidFill>
                  <a:schemeClr val="bg1">
                    <a:lumMod val="75000"/>
                  </a:schemeClr>
                </a:solidFill>
              </a:rPr>
              <a:t>Demo</a:t>
            </a:r>
          </a:p>
          <a:p>
            <a:pPr marL="285750" indent="-285750">
              <a:buBlip>
                <a:blip r:embed="rId2"/>
              </a:buBlip>
            </a:pPr>
            <a:r>
              <a:rPr lang="pl-PL" sz="2400" b="1" dirty="0">
                <a:solidFill>
                  <a:schemeClr val="bg1">
                    <a:lumMod val="75000"/>
                  </a:schemeClr>
                </a:solidFill>
              </a:rPr>
              <a:t>Questions &amp; answers</a:t>
            </a:r>
            <a:endParaRPr lang="en-US" sz="2400" b="1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344" y="260648"/>
            <a:ext cx="1219370" cy="121937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43608" y="409278"/>
            <a:ext cx="1861087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Clr>
                <a:srgbClr val="91867E"/>
              </a:buClr>
            </a:pPr>
            <a:r>
              <a:rPr lang="pl-PL" sz="1600" dirty="0"/>
              <a:t>Angular Fundamentals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582090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17th of May 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E17A9-EA06-4C60-9B5B-EF8399C2AF8E}" type="slidenum">
              <a:rPr lang="en-US" smtClean="0"/>
              <a:t>2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94998" y="260648"/>
            <a:ext cx="2109552" cy="7386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Clr>
                <a:srgbClr val="91867E"/>
              </a:buClr>
            </a:pPr>
            <a:r>
              <a:rPr lang="pl-PL" sz="4800" b="1" dirty="0"/>
              <a:t>Agenda</a:t>
            </a:r>
            <a:endParaRPr lang="en-GB" sz="4800" b="1" dirty="0"/>
          </a:p>
        </p:txBody>
      </p:sp>
      <p:sp>
        <p:nvSpPr>
          <p:cNvPr id="8" name="Rectangle 7"/>
          <p:cNvSpPr/>
          <p:nvPr/>
        </p:nvSpPr>
        <p:spPr>
          <a:xfrm>
            <a:off x="294998" y="1556792"/>
            <a:ext cx="766137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Blip>
                <a:blip r:embed="rId2"/>
              </a:buBlip>
            </a:pPr>
            <a:r>
              <a:rPr lang="en-US" sz="2400" b="1" dirty="0"/>
              <a:t>What is Angular</a:t>
            </a:r>
            <a:r>
              <a:rPr lang="pl-PL" sz="2400" b="1" dirty="0"/>
              <a:t>?</a:t>
            </a:r>
          </a:p>
          <a:p>
            <a:pPr marL="285750" indent="-285750">
              <a:buBlip>
                <a:blip r:embed="rId2"/>
              </a:buBlip>
            </a:pPr>
            <a:r>
              <a:rPr lang="en-US" sz="2400" b="1" dirty="0"/>
              <a:t>Directives </a:t>
            </a:r>
            <a:endParaRPr lang="pl-PL" sz="2400" b="1" dirty="0"/>
          </a:p>
          <a:p>
            <a:pPr marL="285750" indent="-285750">
              <a:buBlip>
                <a:blip r:embed="rId2"/>
              </a:buBlip>
            </a:pPr>
            <a:r>
              <a:rPr lang="pl-PL" sz="2400" b="1" dirty="0"/>
              <a:t>Pipes</a:t>
            </a:r>
            <a:endParaRPr lang="en-US" sz="2400" b="1" dirty="0"/>
          </a:p>
          <a:p>
            <a:pPr marL="285750" indent="-285750">
              <a:buBlip>
                <a:blip r:embed="rId2"/>
              </a:buBlip>
            </a:pPr>
            <a:r>
              <a:rPr lang="en-US" sz="2400" b="1" dirty="0"/>
              <a:t>Services </a:t>
            </a:r>
            <a:r>
              <a:rPr lang="pl-PL" sz="2400" b="1" dirty="0"/>
              <a:t>&amp; </a:t>
            </a:r>
            <a:r>
              <a:rPr lang="en-US" sz="2400" b="1" dirty="0"/>
              <a:t>D</a:t>
            </a:r>
            <a:r>
              <a:rPr lang="pl-PL" sz="2400" b="1" dirty="0"/>
              <a:t>ependency </a:t>
            </a:r>
            <a:r>
              <a:rPr lang="en-US" sz="2400" b="1" dirty="0"/>
              <a:t>I</a:t>
            </a:r>
            <a:r>
              <a:rPr lang="pl-PL" sz="2400" b="1" dirty="0"/>
              <a:t>njection</a:t>
            </a:r>
          </a:p>
          <a:p>
            <a:pPr marL="285750" indent="-285750">
              <a:buBlip>
                <a:blip r:embed="rId2"/>
              </a:buBlip>
            </a:pPr>
            <a:r>
              <a:rPr lang="en-US" sz="2400" b="1" dirty="0"/>
              <a:t>Intro To </a:t>
            </a:r>
            <a:r>
              <a:rPr lang="pl-PL" sz="2400" b="1" dirty="0"/>
              <a:t>RxJs</a:t>
            </a:r>
          </a:p>
          <a:p>
            <a:pPr marL="285750" indent="-285750">
              <a:buBlip>
                <a:blip r:embed="rId2"/>
              </a:buBlip>
            </a:pPr>
            <a:r>
              <a:rPr lang="en-US" sz="2400" b="1" dirty="0"/>
              <a:t>Angular HTTP Service </a:t>
            </a:r>
            <a:endParaRPr lang="pl-PL" sz="2400" b="1" dirty="0"/>
          </a:p>
          <a:p>
            <a:pPr marL="285750" indent="-285750">
              <a:buBlip>
                <a:blip r:embed="rId2"/>
              </a:buBlip>
            </a:pPr>
            <a:r>
              <a:rPr lang="en-US" sz="2400" b="1" dirty="0"/>
              <a:t>Angular Router</a:t>
            </a:r>
            <a:endParaRPr lang="pl-PL" sz="2400" b="1" dirty="0"/>
          </a:p>
          <a:p>
            <a:pPr marL="285750" indent="-285750">
              <a:buBlip>
                <a:blip r:embed="rId2"/>
              </a:buBlip>
            </a:pPr>
            <a:r>
              <a:rPr lang="pl-PL" sz="2400" b="1" dirty="0"/>
              <a:t>Demo</a:t>
            </a:r>
          </a:p>
          <a:p>
            <a:pPr marL="285750" indent="-285750">
              <a:buBlip>
                <a:blip r:embed="rId2"/>
              </a:buBlip>
            </a:pPr>
            <a:r>
              <a:rPr lang="pl-PL" sz="2400" b="1" dirty="0"/>
              <a:t>Questions &amp; answers</a:t>
            </a:r>
            <a:endParaRPr lang="en-US" sz="2400" b="1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344" y="260648"/>
            <a:ext cx="1219370" cy="1219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961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17th of May 2018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E17A9-EA06-4C60-9B5B-EF8399C2AF8E}" type="slidenum">
              <a:rPr lang="en-US" smtClean="0"/>
              <a:t>20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94998" y="260648"/>
            <a:ext cx="708531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buClr>
                <a:srgbClr val="91867E"/>
              </a:buClr>
            </a:pPr>
            <a:r>
              <a:rPr lang="pl-PL" sz="2000" b="1" dirty="0"/>
              <a:t>Angular HttpService</a:t>
            </a:r>
            <a:endParaRPr lang="en-GB" sz="2000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344" y="260648"/>
            <a:ext cx="1219370" cy="12193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013228" y="2996952"/>
            <a:ext cx="722094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Blip>
                <a:blip r:embed="rId2"/>
              </a:buBlip>
            </a:pPr>
            <a:r>
              <a:rPr lang="pl-PL" sz="2000" dirty="0"/>
              <a:t>Implements REST interface</a:t>
            </a:r>
            <a:endParaRPr lang="en-GB" sz="2000" dirty="0"/>
          </a:p>
        </p:txBody>
      </p:sp>
      <p:sp>
        <p:nvSpPr>
          <p:cNvPr id="9" name="Rectangle 8"/>
          <p:cNvSpPr/>
          <p:nvPr/>
        </p:nvSpPr>
        <p:spPr>
          <a:xfrm>
            <a:off x="1007468" y="1620988"/>
            <a:ext cx="737334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Blip>
                <a:blip r:embed="rId2"/>
              </a:buBlip>
            </a:pPr>
            <a:r>
              <a:rPr lang="pl-PL" sz="2400" dirty="0"/>
              <a:t>Built-in service responsible for calling Web API to get data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501280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17th of May 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E17A9-EA06-4C60-9B5B-EF8399C2AF8E}" type="slidenum">
              <a:rPr lang="en-US" smtClean="0"/>
              <a:t>21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043608" y="1480018"/>
            <a:ext cx="6624736" cy="3662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Blip>
                <a:blip r:embed="rId2"/>
              </a:buBlip>
            </a:pPr>
            <a:r>
              <a:rPr lang="en-US" sz="2400" b="1" dirty="0">
                <a:solidFill>
                  <a:schemeClr val="bg1">
                    <a:lumMod val="75000"/>
                  </a:schemeClr>
                </a:solidFill>
              </a:rPr>
              <a:t>What is Angular</a:t>
            </a:r>
            <a:r>
              <a:rPr lang="pl-PL" sz="2400" b="1" dirty="0">
                <a:solidFill>
                  <a:schemeClr val="bg1">
                    <a:lumMod val="75000"/>
                  </a:schemeClr>
                </a:solidFill>
              </a:rPr>
              <a:t>?</a:t>
            </a:r>
          </a:p>
          <a:p>
            <a:pPr marL="285750" indent="-285750">
              <a:buBlip>
                <a:blip r:embed="rId2"/>
              </a:buBlip>
            </a:pPr>
            <a:r>
              <a:rPr lang="pl-PL" sz="2400" b="1" dirty="0">
                <a:solidFill>
                  <a:schemeClr val="bg1">
                    <a:lumMod val="75000"/>
                  </a:schemeClr>
                </a:solidFill>
              </a:rPr>
              <a:t>Directives</a:t>
            </a:r>
          </a:p>
          <a:p>
            <a:pPr marL="285750" indent="-285750">
              <a:buBlip>
                <a:blip r:embed="rId2"/>
              </a:buBlip>
            </a:pPr>
            <a:r>
              <a:rPr lang="pl-PL" sz="2400" b="1" dirty="0">
                <a:solidFill>
                  <a:schemeClr val="bg1">
                    <a:lumMod val="75000"/>
                  </a:schemeClr>
                </a:solidFill>
              </a:rPr>
              <a:t>Pipes</a:t>
            </a:r>
            <a:endParaRPr lang="en-US" sz="4000" b="1" dirty="0"/>
          </a:p>
          <a:p>
            <a:pPr marL="285750" indent="-285750">
              <a:buBlip>
                <a:blip r:embed="rId2"/>
              </a:buBlip>
            </a:pPr>
            <a:r>
              <a:rPr lang="en-US" sz="2400" b="1" dirty="0">
                <a:solidFill>
                  <a:schemeClr val="bg1">
                    <a:lumMod val="75000"/>
                  </a:schemeClr>
                </a:solidFill>
              </a:rPr>
              <a:t>Services </a:t>
            </a:r>
            <a:r>
              <a:rPr lang="pl-PL" sz="2400" b="1" dirty="0">
                <a:solidFill>
                  <a:schemeClr val="bg1">
                    <a:lumMod val="75000"/>
                  </a:schemeClr>
                </a:solidFill>
              </a:rPr>
              <a:t>&amp; </a:t>
            </a:r>
            <a:r>
              <a:rPr lang="en-US" sz="2400" b="1" dirty="0">
                <a:solidFill>
                  <a:schemeClr val="bg1">
                    <a:lumMod val="75000"/>
                  </a:schemeClr>
                </a:solidFill>
              </a:rPr>
              <a:t>D</a:t>
            </a:r>
            <a:r>
              <a:rPr lang="pl-PL" sz="2400" b="1" dirty="0">
                <a:solidFill>
                  <a:schemeClr val="bg1">
                    <a:lumMod val="75000"/>
                  </a:schemeClr>
                </a:solidFill>
              </a:rPr>
              <a:t>ependency </a:t>
            </a:r>
            <a:r>
              <a:rPr lang="en-US" sz="2400" b="1" dirty="0">
                <a:solidFill>
                  <a:schemeClr val="bg1">
                    <a:lumMod val="75000"/>
                  </a:schemeClr>
                </a:solidFill>
              </a:rPr>
              <a:t>I</a:t>
            </a:r>
            <a:r>
              <a:rPr lang="pl-PL" sz="2400" b="1" dirty="0">
                <a:solidFill>
                  <a:schemeClr val="bg1">
                    <a:lumMod val="75000"/>
                  </a:schemeClr>
                </a:solidFill>
              </a:rPr>
              <a:t>njection</a:t>
            </a:r>
          </a:p>
          <a:p>
            <a:pPr marL="285750" indent="-285750">
              <a:buBlip>
                <a:blip r:embed="rId2"/>
              </a:buBlip>
            </a:pPr>
            <a:r>
              <a:rPr lang="en-US" sz="2400" b="1" dirty="0">
                <a:solidFill>
                  <a:schemeClr val="bg1">
                    <a:lumMod val="75000"/>
                  </a:schemeClr>
                </a:solidFill>
              </a:rPr>
              <a:t>Intro To </a:t>
            </a:r>
            <a:r>
              <a:rPr lang="pl-PL" sz="2400" b="1" dirty="0">
                <a:solidFill>
                  <a:schemeClr val="bg1">
                    <a:lumMod val="75000"/>
                  </a:schemeClr>
                </a:solidFill>
              </a:rPr>
              <a:t>RxJs</a:t>
            </a:r>
          </a:p>
          <a:p>
            <a:pPr marL="285750" indent="-285750">
              <a:buBlip>
                <a:blip r:embed="rId2"/>
              </a:buBlip>
            </a:pPr>
            <a:r>
              <a:rPr lang="en-US" sz="2400" b="1" dirty="0">
                <a:solidFill>
                  <a:schemeClr val="bg1">
                    <a:lumMod val="75000"/>
                  </a:schemeClr>
                </a:solidFill>
              </a:rPr>
              <a:t>Angular</a:t>
            </a:r>
            <a:r>
              <a:rPr lang="pl-PL" sz="2400" b="1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2400" b="1" dirty="0">
                <a:solidFill>
                  <a:schemeClr val="bg1">
                    <a:lumMod val="75000"/>
                  </a:schemeClr>
                </a:solidFill>
              </a:rPr>
              <a:t>HTTP Service </a:t>
            </a:r>
            <a:endParaRPr lang="pl-PL" sz="2400" b="1" dirty="0">
              <a:solidFill>
                <a:schemeClr val="bg1">
                  <a:lumMod val="75000"/>
                </a:schemeClr>
              </a:solidFill>
            </a:endParaRPr>
          </a:p>
          <a:p>
            <a:pPr marL="285750" indent="-285750">
              <a:buBlip>
                <a:blip r:embed="rId2"/>
              </a:buBlip>
            </a:pPr>
            <a:r>
              <a:rPr lang="en-US" sz="4000" b="1" dirty="0"/>
              <a:t>Angular Router</a:t>
            </a:r>
            <a:endParaRPr lang="pl-PL" sz="4000" b="1" dirty="0"/>
          </a:p>
          <a:p>
            <a:pPr marL="285750" indent="-285750">
              <a:buBlip>
                <a:blip r:embed="rId2"/>
              </a:buBlip>
            </a:pPr>
            <a:r>
              <a:rPr lang="pl-PL" sz="2400" b="1" dirty="0">
                <a:solidFill>
                  <a:schemeClr val="bg1">
                    <a:lumMod val="75000"/>
                  </a:schemeClr>
                </a:solidFill>
              </a:rPr>
              <a:t>Demo</a:t>
            </a:r>
          </a:p>
          <a:p>
            <a:pPr marL="285750" indent="-285750">
              <a:buBlip>
                <a:blip r:embed="rId2"/>
              </a:buBlip>
            </a:pPr>
            <a:r>
              <a:rPr lang="pl-PL" sz="2400" b="1" dirty="0">
                <a:solidFill>
                  <a:schemeClr val="bg1">
                    <a:lumMod val="75000"/>
                  </a:schemeClr>
                </a:solidFill>
              </a:rPr>
              <a:t>Questions &amp; answers</a:t>
            </a:r>
            <a:endParaRPr lang="en-US" sz="2400" b="1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344" y="260648"/>
            <a:ext cx="1219370" cy="121937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43608" y="409278"/>
            <a:ext cx="1861087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Clr>
                <a:srgbClr val="91867E"/>
              </a:buClr>
            </a:pPr>
            <a:r>
              <a:rPr lang="pl-PL" sz="1600" dirty="0"/>
              <a:t>Angular Fundamentals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37412686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17th of May 2018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E17A9-EA06-4C60-9B5B-EF8399C2AF8E}" type="slidenum">
              <a:rPr lang="en-US" smtClean="0"/>
              <a:t>22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94998" y="260648"/>
            <a:ext cx="708531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buClr>
                <a:srgbClr val="91867E"/>
              </a:buClr>
            </a:pPr>
            <a:r>
              <a:rPr lang="pl-PL" sz="2000" b="1" dirty="0"/>
              <a:t>Angular Router</a:t>
            </a:r>
            <a:endParaRPr lang="en-GB" sz="2000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344" y="260648"/>
            <a:ext cx="1219370" cy="12193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997204" y="4966682"/>
            <a:ext cx="722094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Blip>
                <a:blip r:embed="rId2"/>
              </a:buBlip>
            </a:pPr>
            <a:r>
              <a:rPr lang="pl-PL" sz="2000" dirty="0"/>
              <a:t>&lt;router-outlet&gt;&lt;/router-outlet&gt;</a:t>
            </a:r>
          </a:p>
          <a:p>
            <a:pPr marL="342900" indent="-342900">
              <a:buBlip>
                <a:blip r:embed="rId2"/>
              </a:buBlip>
            </a:pPr>
            <a:r>
              <a:rPr lang="pl-PL" sz="2000" dirty="0"/>
              <a:t>Lazy loading</a:t>
            </a:r>
          </a:p>
          <a:p>
            <a:pPr marL="342900" indent="-342900">
              <a:buBlip>
                <a:blip r:embed="rId2"/>
              </a:buBlip>
            </a:pPr>
            <a:r>
              <a:rPr lang="pl-PL" sz="2000" dirty="0"/>
              <a:t>Preloading</a:t>
            </a:r>
          </a:p>
          <a:p>
            <a:endParaRPr lang="en-GB" sz="2000" dirty="0"/>
          </a:p>
        </p:txBody>
      </p:sp>
      <p:sp>
        <p:nvSpPr>
          <p:cNvPr id="9" name="Rectangle 8"/>
          <p:cNvSpPr/>
          <p:nvPr/>
        </p:nvSpPr>
        <p:spPr>
          <a:xfrm>
            <a:off x="1007468" y="1620988"/>
            <a:ext cx="737334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Blip>
                <a:blip r:embed="rId2"/>
              </a:buBlip>
            </a:pPr>
            <a:r>
              <a:rPr lang="pl-PL" sz="2400" dirty="0"/>
              <a:t>Built-in mechanism to navigate between parts of application</a:t>
            </a:r>
          </a:p>
          <a:p>
            <a:pPr marL="342900" indent="-342900">
              <a:buBlip>
                <a:blip r:embed="rId2"/>
              </a:buBlip>
            </a:pPr>
            <a:r>
              <a:rPr lang="pl-PL" sz="2400" dirty="0"/>
              <a:t>Different routes in different modules</a:t>
            </a:r>
          </a:p>
          <a:p>
            <a:pPr marL="342900" indent="-342900">
              <a:buBlip>
                <a:blip r:embed="rId2"/>
              </a:buBlip>
            </a:pPr>
            <a:r>
              <a:rPr lang="pl-PL" sz="2400" dirty="0"/>
              <a:t>Easy separation of reponsibility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192698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17th of May 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E17A9-EA06-4C60-9B5B-EF8399C2AF8E}" type="slidenum">
              <a:rPr lang="en-US" smtClean="0"/>
              <a:t>23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043608" y="1480018"/>
            <a:ext cx="6624736" cy="3662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Blip>
                <a:blip r:embed="rId2"/>
              </a:buBlip>
            </a:pPr>
            <a:r>
              <a:rPr lang="en-US" sz="2400" b="1" dirty="0">
                <a:solidFill>
                  <a:schemeClr val="bg1">
                    <a:lumMod val="75000"/>
                  </a:schemeClr>
                </a:solidFill>
              </a:rPr>
              <a:t>What is Angular</a:t>
            </a:r>
            <a:r>
              <a:rPr lang="pl-PL" sz="2400" b="1" dirty="0">
                <a:solidFill>
                  <a:schemeClr val="bg1">
                    <a:lumMod val="75000"/>
                  </a:schemeClr>
                </a:solidFill>
              </a:rPr>
              <a:t>?</a:t>
            </a:r>
          </a:p>
          <a:p>
            <a:pPr marL="285750" indent="-285750">
              <a:buBlip>
                <a:blip r:embed="rId2"/>
              </a:buBlip>
            </a:pPr>
            <a:r>
              <a:rPr lang="pl-PL" sz="2400" b="1" dirty="0">
                <a:solidFill>
                  <a:schemeClr val="bg1">
                    <a:lumMod val="75000"/>
                  </a:schemeClr>
                </a:solidFill>
              </a:rPr>
              <a:t>Directives</a:t>
            </a:r>
          </a:p>
          <a:p>
            <a:pPr marL="285750" indent="-285750">
              <a:buBlip>
                <a:blip r:embed="rId2"/>
              </a:buBlip>
            </a:pPr>
            <a:r>
              <a:rPr lang="pl-PL" sz="2400" b="1" dirty="0">
                <a:solidFill>
                  <a:schemeClr val="bg1">
                    <a:lumMod val="75000"/>
                  </a:schemeClr>
                </a:solidFill>
              </a:rPr>
              <a:t>Pipes</a:t>
            </a:r>
            <a:endParaRPr lang="en-US" sz="4000" b="1" dirty="0"/>
          </a:p>
          <a:p>
            <a:pPr marL="285750" indent="-285750">
              <a:buBlip>
                <a:blip r:embed="rId2"/>
              </a:buBlip>
            </a:pPr>
            <a:r>
              <a:rPr lang="en-US" sz="2400" b="1" dirty="0">
                <a:solidFill>
                  <a:schemeClr val="bg1">
                    <a:lumMod val="75000"/>
                  </a:schemeClr>
                </a:solidFill>
              </a:rPr>
              <a:t>Services </a:t>
            </a:r>
            <a:r>
              <a:rPr lang="pl-PL" sz="2400" b="1" dirty="0">
                <a:solidFill>
                  <a:schemeClr val="bg1">
                    <a:lumMod val="75000"/>
                  </a:schemeClr>
                </a:solidFill>
              </a:rPr>
              <a:t>&amp; </a:t>
            </a:r>
            <a:r>
              <a:rPr lang="en-US" sz="2400" b="1" dirty="0">
                <a:solidFill>
                  <a:schemeClr val="bg1">
                    <a:lumMod val="75000"/>
                  </a:schemeClr>
                </a:solidFill>
              </a:rPr>
              <a:t>D</a:t>
            </a:r>
            <a:r>
              <a:rPr lang="pl-PL" sz="2400" b="1" dirty="0">
                <a:solidFill>
                  <a:schemeClr val="bg1">
                    <a:lumMod val="75000"/>
                  </a:schemeClr>
                </a:solidFill>
              </a:rPr>
              <a:t>ependency </a:t>
            </a:r>
            <a:r>
              <a:rPr lang="en-US" sz="2400" b="1" dirty="0">
                <a:solidFill>
                  <a:schemeClr val="bg1">
                    <a:lumMod val="75000"/>
                  </a:schemeClr>
                </a:solidFill>
              </a:rPr>
              <a:t>I</a:t>
            </a:r>
            <a:r>
              <a:rPr lang="pl-PL" sz="2400" b="1" dirty="0">
                <a:solidFill>
                  <a:schemeClr val="bg1">
                    <a:lumMod val="75000"/>
                  </a:schemeClr>
                </a:solidFill>
              </a:rPr>
              <a:t>njection</a:t>
            </a:r>
          </a:p>
          <a:p>
            <a:pPr marL="285750" indent="-285750">
              <a:buBlip>
                <a:blip r:embed="rId2"/>
              </a:buBlip>
            </a:pPr>
            <a:r>
              <a:rPr lang="en-US" sz="2400" b="1" dirty="0">
                <a:solidFill>
                  <a:schemeClr val="bg1">
                    <a:lumMod val="75000"/>
                  </a:schemeClr>
                </a:solidFill>
              </a:rPr>
              <a:t>Intro To </a:t>
            </a:r>
            <a:r>
              <a:rPr lang="pl-PL" sz="2400" b="1" dirty="0">
                <a:solidFill>
                  <a:schemeClr val="bg1">
                    <a:lumMod val="75000"/>
                  </a:schemeClr>
                </a:solidFill>
              </a:rPr>
              <a:t>RxJs</a:t>
            </a:r>
          </a:p>
          <a:p>
            <a:pPr marL="285750" indent="-285750">
              <a:buBlip>
                <a:blip r:embed="rId2"/>
              </a:buBlip>
            </a:pPr>
            <a:r>
              <a:rPr lang="en-US" sz="2400" b="1" dirty="0">
                <a:solidFill>
                  <a:schemeClr val="bg1">
                    <a:lumMod val="75000"/>
                  </a:schemeClr>
                </a:solidFill>
              </a:rPr>
              <a:t>Angular HTTP Service </a:t>
            </a:r>
            <a:endParaRPr lang="pl-PL" sz="2400" b="1" dirty="0">
              <a:solidFill>
                <a:schemeClr val="bg1">
                  <a:lumMod val="75000"/>
                </a:schemeClr>
              </a:solidFill>
            </a:endParaRPr>
          </a:p>
          <a:p>
            <a:pPr marL="285750" indent="-285750">
              <a:buBlip>
                <a:blip r:embed="rId2"/>
              </a:buBlip>
            </a:pPr>
            <a:r>
              <a:rPr lang="en-US" sz="2400" b="1" dirty="0">
                <a:solidFill>
                  <a:schemeClr val="bg1">
                    <a:lumMod val="75000"/>
                  </a:schemeClr>
                </a:solidFill>
              </a:rPr>
              <a:t>Angular Router</a:t>
            </a:r>
            <a:endParaRPr lang="pl-PL" sz="2400" b="1" dirty="0">
              <a:solidFill>
                <a:schemeClr val="bg1">
                  <a:lumMod val="75000"/>
                </a:schemeClr>
              </a:solidFill>
            </a:endParaRPr>
          </a:p>
          <a:p>
            <a:pPr marL="285750" indent="-285750">
              <a:buBlip>
                <a:blip r:embed="rId2"/>
              </a:buBlip>
            </a:pPr>
            <a:r>
              <a:rPr lang="pl-PL" sz="4000" b="1" dirty="0"/>
              <a:t>Demo</a:t>
            </a:r>
          </a:p>
          <a:p>
            <a:pPr marL="285750" indent="-285750">
              <a:buBlip>
                <a:blip r:embed="rId2"/>
              </a:buBlip>
            </a:pPr>
            <a:r>
              <a:rPr lang="pl-PL" sz="2400" b="1" dirty="0">
                <a:solidFill>
                  <a:schemeClr val="bg1">
                    <a:lumMod val="75000"/>
                  </a:schemeClr>
                </a:solidFill>
              </a:rPr>
              <a:t>Questions &amp; answers</a:t>
            </a:r>
            <a:endParaRPr lang="en-US" sz="2400" b="1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344" y="260648"/>
            <a:ext cx="1219370" cy="121937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43608" y="409278"/>
            <a:ext cx="1861087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Clr>
                <a:srgbClr val="91867E"/>
              </a:buClr>
            </a:pPr>
            <a:r>
              <a:rPr lang="pl-PL" sz="1600" dirty="0"/>
              <a:t>Angular Fundamentals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38071125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17th of May 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E17A9-EA06-4C60-9B5B-EF8399C2AF8E}" type="slidenum">
              <a:rPr lang="en-US" smtClean="0"/>
              <a:t>24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043608" y="1480018"/>
            <a:ext cx="662473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Blip>
                <a:blip r:embed="rId2"/>
              </a:buBlip>
            </a:pPr>
            <a:r>
              <a:rPr lang="en-US" sz="2400" dirty="0">
                <a:hlinkClick r:id="rId3"/>
              </a:rPr>
              <a:t>https://angular.io/</a:t>
            </a:r>
            <a:endParaRPr lang="pl-PL" sz="2400" dirty="0">
              <a:hlinkClick r:id="rId4"/>
            </a:endParaRPr>
          </a:p>
          <a:p>
            <a:pPr marL="285750" indent="-285750">
              <a:buBlip>
                <a:blip r:embed="rId2"/>
              </a:buBlip>
            </a:pPr>
            <a:r>
              <a:rPr lang="en-US" sz="2400" dirty="0">
                <a:hlinkClick r:id="rId4"/>
              </a:rPr>
              <a:t>http://reactivex.io/rxjs/</a:t>
            </a:r>
            <a:endParaRPr lang="pl-PL" sz="24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344" y="260648"/>
            <a:ext cx="1219370" cy="121937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43608" y="409278"/>
            <a:ext cx="1861087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Clr>
                <a:srgbClr val="91867E"/>
              </a:buClr>
            </a:pPr>
            <a:r>
              <a:rPr lang="pl-PL" sz="1600" dirty="0"/>
              <a:t>Angular Fundamentals</a:t>
            </a:r>
            <a:endParaRPr lang="en-GB" sz="1600" dirty="0"/>
          </a:p>
        </p:txBody>
      </p:sp>
      <p:sp>
        <p:nvSpPr>
          <p:cNvPr id="2" name="Rectangle 1"/>
          <p:cNvSpPr/>
          <p:nvPr/>
        </p:nvSpPr>
        <p:spPr>
          <a:xfrm>
            <a:off x="1043607" y="4373404"/>
            <a:ext cx="653967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Blip>
                <a:blip r:embed="rId2"/>
              </a:buBlip>
            </a:pPr>
            <a:r>
              <a:rPr lang="de-CH" sz="2400" dirty="0">
                <a:hlinkClick r:id="rId5"/>
              </a:rPr>
              <a:t>https://github.com/RHieger/ng-book-angular-8</a:t>
            </a:r>
            <a:endParaRPr lang="pl-PL" sz="2400" dirty="0"/>
          </a:p>
          <a:p>
            <a:pPr marL="342900" indent="-342900">
              <a:buBlip>
                <a:blip r:embed="rId2"/>
              </a:buBlip>
            </a:pPr>
            <a:r>
              <a:rPr lang="en-US" sz="2400" dirty="0"/>
              <a:t>Reactive Programming with </a:t>
            </a:r>
            <a:r>
              <a:rPr lang="en-US" sz="2400" dirty="0" err="1"/>
              <a:t>RxJS</a:t>
            </a:r>
            <a:r>
              <a:rPr lang="en-US" sz="2400" dirty="0"/>
              <a:t>: Untangle</a:t>
            </a:r>
            <a:endParaRPr lang="pl-PL" sz="2400" dirty="0"/>
          </a:p>
          <a:p>
            <a:r>
              <a:rPr lang="pl-PL" sz="2400" dirty="0"/>
              <a:t>    </a:t>
            </a:r>
            <a:r>
              <a:rPr lang="en-US" sz="2400" dirty="0"/>
              <a:t>Your Asynchronous JavaScript Code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92228" y="1099483"/>
            <a:ext cx="914481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Clr>
                <a:srgbClr val="91867E"/>
              </a:buClr>
            </a:pPr>
            <a:r>
              <a:rPr lang="pl-PL" sz="2200" dirty="0"/>
              <a:t>Website</a:t>
            </a:r>
            <a:endParaRPr lang="en-GB" sz="2200" dirty="0"/>
          </a:p>
        </p:txBody>
      </p:sp>
      <p:sp>
        <p:nvSpPr>
          <p:cNvPr id="5" name="TextBox 4"/>
          <p:cNvSpPr txBox="1"/>
          <p:nvPr/>
        </p:nvSpPr>
        <p:spPr>
          <a:xfrm>
            <a:off x="1092228" y="3961279"/>
            <a:ext cx="1093248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Clr>
                <a:srgbClr val="91867E"/>
              </a:buClr>
            </a:pPr>
            <a:r>
              <a:rPr lang="pl-PL" sz="2200" dirty="0"/>
              <a:t>Literature</a:t>
            </a:r>
            <a:endParaRPr lang="en-GB" sz="2200" dirty="0"/>
          </a:p>
        </p:txBody>
      </p:sp>
    </p:spTree>
    <p:extLst>
      <p:ext uri="{BB962C8B-B14F-4D97-AF65-F5344CB8AC3E}">
        <p14:creationId xmlns:p14="http://schemas.microsoft.com/office/powerpoint/2010/main" val="38071125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17th of May 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E17A9-EA06-4C60-9B5B-EF8399C2AF8E}" type="slidenum">
              <a:rPr lang="en-US" smtClean="0"/>
              <a:t>25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043608" y="1480018"/>
            <a:ext cx="6624736" cy="3662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Blip>
                <a:blip r:embed="rId2"/>
              </a:buBlip>
            </a:pPr>
            <a:r>
              <a:rPr lang="en-US" sz="2400" b="1" dirty="0">
                <a:solidFill>
                  <a:schemeClr val="bg1">
                    <a:lumMod val="75000"/>
                  </a:schemeClr>
                </a:solidFill>
              </a:rPr>
              <a:t>What is Angular</a:t>
            </a:r>
            <a:r>
              <a:rPr lang="pl-PL" sz="2400" b="1" dirty="0">
                <a:solidFill>
                  <a:schemeClr val="bg1">
                    <a:lumMod val="75000"/>
                  </a:schemeClr>
                </a:solidFill>
              </a:rPr>
              <a:t>?</a:t>
            </a:r>
          </a:p>
          <a:p>
            <a:pPr marL="285750" indent="-285750">
              <a:buBlip>
                <a:blip r:embed="rId2"/>
              </a:buBlip>
            </a:pPr>
            <a:r>
              <a:rPr lang="pl-PL" sz="2400" b="1" dirty="0">
                <a:solidFill>
                  <a:schemeClr val="bg1">
                    <a:lumMod val="75000"/>
                  </a:schemeClr>
                </a:solidFill>
              </a:rPr>
              <a:t>Directives</a:t>
            </a:r>
          </a:p>
          <a:p>
            <a:pPr marL="285750" indent="-285750">
              <a:buBlip>
                <a:blip r:embed="rId2"/>
              </a:buBlip>
            </a:pPr>
            <a:r>
              <a:rPr lang="pl-PL" sz="2400" b="1" dirty="0">
                <a:solidFill>
                  <a:schemeClr val="bg1">
                    <a:lumMod val="75000"/>
                  </a:schemeClr>
                </a:solidFill>
              </a:rPr>
              <a:t>Pipes</a:t>
            </a:r>
            <a:endParaRPr lang="en-US" sz="4000" b="1" dirty="0"/>
          </a:p>
          <a:p>
            <a:pPr marL="285750" indent="-285750">
              <a:buBlip>
                <a:blip r:embed="rId2"/>
              </a:buBlip>
            </a:pPr>
            <a:r>
              <a:rPr lang="en-US" sz="2400" b="1" dirty="0">
                <a:solidFill>
                  <a:schemeClr val="bg1">
                    <a:lumMod val="75000"/>
                  </a:schemeClr>
                </a:solidFill>
              </a:rPr>
              <a:t>Services </a:t>
            </a:r>
            <a:r>
              <a:rPr lang="pl-PL" sz="2400" b="1" dirty="0">
                <a:solidFill>
                  <a:schemeClr val="bg1">
                    <a:lumMod val="75000"/>
                  </a:schemeClr>
                </a:solidFill>
              </a:rPr>
              <a:t>&amp; </a:t>
            </a:r>
            <a:r>
              <a:rPr lang="en-US" sz="2400" b="1" dirty="0">
                <a:solidFill>
                  <a:schemeClr val="bg1">
                    <a:lumMod val="75000"/>
                  </a:schemeClr>
                </a:solidFill>
              </a:rPr>
              <a:t>D</a:t>
            </a:r>
            <a:r>
              <a:rPr lang="pl-PL" sz="2400" b="1" dirty="0">
                <a:solidFill>
                  <a:schemeClr val="bg1">
                    <a:lumMod val="75000"/>
                  </a:schemeClr>
                </a:solidFill>
              </a:rPr>
              <a:t>ependency </a:t>
            </a:r>
            <a:r>
              <a:rPr lang="en-US" sz="2400" b="1" dirty="0">
                <a:solidFill>
                  <a:schemeClr val="bg1">
                    <a:lumMod val="75000"/>
                  </a:schemeClr>
                </a:solidFill>
              </a:rPr>
              <a:t>I</a:t>
            </a:r>
            <a:r>
              <a:rPr lang="pl-PL" sz="2400" b="1" dirty="0">
                <a:solidFill>
                  <a:schemeClr val="bg1">
                    <a:lumMod val="75000"/>
                  </a:schemeClr>
                </a:solidFill>
              </a:rPr>
              <a:t>njection</a:t>
            </a:r>
          </a:p>
          <a:p>
            <a:pPr marL="285750" indent="-285750">
              <a:buBlip>
                <a:blip r:embed="rId2"/>
              </a:buBlip>
            </a:pPr>
            <a:r>
              <a:rPr lang="en-US" sz="2400" b="1" dirty="0">
                <a:solidFill>
                  <a:schemeClr val="bg1">
                    <a:lumMod val="75000"/>
                  </a:schemeClr>
                </a:solidFill>
              </a:rPr>
              <a:t>Intro To </a:t>
            </a:r>
            <a:r>
              <a:rPr lang="pl-PL" sz="2400" b="1" dirty="0">
                <a:solidFill>
                  <a:schemeClr val="bg1">
                    <a:lumMod val="75000"/>
                  </a:schemeClr>
                </a:solidFill>
              </a:rPr>
              <a:t>RxJs</a:t>
            </a:r>
          </a:p>
          <a:p>
            <a:pPr marL="285750" indent="-285750">
              <a:buBlip>
                <a:blip r:embed="rId2"/>
              </a:buBlip>
            </a:pPr>
            <a:r>
              <a:rPr lang="en-US" sz="2400" b="1" dirty="0">
                <a:solidFill>
                  <a:schemeClr val="bg1">
                    <a:lumMod val="75000"/>
                  </a:schemeClr>
                </a:solidFill>
              </a:rPr>
              <a:t>Angular HTTP Service </a:t>
            </a:r>
            <a:endParaRPr lang="pl-PL" sz="2400" b="1" dirty="0">
              <a:solidFill>
                <a:schemeClr val="bg1">
                  <a:lumMod val="75000"/>
                </a:schemeClr>
              </a:solidFill>
            </a:endParaRPr>
          </a:p>
          <a:p>
            <a:pPr marL="285750" indent="-285750">
              <a:buBlip>
                <a:blip r:embed="rId2"/>
              </a:buBlip>
            </a:pPr>
            <a:r>
              <a:rPr lang="en-US" sz="2400" b="1" dirty="0">
                <a:solidFill>
                  <a:schemeClr val="bg1">
                    <a:lumMod val="75000"/>
                  </a:schemeClr>
                </a:solidFill>
              </a:rPr>
              <a:t>Angular Router</a:t>
            </a:r>
            <a:endParaRPr lang="pl-PL" sz="2400" b="1" dirty="0">
              <a:solidFill>
                <a:schemeClr val="bg1">
                  <a:lumMod val="75000"/>
                </a:schemeClr>
              </a:solidFill>
            </a:endParaRPr>
          </a:p>
          <a:p>
            <a:pPr marL="285750" indent="-285750">
              <a:buBlip>
                <a:blip r:embed="rId2"/>
              </a:buBlip>
            </a:pPr>
            <a:r>
              <a:rPr lang="pl-PL" sz="2400" b="1" dirty="0">
                <a:solidFill>
                  <a:schemeClr val="bg1">
                    <a:lumMod val="75000"/>
                  </a:schemeClr>
                </a:solidFill>
              </a:rPr>
              <a:t>Demo</a:t>
            </a:r>
          </a:p>
          <a:p>
            <a:pPr marL="285750" indent="-285750">
              <a:buBlip>
                <a:blip r:embed="rId2"/>
              </a:buBlip>
            </a:pPr>
            <a:r>
              <a:rPr lang="pl-PL" sz="4000" b="1" dirty="0"/>
              <a:t>Questions &amp; answers</a:t>
            </a:r>
            <a:endParaRPr lang="en-US" sz="4000" b="1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344" y="260648"/>
            <a:ext cx="1219370" cy="121937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43608" y="409278"/>
            <a:ext cx="1861087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Clr>
                <a:srgbClr val="91867E"/>
              </a:buClr>
            </a:pPr>
            <a:r>
              <a:rPr lang="pl-PL" sz="1600" dirty="0"/>
              <a:t>Angular Fundamentals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876983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17th of May 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E17A9-EA06-4C60-9B5B-EF8399C2AF8E}" type="slidenum">
              <a:rPr lang="en-US" smtClean="0"/>
              <a:t>3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344" y="260648"/>
            <a:ext cx="1219370" cy="12193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043608" y="1480018"/>
            <a:ext cx="6624736" cy="3662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Blip>
                <a:blip r:embed="rId2"/>
              </a:buBlip>
            </a:pPr>
            <a:r>
              <a:rPr lang="en-US" sz="4000" b="1" dirty="0"/>
              <a:t>What is Angular</a:t>
            </a:r>
            <a:r>
              <a:rPr lang="pl-PL" sz="4000" b="1" dirty="0"/>
              <a:t>?</a:t>
            </a:r>
          </a:p>
          <a:p>
            <a:pPr marL="285750" indent="-285750">
              <a:buBlip>
                <a:blip r:embed="rId2"/>
              </a:buBlip>
            </a:pPr>
            <a:r>
              <a:rPr lang="pl-PL" sz="2400" b="1" dirty="0">
                <a:solidFill>
                  <a:schemeClr val="bg1">
                    <a:lumMod val="75000"/>
                  </a:schemeClr>
                </a:solidFill>
              </a:rPr>
              <a:t>Directives</a:t>
            </a:r>
          </a:p>
          <a:p>
            <a:pPr marL="285750" indent="-285750">
              <a:buBlip>
                <a:blip r:embed="rId2"/>
              </a:buBlip>
            </a:pPr>
            <a:r>
              <a:rPr lang="pl-PL" sz="2400" b="1" dirty="0">
                <a:solidFill>
                  <a:schemeClr val="bg1">
                    <a:lumMod val="75000"/>
                  </a:schemeClr>
                </a:solidFill>
              </a:rPr>
              <a:t>Pipes</a:t>
            </a:r>
            <a:endParaRPr lang="en-US" sz="4000" b="1" dirty="0"/>
          </a:p>
          <a:p>
            <a:pPr marL="285750" indent="-285750">
              <a:buBlip>
                <a:blip r:embed="rId2"/>
              </a:buBlip>
            </a:pPr>
            <a:r>
              <a:rPr lang="en-US" sz="2400" b="1" dirty="0">
                <a:solidFill>
                  <a:schemeClr val="bg1">
                    <a:lumMod val="75000"/>
                  </a:schemeClr>
                </a:solidFill>
              </a:rPr>
              <a:t>Services </a:t>
            </a:r>
            <a:r>
              <a:rPr lang="pl-PL" sz="2400" b="1" dirty="0">
                <a:solidFill>
                  <a:schemeClr val="bg1">
                    <a:lumMod val="75000"/>
                  </a:schemeClr>
                </a:solidFill>
              </a:rPr>
              <a:t>&amp; </a:t>
            </a:r>
            <a:r>
              <a:rPr lang="en-US" sz="2400" b="1" dirty="0">
                <a:solidFill>
                  <a:schemeClr val="bg1">
                    <a:lumMod val="75000"/>
                  </a:schemeClr>
                </a:solidFill>
              </a:rPr>
              <a:t>D</a:t>
            </a:r>
            <a:r>
              <a:rPr lang="pl-PL" sz="2400" b="1" dirty="0">
                <a:solidFill>
                  <a:schemeClr val="bg1">
                    <a:lumMod val="75000"/>
                  </a:schemeClr>
                </a:solidFill>
              </a:rPr>
              <a:t>ependency </a:t>
            </a:r>
            <a:r>
              <a:rPr lang="en-US" sz="2400" b="1" dirty="0">
                <a:solidFill>
                  <a:schemeClr val="bg1">
                    <a:lumMod val="75000"/>
                  </a:schemeClr>
                </a:solidFill>
              </a:rPr>
              <a:t>I</a:t>
            </a:r>
            <a:r>
              <a:rPr lang="pl-PL" sz="2400" b="1" dirty="0">
                <a:solidFill>
                  <a:schemeClr val="bg1">
                    <a:lumMod val="75000"/>
                  </a:schemeClr>
                </a:solidFill>
              </a:rPr>
              <a:t>njection</a:t>
            </a:r>
          </a:p>
          <a:p>
            <a:pPr marL="285750" indent="-285750">
              <a:buBlip>
                <a:blip r:embed="rId2"/>
              </a:buBlip>
            </a:pPr>
            <a:r>
              <a:rPr lang="en-US" sz="2400" b="1" dirty="0">
                <a:solidFill>
                  <a:schemeClr val="bg1">
                    <a:lumMod val="75000"/>
                  </a:schemeClr>
                </a:solidFill>
              </a:rPr>
              <a:t>Intro To </a:t>
            </a:r>
            <a:r>
              <a:rPr lang="pl-PL" sz="2400" b="1" dirty="0">
                <a:solidFill>
                  <a:schemeClr val="bg1">
                    <a:lumMod val="75000"/>
                  </a:schemeClr>
                </a:solidFill>
              </a:rPr>
              <a:t>RxJs</a:t>
            </a:r>
          </a:p>
          <a:p>
            <a:pPr marL="285750" indent="-285750">
              <a:buBlip>
                <a:blip r:embed="rId2"/>
              </a:buBlip>
            </a:pPr>
            <a:r>
              <a:rPr lang="en-US" sz="2400" b="1" dirty="0">
                <a:solidFill>
                  <a:schemeClr val="bg1">
                    <a:lumMod val="75000"/>
                  </a:schemeClr>
                </a:solidFill>
              </a:rPr>
              <a:t>Angular HTTP Service </a:t>
            </a:r>
            <a:endParaRPr lang="pl-PL" sz="2400" b="1" dirty="0">
              <a:solidFill>
                <a:schemeClr val="bg1">
                  <a:lumMod val="75000"/>
                </a:schemeClr>
              </a:solidFill>
            </a:endParaRPr>
          </a:p>
          <a:p>
            <a:pPr marL="285750" indent="-285750">
              <a:buBlip>
                <a:blip r:embed="rId2"/>
              </a:buBlip>
            </a:pPr>
            <a:r>
              <a:rPr lang="en-US" sz="2400" b="1" dirty="0">
                <a:solidFill>
                  <a:schemeClr val="bg1">
                    <a:lumMod val="75000"/>
                  </a:schemeClr>
                </a:solidFill>
              </a:rPr>
              <a:t>Angular Router</a:t>
            </a:r>
            <a:endParaRPr lang="pl-PL" sz="2400" b="1" dirty="0">
              <a:solidFill>
                <a:schemeClr val="bg1">
                  <a:lumMod val="75000"/>
                </a:schemeClr>
              </a:solidFill>
            </a:endParaRPr>
          </a:p>
          <a:p>
            <a:pPr marL="285750" indent="-285750">
              <a:buBlip>
                <a:blip r:embed="rId2"/>
              </a:buBlip>
            </a:pPr>
            <a:r>
              <a:rPr lang="pl-PL" sz="2400" b="1" dirty="0">
                <a:solidFill>
                  <a:schemeClr val="bg1">
                    <a:lumMod val="75000"/>
                  </a:schemeClr>
                </a:solidFill>
              </a:rPr>
              <a:t>Demo</a:t>
            </a:r>
          </a:p>
          <a:p>
            <a:pPr marL="285750" indent="-285750">
              <a:buBlip>
                <a:blip r:embed="rId2"/>
              </a:buBlip>
            </a:pPr>
            <a:r>
              <a:rPr lang="pl-PL" sz="2400" b="1" dirty="0">
                <a:solidFill>
                  <a:schemeClr val="bg1">
                    <a:lumMod val="75000"/>
                  </a:schemeClr>
                </a:solidFill>
              </a:rPr>
              <a:t>Questions &amp; answers</a:t>
            </a:r>
            <a:endParaRPr lang="en-US" sz="24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43608" y="409278"/>
            <a:ext cx="1861087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Clr>
                <a:srgbClr val="91867E"/>
              </a:buClr>
            </a:pPr>
            <a:r>
              <a:rPr lang="pl-PL" sz="1600" dirty="0"/>
              <a:t>Angular Fundamentals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724165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17th of May 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E17A9-EA06-4C60-9B5B-EF8399C2AF8E}" type="slidenum">
              <a:rPr lang="en-US" smtClean="0"/>
              <a:t>4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94998" y="260648"/>
            <a:ext cx="708531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buClr>
                <a:srgbClr val="91867E"/>
              </a:buClr>
            </a:pPr>
            <a:r>
              <a:rPr lang="pl-PL" sz="2000" b="1" dirty="0"/>
              <a:t>What is Angular?</a:t>
            </a:r>
            <a:endParaRPr lang="en-GB" sz="2000" b="1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344" y="260648"/>
            <a:ext cx="1219370" cy="12193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855068" y="1468588"/>
            <a:ext cx="737334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Blip>
                <a:blip r:embed="rId2"/>
              </a:buBlip>
            </a:pPr>
            <a:r>
              <a:rPr lang="pl-PL" sz="2400" dirty="0"/>
              <a:t>SPA (Single Page Application)</a:t>
            </a:r>
          </a:p>
          <a:p>
            <a:pPr marL="285750" indent="-285750">
              <a:buBlip>
                <a:blip r:embed="rId2"/>
              </a:buBlip>
            </a:pPr>
            <a:r>
              <a:rPr lang="pl-PL" sz="2400" dirty="0"/>
              <a:t>Developed by Google Team</a:t>
            </a:r>
          </a:p>
          <a:p>
            <a:pPr marL="285750" indent="-285750">
              <a:buBlip>
                <a:blip r:embed="rId2"/>
              </a:buBlip>
            </a:pPr>
            <a:r>
              <a:rPr lang="pl-PL" sz="2400" dirty="0"/>
              <a:t>Typescript based open source front-end framework</a:t>
            </a:r>
          </a:p>
          <a:p>
            <a:pPr marL="285750" indent="-285750">
              <a:buBlip>
                <a:blip r:embed="rId2"/>
              </a:buBlip>
            </a:pPr>
            <a:r>
              <a:rPr lang="pl-PL" sz="2400" dirty="0"/>
              <a:t>Moduled application</a:t>
            </a:r>
          </a:p>
          <a:p>
            <a:pPr marL="285750" indent="-285750">
              <a:buBlip>
                <a:blip r:embed="rId2"/>
              </a:buBlip>
            </a:pPr>
            <a:r>
              <a:rPr lang="pl-PL" sz="2400" dirty="0"/>
              <a:t>Uses RxJS library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86835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17th of May 2018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E17A9-EA06-4C60-9B5B-EF8399C2AF8E}" type="slidenum">
              <a:rPr lang="en-US" smtClean="0"/>
              <a:t>5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99592" y="1480018"/>
            <a:ext cx="727280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Blip>
                <a:blip r:embed="rId2"/>
              </a:buBlip>
            </a:pPr>
            <a:r>
              <a:rPr lang="pl-PL" sz="2400" dirty="0"/>
              <a:t>Required software</a:t>
            </a:r>
          </a:p>
          <a:p>
            <a:r>
              <a:rPr lang="pl-PL" sz="2400" dirty="0"/>
              <a:t>	a) Node.js</a:t>
            </a:r>
          </a:p>
          <a:p>
            <a:r>
              <a:rPr lang="pl-PL" sz="2400" dirty="0"/>
              <a:t>	b) NPM or yarn or any other package manager</a:t>
            </a:r>
          </a:p>
          <a:p>
            <a:pPr marL="285750" indent="-285750">
              <a:buBlip>
                <a:blip r:embed="rId2"/>
              </a:buBlip>
            </a:pPr>
            <a:r>
              <a:rPr lang="pl-PL" sz="2400" dirty="0"/>
              <a:t>Install AngularCLI (</a:t>
            </a:r>
            <a:r>
              <a:rPr lang="en-GB" sz="2400" dirty="0"/>
              <a:t>npm install -g @angular/cli</a:t>
            </a:r>
            <a:r>
              <a:rPr lang="pl-PL" sz="2400" dirty="0"/>
              <a:t>)</a:t>
            </a:r>
          </a:p>
          <a:p>
            <a:pPr marL="285750" indent="-285750">
              <a:buBlip>
                <a:blip r:embed="rId2"/>
              </a:buBlip>
            </a:pPr>
            <a:r>
              <a:rPr lang="pl-PL" sz="2400" dirty="0"/>
              <a:t>Create application project (</a:t>
            </a:r>
            <a:r>
              <a:rPr lang="en-GB" sz="2400" dirty="0"/>
              <a:t>ng new </a:t>
            </a:r>
            <a:r>
              <a:rPr lang="pl-PL" sz="2400" dirty="0"/>
              <a:t>&lt;name&gt;)</a:t>
            </a:r>
          </a:p>
          <a:p>
            <a:pPr marL="285750" indent="-285750">
              <a:buBlip>
                <a:blip r:embed="rId2"/>
              </a:buBlip>
            </a:pPr>
            <a:r>
              <a:rPr lang="pl-PL" sz="2400" dirty="0"/>
              <a:t>Install all additional packages (npm install &lt;name&gt;)</a:t>
            </a:r>
          </a:p>
          <a:p>
            <a:r>
              <a:rPr lang="pl-PL" sz="2400" dirty="0"/>
              <a:t>	a) --save</a:t>
            </a:r>
          </a:p>
          <a:p>
            <a:r>
              <a:rPr lang="pl-PL" sz="2400" dirty="0"/>
              <a:t>	b) --save-dev</a:t>
            </a:r>
          </a:p>
          <a:p>
            <a:pPr marL="285750" indent="-285750">
              <a:buBlip>
                <a:blip r:embed="rId2"/>
              </a:buBlip>
            </a:pPr>
            <a:r>
              <a:rPr lang="pl-PL" sz="2400" dirty="0"/>
              <a:t>package.json file</a:t>
            </a:r>
          </a:p>
          <a:p>
            <a:pPr marL="285750" indent="-285750">
              <a:buBlip>
                <a:blip r:embed="rId2"/>
              </a:buBlip>
            </a:pPr>
            <a:r>
              <a:rPr lang="pl-PL" sz="2400" dirty="0"/>
              <a:t>angular-cli.json file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94998" y="260648"/>
            <a:ext cx="708531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buClr>
                <a:srgbClr val="91867E"/>
              </a:buClr>
            </a:pPr>
            <a:r>
              <a:rPr lang="pl-PL" sz="2000" b="1" dirty="0"/>
              <a:t>What is Angular?</a:t>
            </a:r>
            <a:endParaRPr lang="en-GB" sz="2000" b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344" y="260648"/>
            <a:ext cx="1219370" cy="1219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0208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17th of May 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E17A9-EA06-4C60-9B5B-EF8399C2AF8E}" type="slidenum">
              <a:rPr lang="en-US" smtClean="0"/>
              <a:t>6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344" y="260648"/>
            <a:ext cx="1219370" cy="121937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043608" y="1480018"/>
            <a:ext cx="6624736" cy="3662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Blip>
                <a:blip r:embed="rId2"/>
              </a:buBlip>
            </a:pPr>
            <a:r>
              <a:rPr lang="en-US" sz="2400" b="1" dirty="0">
                <a:solidFill>
                  <a:schemeClr val="bg1">
                    <a:lumMod val="75000"/>
                  </a:schemeClr>
                </a:solidFill>
              </a:rPr>
              <a:t>What is Angular</a:t>
            </a:r>
            <a:r>
              <a:rPr lang="pl-PL" sz="2400" b="1" dirty="0">
                <a:solidFill>
                  <a:schemeClr val="bg1">
                    <a:lumMod val="75000"/>
                  </a:schemeClr>
                </a:solidFill>
              </a:rPr>
              <a:t>?</a:t>
            </a:r>
          </a:p>
          <a:p>
            <a:pPr marL="285750" indent="-285750">
              <a:buBlip>
                <a:blip r:embed="rId2"/>
              </a:buBlip>
            </a:pPr>
            <a:r>
              <a:rPr lang="pl-PL" sz="4000" b="1" dirty="0"/>
              <a:t>Directives</a:t>
            </a:r>
          </a:p>
          <a:p>
            <a:pPr marL="285750" indent="-285750">
              <a:buBlip>
                <a:blip r:embed="rId2"/>
              </a:buBlip>
            </a:pPr>
            <a:r>
              <a:rPr lang="pl-PL" sz="2400" b="1" dirty="0">
                <a:solidFill>
                  <a:schemeClr val="bg1">
                    <a:lumMod val="75000"/>
                  </a:schemeClr>
                </a:solidFill>
              </a:rPr>
              <a:t>Pipes</a:t>
            </a:r>
            <a:endParaRPr lang="en-US" sz="4000" b="1" dirty="0"/>
          </a:p>
          <a:p>
            <a:pPr marL="285750" indent="-285750">
              <a:buBlip>
                <a:blip r:embed="rId2"/>
              </a:buBlip>
            </a:pPr>
            <a:r>
              <a:rPr lang="en-US" sz="2400" b="1" dirty="0">
                <a:solidFill>
                  <a:schemeClr val="bg1">
                    <a:lumMod val="75000"/>
                  </a:schemeClr>
                </a:solidFill>
              </a:rPr>
              <a:t>Services </a:t>
            </a:r>
            <a:r>
              <a:rPr lang="pl-PL" sz="2400" b="1" dirty="0">
                <a:solidFill>
                  <a:schemeClr val="bg1">
                    <a:lumMod val="75000"/>
                  </a:schemeClr>
                </a:solidFill>
              </a:rPr>
              <a:t>&amp; </a:t>
            </a:r>
            <a:r>
              <a:rPr lang="en-US" sz="2400" b="1" dirty="0">
                <a:solidFill>
                  <a:schemeClr val="bg1">
                    <a:lumMod val="75000"/>
                  </a:schemeClr>
                </a:solidFill>
              </a:rPr>
              <a:t>D</a:t>
            </a:r>
            <a:r>
              <a:rPr lang="pl-PL" sz="2400" b="1" dirty="0">
                <a:solidFill>
                  <a:schemeClr val="bg1">
                    <a:lumMod val="75000"/>
                  </a:schemeClr>
                </a:solidFill>
              </a:rPr>
              <a:t>ependency </a:t>
            </a:r>
            <a:r>
              <a:rPr lang="en-US" sz="2400" b="1" dirty="0">
                <a:solidFill>
                  <a:schemeClr val="bg1">
                    <a:lumMod val="75000"/>
                  </a:schemeClr>
                </a:solidFill>
              </a:rPr>
              <a:t>I</a:t>
            </a:r>
            <a:r>
              <a:rPr lang="pl-PL" sz="2400" b="1" dirty="0">
                <a:solidFill>
                  <a:schemeClr val="bg1">
                    <a:lumMod val="75000"/>
                  </a:schemeClr>
                </a:solidFill>
              </a:rPr>
              <a:t>njection</a:t>
            </a:r>
          </a:p>
          <a:p>
            <a:pPr marL="285750" indent="-285750">
              <a:buBlip>
                <a:blip r:embed="rId2"/>
              </a:buBlip>
            </a:pPr>
            <a:r>
              <a:rPr lang="en-US" sz="2400" b="1" dirty="0">
                <a:solidFill>
                  <a:schemeClr val="bg1">
                    <a:lumMod val="75000"/>
                  </a:schemeClr>
                </a:solidFill>
              </a:rPr>
              <a:t>Intro To </a:t>
            </a:r>
            <a:r>
              <a:rPr lang="pl-PL" sz="2400" b="1" dirty="0">
                <a:solidFill>
                  <a:schemeClr val="bg1">
                    <a:lumMod val="75000"/>
                  </a:schemeClr>
                </a:solidFill>
              </a:rPr>
              <a:t>RxJs</a:t>
            </a:r>
          </a:p>
          <a:p>
            <a:pPr marL="285750" indent="-285750">
              <a:buBlip>
                <a:blip r:embed="rId2"/>
              </a:buBlip>
            </a:pPr>
            <a:r>
              <a:rPr lang="en-US" sz="2400" b="1" dirty="0">
                <a:solidFill>
                  <a:schemeClr val="bg1">
                    <a:lumMod val="75000"/>
                  </a:schemeClr>
                </a:solidFill>
              </a:rPr>
              <a:t>Angular HTTP Service </a:t>
            </a:r>
            <a:endParaRPr lang="pl-PL" sz="2400" b="1" dirty="0">
              <a:solidFill>
                <a:schemeClr val="bg1">
                  <a:lumMod val="75000"/>
                </a:schemeClr>
              </a:solidFill>
            </a:endParaRPr>
          </a:p>
          <a:p>
            <a:pPr marL="285750" indent="-285750">
              <a:buBlip>
                <a:blip r:embed="rId2"/>
              </a:buBlip>
            </a:pPr>
            <a:r>
              <a:rPr lang="en-US" sz="2400" b="1" dirty="0">
                <a:solidFill>
                  <a:schemeClr val="bg1">
                    <a:lumMod val="75000"/>
                  </a:schemeClr>
                </a:solidFill>
              </a:rPr>
              <a:t>Angular Router</a:t>
            </a:r>
            <a:endParaRPr lang="pl-PL" sz="2400" b="1" dirty="0">
              <a:solidFill>
                <a:schemeClr val="bg1">
                  <a:lumMod val="75000"/>
                </a:schemeClr>
              </a:solidFill>
            </a:endParaRPr>
          </a:p>
          <a:p>
            <a:pPr marL="285750" indent="-285750">
              <a:buBlip>
                <a:blip r:embed="rId2"/>
              </a:buBlip>
            </a:pPr>
            <a:r>
              <a:rPr lang="pl-PL" sz="2400" b="1" dirty="0">
                <a:solidFill>
                  <a:schemeClr val="bg1">
                    <a:lumMod val="75000"/>
                  </a:schemeClr>
                </a:solidFill>
              </a:rPr>
              <a:t>Demo</a:t>
            </a:r>
          </a:p>
          <a:p>
            <a:pPr marL="285750" indent="-285750">
              <a:buBlip>
                <a:blip r:embed="rId2"/>
              </a:buBlip>
            </a:pPr>
            <a:r>
              <a:rPr lang="pl-PL" sz="2400" b="1" dirty="0">
                <a:solidFill>
                  <a:schemeClr val="bg1">
                    <a:lumMod val="75000"/>
                  </a:schemeClr>
                </a:solidFill>
              </a:rPr>
              <a:t>Questions &amp; answers</a:t>
            </a:r>
            <a:endParaRPr lang="en-US" sz="24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43608" y="409278"/>
            <a:ext cx="1861087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Clr>
                <a:srgbClr val="91867E"/>
              </a:buClr>
            </a:pPr>
            <a:r>
              <a:rPr lang="pl-PL" sz="1600" dirty="0"/>
              <a:t>Angular Fundamentals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24716612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17th of May 2018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E17A9-EA06-4C60-9B5B-EF8399C2AF8E}" type="slidenum">
              <a:rPr lang="en-US" smtClean="0"/>
              <a:t>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94998" y="260648"/>
            <a:ext cx="708531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buClr>
                <a:srgbClr val="91867E"/>
              </a:buClr>
            </a:pPr>
            <a:r>
              <a:rPr lang="pl-PL" sz="2000" b="1" dirty="0"/>
              <a:t>Directives</a:t>
            </a:r>
            <a:endParaRPr lang="en-GB" sz="2000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344" y="260648"/>
            <a:ext cx="1219370" cy="12193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855068" y="1468588"/>
            <a:ext cx="737334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Blip>
                <a:blip r:embed="rId2"/>
              </a:buBlip>
            </a:pPr>
            <a:r>
              <a:rPr lang="pl-PL" sz="2400" dirty="0"/>
              <a:t>Components</a:t>
            </a:r>
          </a:p>
          <a:p>
            <a:pPr marL="285750" indent="-285750">
              <a:buBlip>
                <a:blip r:embed="rId2"/>
              </a:buBlip>
            </a:pPr>
            <a:r>
              <a:rPr lang="pl-PL" sz="2400" dirty="0"/>
              <a:t>Structural directives</a:t>
            </a:r>
          </a:p>
          <a:p>
            <a:pPr marL="285750" indent="-285750">
              <a:buBlip>
                <a:blip r:embed="rId2"/>
              </a:buBlip>
            </a:pPr>
            <a:r>
              <a:rPr lang="pl-PL" sz="2400" dirty="0"/>
              <a:t>Attribute Directives</a:t>
            </a:r>
          </a:p>
        </p:txBody>
      </p:sp>
    </p:spTree>
    <p:extLst>
      <p:ext uri="{BB962C8B-B14F-4D97-AF65-F5344CB8AC3E}">
        <p14:creationId xmlns:p14="http://schemas.microsoft.com/office/powerpoint/2010/main" val="6524315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17th of May 2018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E17A9-EA06-4C60-9B5B-EF8399C2AF8E}" type="slidenum">
              <a:rPr lang="en-US" smtClean="0"/>
              <a:t>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94998" y="260648"/>
            <a:ext cx="708531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buClr>
                <a:srgbClr val="91867E"/>
              </a:buClr>
            </a:pPr>
            <a:r>
              <a:rPr lang="pl-PL" sz="2000" b="1" dirty="0"/>
              <a:t>Directives - Components</a:t>
            </a:r>
            <a:endParaRPr lang="en-GB" sz="2000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344" y="260648"/>
            <a:ext cx="1219370" cy="12193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855068" y="1468588"/>
            <a:ext cx="737334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Blip>
                <a:blip r:embed="rId2"/>
              </a:buBlip>
            </a:pPr>
            <a:r>
              <a:rPr lang="en-US" sz="2400" dirty="0"/>
              <a:t>Components are the fundamental building blocks of Angular applications. They display data on the screen, listen for user input, and take action based on that input.</a:t>
            </a:r>
            <a:endParaRPr lang="pl-PL" sz="2400" dirty="0"/>
          </a:p>
        </p:txBody>
      </p:sp>
      <p:sp>
        <p:nvSpPr>
          <p:cNvPr id="9" name="Rectangle 8"/>
          <p:cNvSpPr/>
          <p:nvPr/>
        </p:nvSpPr>
        <p:spPr>
          <a:xfrm>
            <a:off x="871062" y="3731548"/>
            <a:ext cx="737334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Blip>
                <a:blip r:embed="rId2"/>
              </a:buBlip>
            </a:pPr>
            <a:r>
              <a:rPr lang="pl-PL" sz="2000" dirty="0"/>
              <a:t>Components Tree</a:t>
            </a:r>
          </a:p>
          <a:p>
            <a:pPr marL="342900" indent="-342900">
              <a:buBlip>
                <a:blip r:embed="rId2"/>
              </a:buBlip>
            </a:pPr>
            <a:r>
              <a:rPr lang="pl-PL" sz="2000" dirty="0"/>
              <a:t>Components lifecycle</a:t>
            </a:r>
          </a:p>
        </p:txBody>
      </p:sp>
      <p:sp>
        <p:nvSpPr>
          <p:cNvPr id="2" name="Rectangle 1"/>
          <p:cNvSpPr/>
          <p:nvPr/>
        </p:nvSpPr>
        <p:spPr>
          <a:xfrm>
            <a:off x="855068" y="5301208"/>
            <a:ext cx="32381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i="1" dirty="0"/>
              <a:t>ng generate component &lt;</a:t>
            </a:r>
            <a:r>
              <a:rPr lang="pl-PL" i="1" dirty="0" err="1"/>
              <a:t>name</a:t>
            </a:r>
            <a:r>
              <a:rPr lang="pl-PL" i="1" dirty="0"/>
              <a:t>&gt;</a:t>
            </a: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29707450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17th of May 2018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E17A9-EA06-4C60-9B5B-EF8399C2AF8E}" type="slidenum">
              <a:rPr lang="en-US" smtClean="0"/>
              <a:t>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94998" y="260648"/>
            <a:ext cx="708531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buClr>
                <a:srgbClr val="91867E"/>
              </a:buClr>
            </a:pPr>
            <a:r>
              <a:rPr lang="pl-PL" sz="2000" b="1" dirty="0"/>
              <a:t>Directives – Components – Components Tree</a:t>
            </a:r>
            <a:endParaRPr lang="en-GB" sz="2000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344" y="260648"/>
            <a:ext cx="1219370" cy="1219370"/>
          </a:xfrm>
          <a:prstGeom prst="rect">
            <a:avLst/>
          </a:prstGeom>
        </p:spPr>
      </p:pic>
      <p:graphicFrame>
        <p:nvGraphicFramePr>
          <p:cNvPr id="16" name="Diagram 15"/>
          <p:cNvGraphicFramePr/>
          <p:nvPr>
            <p:extLst>
              <p:ext uri="{D42A27DB-BD31-4B8C-83A1-F6EECF244321}">
                <p14:modId xmlns:p14="http://schemas.microsoft.com/office/powerpoint/2010/main" val="2176749969"/>
              </p:ext>
            </p:extLst>
          </p:nvPr>
        </p:nvGraphicFramePr>
        <p:xfrm>
          <a:off x="467544" y="1397000"/>
          <a:ext cx="8208912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97662994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Credit Suisse 1">
      <a:dk1>
        <a:sysClr val="windowText" lastClr="000000"/>
      </a:dk1>
      <a:lt1>
        <a:sysClr val="window" lastClr="FFFFFF"/>
      </a:lt1>
      <a:dk2>
        <a:srgbClr val="166C86"/>
      </a:dk2>
      <a:lt2>
        <a:srgbClr val="EEECE1"/>
      </a:lt2>
      <a:accent1>
        <a:srgbClr val="255B89"/>
      </a:accent1>
      <a:accent2>
        <a:srgbClr val="AAA19A"/>
      </a:accent2>
      <a:accent3>
        <a:srgbClr val="A6CCD6"/>
      </a:accent3>
      <a:accent4>
        <a:srgbClr val="56A2B9"/>
      </a:accent4>
      <a:accent5>
        <a:srgbClr val="C8C1BC"/>
      </a:accent5>
      <a:accent6>
        <a:srgbClr val="003868"/>
      </a:accent6>
      <a:hlink>
        <a:srgbClr val="0000FF"/>
      </a:hlink>
      <a:folHlink>
        <a:srgbClr val="800080"/>
      </a:folHlink>
    </a:clrScheme>
    <a:fontScheme name="CS 1">
      <a:majorFont>
        <a:latin typeface="Credit Suisse Type Light"/>
        <a:ea typeface=""/>
        <a:cs typeface=""/>
        <a:font script="Kore" typeface="Credit Suisse Type Kor Roman"/>
        <a:font script="Arab" typeface="Credit Suisse Type Arabic Light"/>
        <a:font script="Cyrl" typeface="Credit Suisse Type Light"/>
        <a:font script="Deva" typeface="Credit Suisse Type Deva Light"/>
        <a:font script="Grek" typeface="Credit Suisse Type Light"/>
        <a:font script="Hans" typeface="Credit Suisse Type SCh Light"/>
        <a:font script="Hant" typeface="Credit Suisse Type TCh Light"/>
        <a:font script="Jpan" typeface="Credit Suisse Type Jap Light"/>
        <a:font script="Thai" typeface="Credit Suisse Type Thai Light"/>
      </a:majorFont>
      <a:minorFont>
        <a:latin typeface="Credit Suisse Type Light"/>
        <a:ea typeface=""/>
        <a:cs typeface=""/>
        <a:font script="Kore" typeface="Credit Suisse Type Kor Roman"/>
        <a:font script="Arab" typeface="Credit Suisse Type Arabic Light"/>
        <a:font script="Cyrl" typeface="Credit Suisse Type Light"/>
        <a:font script="Deva" typeface="Credit Suisse Type Deva Light"/>
        <a:font script="Grek" typeface="Credit Suisse Type Light"/>
        <a:font script="Hans" typeface="Credit Suisse Type SCh Light"/>
        <a:font script="Hant" typeface="Credit Suisse Type TCh Light"/>
        <a:font script="Jpan" typeface="Credit Suisse Type Jap Light"/>
        <a:font script="Thai" typeface="Credit Suisse Type Thai Light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 marL="342900" indent="-342900">
          <a:buClr>
            <a:srgbClr val="91867E"/>
          </a:buClr>
          <a:buFont typeface="Credit Suisse Type Light" pitchFamily="34" charset="0"/>
          <a:buChar char=""/>
          <a:defRPr sz="2200" dirty="0"/>
        </a:defPPr>
      </a:lstStyle>
    </a:txDef>
  </a:objectDefaults>
  <a:extraClrSchemeLst/>
  <a:custClrLst>
    <a:custClr name="Purple 1">
      <a:srgbClr val="92499E"/>
    </a:custClr>
    <a:custClr name="Green 1">
      <a:srgbClr val="898000"/>
    </a:custClr>
    <a:custClr name="Yellow 1">
      <a:srgbClr val="FFC726"/>
    </a:custClr>
    <a:custClr name="Orange 1">
      <a:srgbClr val="F49C3E"/>
    </a:custClr>
    <a:custClr name="Red 1">
      <a:srgbClr val="9D0E2D"/>
    </a:custClr>
    <a:custClr name="Purple 2">
      <a:srgbClr val="A86DB1"/>
    </a:custClr>
    <a:custClr name="Green 2">
      <a:srgbClr val="B1A82F"/>
    </a:custClr>
    <a:custClr name="Yellow 2">
      <a:srgbClr val="FFD251"/>
    </a:custClr>
    <a:custClr name="Orange 2">
      <a:srgbClr val="F6B065"/>
    </a:custClr>
    <a:custClr name="Red 2">
      <a:srgbClr val="C23841"/>
    </a:custClr>
    <a:custClr name="Purple 3">
      <a:srgbClr val="BE92C5"/>
    </a:custClr>
    <a:custClr name="Green 3">
      <a:srgbClr val="D7D17B"/>
    </a:custClr>
    <a:custClr name="Yellow 3">
      <a:srgbClr val="FFDD7D"/>
    </a:custClr>
    <a:custClr name="Orange 3">
      <a:srgbClr val="F8C48B"/>
    </a:custClr>
    <a:custClr name="Red 3">
      <a:srgbClr val="DE7572"/>
    </a:custClr>
    <a:custClr name="Purple 4">
      <a:srgbClr val="D3B6D8"/>
    </a:custClr>
    <a:custClr name="Green 4">
      <a:srgbClr val="E9E6B9"/>
    </a:custClr>
    <a:custClr name="Yellow 4">
      <a:srgbClr val="FFE9A8"/>
    </a:custClr>
    <a:custClr name="Orange 4">
      <a:srgbClr val="FBD7B2"/>
    </a:custClr>
    <a:custClr name="Red 4">
      <a:srgbClr val="EBB7B6"/>
    </a:custClr>
    <a:custClr name="Corporate Gray">
      <a:srgbClr val="91867E"/>
    </a:custClr>
  </a:custClr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11</TotalTime>
  <Words>802</Words>
  <Application>Microsoft Macintosh PowerPoint</Application>
  <PresentationFormat>On-screen Show (4:3)</PresentationFormat>
  <Paragraphs>234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Credit Suisse Type Light</vt:lpstr>
      <vt:lpstr>Default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Credit Suisse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Wrobel, Marcin (KGCZ 42)</dc:creator>
  <cp:lastModifiedBy>Marcin Wróbel</cp:lastModifiedBy>
  <cp:revision>18</cp:revision>
  <dcterms:created xsi:type="dcterms:W3CDTF">2018-05-15T16:47:10Z</dcterms:created>
  <dcterms:modified xsi:type="dcterms:W3CDTF">2020-03-09T18:48:31Z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SIProp12DataClass+304a34c9-5b17-4e2a-bdc3-dec6a43f35e7">
    <vt:lpwstr>v=1.2&gt;I=304a34c9-5b17-4e2a-bdc3-dec6a43f35e7&amp;N=Unrestricted&amp;V=1.3&amp;U=S-1-5-21-2278521704-3980307904-2497600207-103120&amp;D=Wrobel%2c+Marcin+(SVII+435)&amp;A=Associated&amp;H=False</vt:lpwstr>
  </property>
  <property fmtid="{D5CDD505-2E9C-101B-9397-08002B2CF9AE}" pid="3" name="Classification">
    <vt:lpwstr>Unrestricted</vt:lpwstr>
  </property>
</Properties>
</file>