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zwJyCfz6cHfJpJoM2yzS29JZy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ffd621b1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cffd621b1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ffd621b1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cffd621b1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ffd621b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cffd621b1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ffd621b1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cffd621b1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cffd621b1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cffd621b1a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ffd621b1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cffd621b1a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ffd621b1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ffd621b1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ffd621b1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cffd621b1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ffd621b1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cffd621b1a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ffd621b1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cffd621b1a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ffd621b1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cffd621b1a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ffd621b1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cffd621b1a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ffd621b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cffd621b1a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ffd621b1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cffd621b1a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ffd621b1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cffd621b1a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ffd621b1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cffd621b1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ffd621b1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cffd621b1a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cffd621b1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cffd621b1a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cffd621b1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cffd621b1a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cffd621b1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cffd621b1a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c5d26c9d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bc5d26c9da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5d26c9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bc5d26c9d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cffd621b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cffd621b1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ffd621b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cffd621b1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ffd621b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cffd621b1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ffd621b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cffd621b1a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ffd621b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cffd621b1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sasha.com:500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120700"/>
            <a:ext cx="8520600" cy="90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ru">
                <a:latin typeface="Trebuchet MS"/>
                <a:ea typeface="Trebuchet MS"/>
                <a:cs typeface="Trebuchet MS"/>
                <a:sym typeface="Trebuchet MS"/>
              </a:rPr>
              <a:t>Kubernetes</a:t>
            </a:r>
            <a:endParaRPr>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cffd621b1a_0_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 - Master</a:t>
            </a:r>
            <a:endParaRPr b="1">
              <a:latin typeface="Trebuchet MS"/>
              <a:ea typeface="Trebuchet MS"/>
              <a:cs typeface="Trebuchet MS"/>
              <a:sym typeface="Trebuchet MS"/>
            </a:endParaRPr>
          </a:p>
        </p:txBody>
      </p:sp>
      <p:sp>
        <p:nvSpPr>
          <p:cNvPr id="107" name="Google Shape;107;g1cffd621b1a_0_26"/>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API server (kube-apiserver) - main entrypoint for interaction with users (us), also responsible for auth logic.</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Scheduler - decides what node to use when starting the pod.</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Controller Manager - keeps an eye on pods. If the pod dies - it will ask Scheduler about the node for a new pod + asks </a:t>
            </a:r>
            <a:r>
              <a:rPr i="1" lang="ru" sz="2400">
                <a:solidFill>
                  <a:srgbClr val="0A141B"/>
                </a:solidFill>
                <a:latin typeface="Trebuchet MS"/>
                <a:ea typeface="Trebuchet MS"/>
                <a:cs typeface="Trebuchet MS"/>
                <a:sym typeface="Trebuchet MS"/>
              </a:rPr>
              <a:t>Kubelet </a:t>
            </a:r>
            <a:r>
              <a:rPr lang="ru" sz="2400">
                <a:solidFill>
                  <a:srgbClr val="0A141B"/>
                </a:solidFill>
                <a:latin typeface="Trebuchet MS"/>
                <a:ea typeface="Trebuchet MS"/>
                <a:cs typeface="Trebuchet MS"/>
                <a:sym typeface="Trebuchet MS"/>
              </a:rPr>
              <a:t>to do the job.</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i="1" lang="ru" sz="2400">
                <a:solidFill>
                  <a:srgbClr val="0A141B"/>
                </a:solidFill>
                <a:latin typeface="Trebuchet MS"/>
                <a:ea typeface="Trebuchet MS"/>
                <a:cs typeface="Trebuchet MS"/>
                <a:sym typeface="Trebuchet MS"/>
              </a:rPr>
              <a:t>etcd </a:t>
            </a:r>
            <a:r>
              <a:rPr lang="ru" sz="2400">
                <a:solidFill>
                  <a:srgbClr val="0A141B"/>
                </a:solidFill>
                <a:latin typeface="Trebuchet MS"/>
                <a:ea typeface="Trebuchet MS"/>
                <a:cs typeface="Trebuchet MS"/>
                <a:sym typeface="Trebuchet MS"/>
              </a:rPr>
              <a:t>- brains of the cluster. Keeps all the data and changes from everywhere in the cluster.</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cffd621b1a_0_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 - Slave (Worker)</a:t>
            </a:r>
            <a:endParaRPr b="1">
              <a:latin typeface="Trebuchet MS"/>
              <a:ea typeface="Trebuchet MS"/>
              <a:cs typeface="Trebuchet MS"/>
              <a:sym typeface="Trebuchet MS"/>
            </a:endParaRPr>
          </a:p>
        </p:txBody>
      </p:sp>
      <p:sp>
        <p:nvSpPr>
          <p:cNvPr id="113" name="Google Shape;113;g1cffd621b1a_0_31"/>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i="1" lang="ru" sz="2400">
                <a:solidFill>
                  <a:srgbClr val="0A141B"/>
                </a:solidFill>
                <a:latin typeface="Trebuchet MS"/>
                <a:ea typeface="Trebuchet MS"/>
                <a:cs typeface="Trebuchet MS"/>
                <a:sym typeface="Trebuchet MS"/>
              </a:rPr>
              <a:t>Kubelet </a:t>
            </a:r>
            <a:r>
              <a:rPr lang="ru" sz="2400">
                <a:solidFill>
                  <a:srgbClr val="0A141B"/>
                </a:solidFill>
                <a:latin typeface="Trebuchet MS"/>
                <a:ea typeface="Trebuchet MS"/>
                <a:cs typeface="Trebuchet MS"/>
                <a:sym typeface="Trebuchet MS"/>
              </a:rPr>
              <a:t>- responsible for starting the pods. </a:t>
            </a:r>
            <a:r>
              <a:rPr lang="ru" sz="2400">
                <a:solidFill>
                  <a:srgbClr val="0A141B"/>
                </a:solidFill>
                <a:latin typeface="Trebuchet MS"/>
                <a:ea typeface="Trebuchet MS"/>
                <a:cs typeface="Trebuchet MS"/>
                <a:sym typeface="Trebuchet MS"/>
              </a:rPr>
              <a:t>Works</a:t>
            </a:r>
            <a:r>
              <a:rPr lang="ru" sz="2400">
                <a:solidFill>
                  <a:srgbClr val="0A141B"/>
                </a:solidFill>
                <a:latin typeface="Trebuchet MS"/>
                <a:ea typeface="Trebuchet MS"/>
                <a:cs typeface="Trebuchet MS"/>
                <a:sym typeface="Trebuchet MS"/>
              </a:rPr>
              <a:t> both with node and container.</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Container runtime - software for running containers (for example: Docker, containerd, CRI-O).</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Kube-proxy - networking between nodes.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cffd621b1a_0_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 - Pod</a:t>
            </a:r>
            <a:endParaRPr b="1">
              <a:latin typeface="Trebuchet MS"/>
              <a:ea typeface="Trebuchet MS"/>
              <a:cs typeface="Trebuchet MS"/>
              <a:sym typeface="Trebuchet MS"/>
            </a:endParaRPr>
          </a:p>
        </p:txBody>
      </p:sp>
      <p:sp>
        <p:nvSpPr>
          <p:cNvPr id="119" name="Google Shape;119;g1cffd621b1a_0_36"/>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Smallest part of cluster. </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Contains an instance of application. </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Abstraction</a:t>
            </a:r>
            <a:r>
              <a:rPr lang="ru" sz="2400">
                <a:solidFill>
                  <a:srgbClr val="0A141B"/>
                </a:solidFill>
                <a:latin typeface="Trebuchet MS"/>
                <a:ea typeface="Trebuchet MS"/>
                <a:cs typeface="Trebuchet MS"/>
                <a:sym typeface="Trebuchet MS"/>
              </a:rPr>
              <a:t> over container.</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Each pod has its own IP address - permanent.</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cffd621b1a_0_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 - Service</a:t>
            </a:r>
            <a:endParaRPr b="1">
              <a:latin typeface="Trebuchet MS"/>
              <a:ea typeface="Trebuchet MS"/>
              <a:cs typeface="Trebuchet MS"/>
              <a:sym typeface="Trebuchet MS"/>
            </a:endParaRPr>
          </a:p>
        </p:txBody>
      </p:sp>
      <p:sp>
        <p:nvSpPr>
          <p:cNvPr id="125" name="Google Shape;125;g1cffd621b1a_0_41"/>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An abstract way to expose a Pod as a network service.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Gives a Pod its permanent IP address - even if the Pod is recreated - the IP address will be the same.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Without this we can </a:t>
            </a:r>
            <a:r>
              <a:rPr lang="ru" sz="2400">
                <a:solidFill>
                  <a:srgbClr val="0A141B"/>
                </a:solidFill>
                <a:latin typeface="Trebuchet MS"/>
                <a:ea typeface="Trebuchet MS"/>
                <a:cs typeface="Trebuchet MS"/>
                <a:sym typeface="Trebuchet MS"/>
              </a:rPr>
              <a:t>lose</a:t>
            </a:r>
            <a:r>
              <a:rPr lang="ru" sz="2400">
                <a:solidFill>
                  <a:srgbClr val="0A141B"/>
                </a:solidFill>
                <a:latin typeface="Trebuchet MS"/>
                <a:ea typeface="Trebuchet MS"/>
                <a:cs typeface="Trebuchet MS"/>
                <a:sym typeface="Trebuchet MS"/>
              </a:rPr>
              <a:t> an </a:t>
            </a:r>
            <a:r>
              <a:rPr lang="ru" sz="2400">
                <a:solidFill>
                  <a:srgbClr val="0A141B"/>
                </a:solidFill>
                <a:latin typeface="Trebuchet MS"/>
                <a:ea typeface="Trebuchet MS"/>
                <a:cs typeface="Trebuchet MS"/>
                <a:sym typeface="Trebuchet MS"/>
              </a:rPr>
              <a:t>access</a:t>
            </a:r>
            <a:r>
              <a:rPr lang="ru" sz="2400">
                <a:solidFill>
                  <a:srgbClr val="0A141B"/>
                </a:solidFill>
                <a:latin typeface="Trebuchet MS"/>
                <a:ea typeface="Trebuchet MS"/>
                <a:cs typeface="Trebuchet MS"/>
                <a:sym typeface="Trebuchet MS"/>
              </a:rPr>
              <a:t>  to our backend services.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Routes traffic to Pods, while maintaining a static IP.</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cffd621b1a_0_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 - Ingress</a:t>
            </a:r>
            <a:endParaRPr b="1">
              <a:latin typeface="Trebuchet MS"/>
              <a:ea typeface="Trebuchet MS"/>
              <a:cs typeface="Trebuchet MS"/>
              <a:sym typeface="Trebuchet MS"/>
            </a:endParaRPr>
          </a:p>
        </p:txBody>
      </p:sp>
      <p:sp>
        <p:nvSpPr>
          <p:cNvPr id="131" name="Google Shape;131;g1cffd621b1a_0_46"/>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Now services allow us to get access to our application by </a:t>
            </a:r>
            <a:r>
              <a:rPr lang="ru" sz="2400" u="sng">
                <a:solidFill>
                  <a:schemeClr val="hlink"/>
                </a:solidFill>
                <a:latin typeface="Trebuchet MS"/>
                <a:ea typeface="Trebuchet MS"/>
                <a:cs typeface="Trebuchet MS"/>
                <a:sym typeface="Trebuchet MS"/>
                <a:hlinkClick r:id="rId3"/>
              </a:rPr>
              <a:t>https://sasha.com:5000</a:t>
            </a:r>
            <a:r>
              <a:rPr lang="ru" sz="2400">
                <a:solidFill>
                  <a:srgbClr val="0A141B"/>
                </a:solidFill>
                <a:latin typeface="Trebuchet MS"/>
                <a:ea typeface="Trebuchet MS"/>
                <a:cs typeface="Trebuchet MS"/>
                <a:sym typeface="Trebuchet MS"/>
              </a:rPr>
              <a:t> - this will lead us to the Pod.</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But usually we don’t use ports, we want to set up a proper domain name, and use routes (sasha.com/thoughts - it becomes &lt;pod_ip_address&gt;:5000).</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Exposes traffic from outside to services within the cluster.</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Ingress-controller is required.</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10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10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10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10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1000"/>
                                        <p:tgtEl>
                                          <p:spTgt spid="1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cffd621b1a_0_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 - Ingress Controller</a:t>
            </a:r>
            <a:endParaRPr b="1">
              <a:latin typeface="Trebuchet MS"/>
              <a:ea typeface="Trebuchet MS"/>
              <a:cs typeface="Trebuchet MS"/>
              <a:sym typeface="Trebuchet MS"/>
            </a:endParaRPr>
          </a:p>
        </p:txBody>
      </p:sp>
      <p:sp>
        <p:nvSpPr>
          <p:cNvPr id="137" name="Google Shape;137;g1cffd621b1a_0_51"/>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Load balances the incoming traffic to the services inside cluster.</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Manages traffic from inside to outside.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Ingress - set of rules.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Ingress Controller - actual implementation of Ingress.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Each cloud provider has its own implementation of Ingress Controller.</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000"/>
                                        <p:tgtEl>
                                          <p:spTgt spid="1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1cffd621b1a_0_56"/>
          <p:cNvPicPr preferRelativeResize="0"/>
          <p:nvPr/>
        </p:nvPicPr>
        <p:blipFill>
          <a:blip r:embed="rId3">
            <a:alphaModFix/>
          </a:blip>
          <a:stretch>
            <a:fillRect/>
          </a:stretch>
        </p:blipFill>
        <p:spPr>
          <a:xfrm>
            <a:off x="515600" y="152400"/>
            <a:ext cx="811279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cffd621b1a_0_62"/>
          <p:cNvSpPr txBox="1"/>
          <p:nvPr>
            <p:ph type="title"/>
          </p:nvPr>
        </p:nvSpPr>
        <p:spPr>
          <a:xfrm>
            <a:off x="3022200" y="2285400"/>
            <a:ext cx="3099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latin typeface="Trebuchet MS"/>
                <a:ea typeface="Trebuchet MS"/>
                <a:cs typeface="Trebuchet MS"/>
                <a:sym typeface="Trebuchet MS"/>
              </a:rPr>
              <a:t>Setting up Cluster</a:t>
            </a:r>
            <a:endParaRPr>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cffd621b1a_0_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Setting up Cluster</a:t>
            </a:r>
            <a:endParaRPr b="1">
              <a:latin typeface="Trebuchet MS"/>
              <a:ea typeface="Trebuchet MS"/>
              <a:cs typeface="Trebuchet MS"/>
              <a:sym typeface="Trebuchet MS"/>
            </a:endParaRPr>
          </a:p>
        </p:txBody>
      </p:sp>
      <p:sp>
        <p:nvSpPr>
          <p:cNvPr id="153" name="Google Shape;153;g1cffd621b1a_0_66"/>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Install Docker.</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We will use just pure kubernetes commands.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Enable Kubernetes in Docker (Settings - Kubernetes - Enable Kubernetes).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Set up proper context.</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Cluster</a:t>
            </a:r>
            <a:r>
              <a:rPr lang="ru" sz="2400">
                <a:solidFill>
                  <a:srgbClr val="0A141B"/>
                </a:solidFill>
                <a:latin typeface="Trebuchet MS"/>
                <a:ea typeface="Trebuchet MS"/>
                <a:cs typeface="Trebuchet MS"/>
                <a:sym typeface="Trebuchet MS"/>
              </a:rPr>
              <a:t> is created.</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kubectl version</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000"/>
                                        <p:tgtEl>
                                          <p:spTgt spid="1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cffd621b1a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Creating our first Pod</a:t>
            </a:r>
            <a:endParaRPr b="1">
              <a:latin typeface="Trebuchet MS"/>
              <a:ea typeface="Trebuchet MS"/>
              <a:cs typeface="Trebuchet MS"/>
              <a:sym typeface="Trebuchet MS"/>
            </a:endParaRPr>
          </a:p>
        </p:txBody>
      </p:sp>
      <p:sp>
        <p:nvSpPr>
          <p:cNvPr id="159" name="Google Shape;159;g1cffd621b1a_0_76"/>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Build the docker image.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Create .yml file.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kind: Pod</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kubectl create -f &lt;file&gt;.yml</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kubectl get pods (kubectl get pods -o wide)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By default, it will look up in remote docker registry, or other </a:t>
            </a:r>
            <a:r>
              <a:rPr lang="ru" sz="2400">
                <a:solidFill>
                  <a:srgbClr val="0A141B"/>
                </a:solidFill>
                <a:latin typeface="Trebuchet MS"/>
                <a:ea typeface="Trebuchet MS"/>
                <a:cs typeface="Trebuchet MS"/>
                <a:sym typeface="Trebuchet MS"/>
              </a:rPr>
              <a:t>setup</a:t>
            </a:r>
            <a:r>
              <a:rPr lang="ru" sz="2400">
                <a:solidFill>
                  <a:srgbClr val="0A141B"/>
                </a:solidFill>
                <a:latin typeface="Trebuchet MS"/>
                <a:ea typeface="Trebuchet MS"/>
                <a:cs typeface="Trebuchet MS"/>
                <a:sym typeface="Trebuchet MS"/>
              </a:rPr>
              <a:t> registry. If you want your local image to be pulled, use imagePullPolicy: Never.</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10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1000"/>
                                        <p:tgtEl>
                                          <p:spTgt spid="15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Agenda</a:t>
            </a:r>
            <a:endParaRPr b="1">
              <a:latin typeface="Trebuchet MS"/>
              <a:ea typeface="Trebuchet MS"/>
              <a:cs typeface="Trebuchet MS"/>
              <a:sym typeface="Trebuchet MS"/>
            </a:endParaRPr>
          </a:p>
        </p:txBody>
      </p:sp>
      <p:sp>
        <p:nvSpPr>
          <p:cNvPr id="60" name="Google Shape;60;p3"/>
          <p:cNvSpPr txBox="1"/>
          <p:nvPr>
            <p:ph idx="1" type="body"/>
          </p:nvPr>
        </p:nvSpPr>
        <p:spPr>
          <a:xfrm>
            <a:off x="311700" y="1152475"/>
            <a:ext cx="8520600" cy="507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Containers and what we miss in them</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Kubernetes (k8s)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Setting up cluster</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Deploying microservices</a:t>
            </a:r>
            <a:endParaRPr sz="2400">
              <a:solidFill>
                <a:srgbClr val="0A141B"/>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1000"/>
                                        <p:tgtEl>
                                          <p:spTgt spid="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1000"/>
                                        <p:tgtEl>
                                          <p:spTgt spid="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1000"/>
                                        <p:tgtEl>
                                          <p:spTgt spid="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1000"/>
                                        <p:tgtEl>
                                          <p:spTgt spid="6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cffd621b1a_0_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Get logs from Pod</a:t>
            </a:r>
            <a:endParaRPr b="1">
              <a:latin typeface="Trebuchet MS"/>
              <a:ea typeface="Trebuchet MS"/>
              <a:cs typeface="Trebuchet MS"/>
              <a:sym typeface="Trebuchet MS"/>
            </a:endParaRPr>
          </a:p>
        </p:txBody>
      </p:sp>
      <p:sp>
        <p:nvSpPr>
          <p:cNvPr id="165" name="Google Shape;165;g1cffd621b1a_0_87"/>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kubectl logs &lt;pod_name&gt;</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cffd621b1a_0_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Accessing our Pod</a:t>
            </a:r>
            <a:endParaRPr b="1">
              <a:latin typeface="Trebuchet MS"/>
              <a:ea typeface="Trebuchet MS"/>
              <a:cs typeface="Trebuchet MS"/>
              <a:sym typeface="Trebuchet MS"/>
            </a:endParaRPr>
          </a:p>
        </p:txBody>
      </p:sp>
      <p:sp>
        <p:nvSpPr>
          <p:cNvPr id="171" name="Google Shape;171;g1cffd621b1a_0_92"/>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Port-forwarding - kubectl port-forwarding &lt;pod_name&gt; &lt;host_port&gt;:&lt;pod_port&gt; - not a very good way</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Setup Ingress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cffd621b1a_0_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Setting up Ingress</a:t>
            </a:r>
            <a:endParaRPr b="1">
              <a:latin typeface="Trebuchet MS"/>
              <a:ea typeface="Trebuchet MS"/>
              <a:cs typeface="Trebuchet MS"/>
              <a:sym typeface="Trebuchet MS"/>
            </a:endParaRPr>
          </a:p>
        </p:txBody>
      </p:sp>
      <p:sp>
        <p:nvSpPr>
          <p:cNvPr id="177" name="Google Shape;177;g1cffd621b1a_0_97"/>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Setup Ingress Controller - without this nothing will work</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https://kubernetes.github.io/ingress-nginx/deploy/#quick-start</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Setup Deployment and Service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Setup Ingress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cffd621b1a_0_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Communication between pods</a:t>
            </a:r>
            <a:endParaRPr b="1">
              <a:latin typeface="Trebuchet MS"/>
              <a:ea typeface="Trebuchet MS"/>
              <a:cs typeface="Trebuchet MS"/>
              <a:sym typeface="Trebuchet MS"/>
            </a:endParaRPr>
          </a:p>
        </p:txBody>
      </p:sp>
      <p:sp>
        <p:nvSpPr>
          <p:cNvPr id="183" name="Google Shape;183;g1cffd621b1a_0_102"/>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Kubernetes handles networking inside cluster.</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We can use just pod name to access the pod (http://&lt;pod_name&gt;:&lt;port_if_needed&gt;/&lt;path&gt;).</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cffd621b1a_0_1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Deployments</a:t>
            </a:r>
            <a:endParaRPr b="1">
              <a:latin typeface="Trebuchet MS"/>
              <a:ea typeface="Trebuchet MS"/>
              <a:cs typeface="Trebuchet MS"/>
              <a:sym typeface="Trebuchet MS"/>
            </a:endParaRPr>
          </a:p>
        </p:txBody>
      </p:sp>
      <p:sp>
        <p:nvSpPr>
          <p:cNvPr id="189" name="Google Shape;189;g1cffd621b1a_0_123"/>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Deployment contains the configuration for Pod + settings for Replicas. If number of replicas = 1, the Pod and Deployment types will end up with same result.</a:t>
            </a:r>
            <a:endParaRPr sz="2400">
              <a:solidFill>
                <a:srgbClr val="0A141B"/>
              </a:solidFill>
              <a:latin typeface="Trebuchet MS"/>
              <a:ea typeface="Trebuchet MS"/>
              <a:cs typeface="Trebuchet MS"/>
              <a:sym typeface="Trebuchet MS"/>
            </a:endParaRPr>
          </a:p>
          <a:p>
            <a:pPr indent="-381000" lvl="0" marL="457200" rtl="0" algn="l">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Pod configurations defined under template.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template &gt; metadata &gt; labels - id of replica set, should be unique.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selector &gt; matchLabels - which pods are under deployment, should match template &gt; metadata &gt; labels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cffd621b1a_0_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Services</a:t>
            </a:r>
            <a:endParaRPr b="1">
              <a:latin typeface="Trebuchet MS"/>
              <a:ea typeface="Trebuchet MS"/>
              <a:cs typeface="Trebuchet MS"/>
              <a:sym typeface="Trebuchet MS"/>
            </a:endParaRPr>
          </a:p>
        </p:txBody>
      </p:sp>
      <p:sp>
        <p:nvSpPr>
          <p:cNvPr id="195" name="Google Shape;195;g1cffd621b1a_0_133"/>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Distributes traffic to each of the pods replicas.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selector should match template &gt; metadata &gt; labels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cffd621b1a_0_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Real life</a:t>
            </a:r>
            <a:endParaRPr b="1">
              <a:latin typeface="Trebuchet MS"/>
              <a:ea typeface="Trebuchet MS"/>
              <a:cs typeface="Trebuchet MS"/>
              <a:sym typeface="Trebuchet MS"/>
            </a:endParaRPr>
          </a:p>
        </p:txBody>
      </p:sp>
      <p:sp>
        <p:nvSpPr>
          <p:cNvPr id="201" name="Google Shape;201;g1cffd621b1a_0_113"/>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Setting up Ingress.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Setting up Service + Deployment.</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If required - Setting up Secrets storage and other things.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cffd621b1a_0_1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Homework, task 1</a:t>
            </a:r>
            <a:endParaRPr b="1">
              <a:latin typeface="Trebuchet MS"/>
              <a:ea typeface="Trebuchet MS"/>
              <a:cs typeface="Trebuchet MS"/>
              <a:sym typeface="Trebuchet MS"/>
            </a:endParaRPr>
          </a:p>
        </p:txBody>
      </p:sp>
      <p:sp>
        <p:nvSpPr>
          <p:cNvPr id="207" name="Google Shape;207;g1cffd621b1a_0_143"/>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sz="2400">
                <a:solidFill>
                  <a:srgbClr val="0A141B"/>
                </a:solidFill>
                <a:latin typeface="Trebuchet MS"/>
                <a:ea typeface="Trebuchet MS"/>
                <a:cs typeface="Trebuchet MS"/>
                <a:sym typeface="Trebuchet MS"/>
              </a:rPr>
              <a:t>Implement 2 apis, each for root request (/) should return simple message ‘api1’, ‘api2’. Both should be at port 80 in their pods. Implement ingress which will allow access those apis by localhost/api1, localhost/api2.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cffd621b1a_0_1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Homework, task 2</a:t>
            </a:r>
            <a:endParaRPr b="1">
              <a:latin typeface="Trebuchet MS"/>
              <a:ea typeface="Trebuchet MS"/>
              <a:cs typeface="Trebuchet MS"/>
              <a:sym typeface="Trebuchet MS"/>
            </a:endParaRPr>
          </a:p>
        </p:txBody>
      </p:sp>
      <p:sp>
        <p:nvSpPr>
          <p:cNvPr id="213" name="Google Shape;213;g1cffd621b1a_0_148"/>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sz="2400">
                <a:solidFill>
                  <a:srgbClr val="0A141B"/>
                </a:solidFill>
                <a:latin typeface="Trebuchet MS"/>
                <a:ea typeface="Trebuchet MS"/>
                <a:cs typeface="Trebuchet MS"/>
                <a:sym typeface="Trebuchet MS"/>
              </a:rPr>
              <a:t>Set up secrets file, where DB connection string should be stored. API should be able to accept this DB connection string as Environment variable. DB can be set up just in Docker-compose.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cffd621b1a_0_1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Homework, task 3</a:t>
            </a:r>
            <a:endParaRPr b="1">
              <a:latin typeface="Trebuchet MS"/>
              <a:ea typeface="Trebuchet MS"/>
              <a:cs typeface="Trebuchet MS"/>
              <a:sym typeface="Trebuchet MS"/>
            </a:endParaRPr>
          </a:p>
        </p:txBody>
      </p:sp>
      <p:sp>
        <p:nvSpPr>
          <p:cNvPr id="219" name="Google Shape;219;g1cffd621b1a_0_153"/>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sz="2400">
                <a:solidFill>
                  <a:srgbClr val="0A141B"/>
                </a:solidFill>
                <a:latin typeface="Trebuchet MS"/>
                <a:ea typeface="Trebuchet MS"/>
                <a:cs typeface="Trebuchet MS"/>
                <a:sym typeface="Trebuchet MS"/>
              </a:rPr>
              <a:t>Set up 3 microservices: BFF, api1, api2 (or other names).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rPr lang="ru" sz="2400">
                <a:solidFill>
                  <a:srgbClr val="0A141B"/>
                </a:solidFill>
                <a:latin typeface="Trebuchet MS"/>
                <a:ea typeface="Trebuchet MS"/>
                <a:cs typeface="Trebuchet MS"/>
                <a:sym typeface="Trebuchet MS"/>
              </a:rPr>
              <a:t>Api1 should be accessible by localhost:&lt;port&gt;/api1. Ingress should route all traffic to BFF, BFF should get the result from api1. Api1 should call Api2 to get some result. Api2 should randomly return 500 errors. Set up retry logic for Api1 so we won’t have an errors on Client side (in the browser).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type="title"/>
          </p:nvPr>
        </p:nvSpPr>
        <p:spPr>
          <a:xfrm>
            <a:off x="3588000" y="2285400"/>
            <a:ext cx="1968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latin typeface="Trebuchet MS"/>
                <a:ea typeface="Trebuchet MS"/>
                <a:cs typeface="Trebuchet MS"/>
                <a:sym typeface="Trebuchet MS"/>
              </a:rPr>
              <a:t>Containers</a:t>
            </a:r>
            <a:endParaRPr>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bc5d26c9da_0_199"/>
          <p:cNvSpPr txBox="1"/>
          <p:nvPr>
            <p:ph type="title"/>
          </p:nvPr>
        </p:nvSpPr>
        <p:spPr>
          <a:xfrm>
            <a:off x="4134450" y="2285400"/>
            <a:ext cx="153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latin typeface="Trebuchet MS"/>
                <a:ea typeface="Trebuchet MS"/>
                <a:cs typeface="Trebuchet MS"/>
                <a:sym typeface="Trebuchet MS"/>
              </a:rPr>
              <a:t>The End</a:t>
            </a:r>
            <a:endParaRPr>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bc5d26c9da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Containers are wonderful</a:t>
            </a:r>
            <a:endParaRPr b="1">
              <a:latin typeface="Trebuchet MS"/>
              <a:ea typeface="Trebuchet MS"/>
              <a:cs typeface="Trebuchet MS"/>
              <a:sym typeface="Trebuchet MS"/>
            </a:endParaRPr>
          </a:p>
          <a:p>
            <a:pPr indent="0" lvl="0" marL="0" rtl="0" algn="l">
              <a:lnSpc>
                <a:spcPct val="100000"/>
              </a:lnSpc>
              <a:spcBef>
                <a:spcPts val="0"/>
              </a:spcBef>
              <a:spcAft>
                <a:spcPts val="0"/>
              </a:spcAft>
              <a:buSzPts val="2800"/>
              <a:buNone/>
            </a:pPr>
            <a:r>
              <a:t/>
            </a:r>
            <a:endParaRPr b="1">
              <a:latin typeface="Trebuchet MS"/>
              <a:ea typeface="Trebuchet MS"/>
              <a:cs typeface="Trebuchet MS"/>
              <a:sym typeface="Trebuchet MS"/>
            </a:endParaRPr>
          </a:p>
        </p:txBody>
      </p:sp>
      <p:sp>
        <p:nvSpPr>
          <p:cNvPr id="71" name="Google Shape;71;g1bc5d26c9da_0_1"/>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Isolate application environment.</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Container image can be executed on any machine.</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Easy to set up many containers together and lower the infrastructure costs.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1000"/>
                                        <p:tgtEl>
                                          <p:spTgt spid="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cffd621b1a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Containers - what is missed?</a:t>
            </a:r>
            <a:endParaRPr b="1">
              <a:latin typeface="Trebuchet MS"/>
              <a:ea typeface="Trebuchet MS"/>
              <a:cs typeface="Trebuchet MS"/>
              <a:sym typeface="Trebuchet MS"/>
            </a:endParaRPr>
          </a:p>
          <a:p>
            <a:pPr indent="0" lvl="0" marL="0" rtl="0" algn="l">
              <a:lnSpc>
                <a:spcPct val="100000"/>
              </a:lnSpc>
              <a:spcBef>
                <a:spcPts val="0"/>
              </a:spcBef>
              <a:spcAft>
                <a:spcPts val="0"/>
              </a:spcAft>
              <a:buSzPts val="2800"/>
              <a:buNone/>
            </a:pPr>
            <a:r>
              <a:t/>
            </a:r>
            <a:endParaRPr b="1">
              <a:latin typeface="Trebuchet MS"/>
              <a:ea typeface="Trebuchet MS"/>
              <a:cs typeface="Trebuchet MS"/>
              <a:sym typeface="Trebuchet MS"/>
            </a:endParaRPr>
          </a:p>
        </p:txBody>
      </p:sp>
      <p:sp>
        <p:nvSpPr>
          <p:cNvPr id="77" name="Google Shape;77;g1cffd621b1a_0_1"/>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What if container dies?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What if machine itself dies?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What if we need to set up complex networking between containers?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How to set up a production environments that contains several physical machines? On which should we deploy the container?</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000"/>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000"/>
                                        <p:tgtEl>
                                          <p:spTgt spid="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cffd621b1a_0_6"/>
          <p:cNvSpPr txBox="1"/>
          <p:nvPr>
            <p:ph type="title"/>
          </p:nvPr>
        </p:nvSpPr>
        <p:spPr>
          <a:xfrm>
            <a:off x="4186050" y="2285400"/>
            <a:ext cx="771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latin typeface="Trebuchet MS"/>
                <a:ea typeface="Trebuchet MS"/>
                <a:cs typeface="Trebuchet MS"/>
                <a:sym typeface="Trebuchet MS"/>
              </a:rPr>
              <a:t>K8s</a:t>
            </a:r>
            <a:endParaRPr>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cffd621b1a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a:t>
            </a:r>
            <a:endParaRPr b="1">
              <a:latin typeface="Trebuchet MS"/>
              <a:ea typeface="Trebuchet MS"/>
              <a:cs typeface="Trebuchet MS"/>
              <a:sym typeface="Trebuchet MS"/>
            </a:endParaRPr>
          </a:p>
        </p:txBody>
      </p:sp>
      <p:sp>
        <p:nvSpPr>
          <p:cNvPr id="88" name="Google Shape;88;g1cffd621b1a_0_10"/>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Orchestration platform.</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Service discovery and load balancing.</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Automated rollouts and rollbacks - you can specify the way new containers are delivered.</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Self-healing - restarts failed containers, removes and recreates not responding containers.</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Secrets management - allow to store and manage sensitive information.</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1000"/>
                                        <p:tgtEl>
                                          <p:spTgt spid="8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cffd621b1a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 - key benefits</a:t>
            </a:r>
            <a:endParaRPr b="1">
              <a:latin typeface="Trebuchet MS"/>
              <a:ea typeface="Trebuchet MS"/>
              <a:cs typeface="Trebuchet MS"/>
              <a:sym typeface="Trebuchet MS"/>
            </a:endParaRPr>
          </a:p>
        </p:txBody>
      </p:sp>
      <p:sp>
        <p:nvSpPr>
          <p:cNvPr id="94" name="Google Shape;94;g1cffd621b1a_0_15"/>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High availability - application will always be up and running.</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Scalability - doesn’t matter if application have 1 or 1000 containers, they all will be scaled in case of high load.</a:t>
            </a:r>
            <a:endParaRPr sz="2400">
              <a:solidFill>
                <a:srgbClr val="0A141B"/>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A141B"/>
              </a:buClr>
              <a:buSzPts val="2400"/>
              <a:buFont typeface="Trebuchet MS"/>
              <a:buChar char="●"/>
            </a:pPr>
            <a:r>
              <a:rPr lang="ru" sz="2400">
                <a:solidFill>
                  <a:srgbClr val="0A141B"/>
                </a:solidFill>
                <a:latin typeface="Trebuchet MS"/>
                <a:ea typeface="Trebuchet MS"/>
                <a:cs typeface="Trebuchet MS"/>
                <a:sym typeface="Trebuchet MS"/>
              </a:rPr>
              <a:t>Disaster recovery - makes sure that application have the latest data in case of infrastructural issues.</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cffd621b1a_0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ru">
                <a:latin typeface="Trebuchet MS"/>
                <a:ea typeface="Trebuchet MS"/>
                <a:cs typeface="Trebuchet MS"/>
                <a:sym typeface="Trebuchet MS"/>
              </a:rPr>
              <a:t>Kubernetes - master/slave system</a:t>
            </a:r>
            <a:endParaRPr b="1">
              <a:latin typeface="Trebuchet MS"/>
              <a:ea typeface="Trebuchet MS"/>
              <a:cs typeface="Trebuchet MS"/>
              <a:sym typeface="Trebuchet MS"/>
            </a:endParaRPr>
          </a:p>
        </p:txBody>
      </p:sp>
      <p:sp>
        <p:nvSpPr>
          <p:cNvPr id="100" name="Google Shape;100;g1cffd621b1a_0_20"/>
          <p:cNvSpPr txBox="1"/>
          <p:nvPr>
            <p:ph idx="1" type="body"/>
          </p:nvPr>
        </p:nvSpPr>
        <p:spPr>
          <a:xfrm>
            <a:off x="311700" y="1152475"/>
            <a:ext cx="86694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solidFill>
                <a:srgbClr val="0A141B"/>
              </a:solidFill>
              <a:latin typeface="Trebuchet MS"/>
              <a:ea typeface="Trebuchet MS"/>
              <a:cs typeface="Trebuchet MS"/>
              <a:sym typeface="Trebuchet MS"/>
            </a:endParaRPr>
          </a:p>
          <a:p>
            <a:pPr indent="0" lvl="0" marL="0" rtl="0" algn="l">
              <a:lnSpc>
                <a:spcPct val="115000"/>
              </a:lnSpc>
              <a:spcBef>
                <a:spcPts val="0"/>
              </a:spcBef>
              <a:spcAft>
                <a:spcPts val="0"/>
              </a:spcAft>
              <a:buSzPts val="1800"/>
              <a:buNone/>
            </a:pPr>
            <a:r>
              <a:t/>
            </a:r>
            <a:endParaRPr/>
          </a:p>
        </p:txBody>
      </p:sp>
      <p:pic>
        <p:nvPicPr>
          <p:cNvPr id="101" name="Google Shape;101;g1cffd621b1a_0_20"/>
          <p:cNvPicPr preferRelativeResize="0"/>
          <p:nvPr/>
        </p:nvPicPr>
        <p:blipFill>
          <a:blip r:embed="rId3">
            <a:alphaModFix/>
          </a:blip>
          <a:stretch>
            <a:fillRect/>
          </a:stretch>
        </p:blipFill>
        <p:spPr>
          <a:xfrm>
            <a:off x="1182291" y="947400"/>
            <a:ext cx="6779409" cy="4125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