
<file path=[Content_Types].xml><?xml version="1.0" encoding="utf-8"?>
<Types xmlns="http://schemas.openxmlformats.org/package/2006/content-types">
  <Override PartName="/ppt/embeddings/oleObject16.bin" ContentType="application/vnd.openxmlformats-officedocument.oleObject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embeddings/oleObject4.bin" ContentType="application/vnd.openxmlformats-officedocument.oleObject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5.xml" ContentType="application/vnd.openxmlformats-officedocument.presentationml.slideLayout+xml"/>
  <Override PartName="/ppt/embeddings/oleObject12.bin" ContentType="application/vnd.openxmlformats-officedocument.oleObject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embeddings/Microsoft_Equation3.bin" ContentType="application/vnd.openxmlformats-officedocument.oleObject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embeddings/oleObject9.bin" ContentType="application/vnd.openxmlformats-officedocument.oleObject"/>
  <Override PartName="/ppt/embeddings/oleObject17.bin" ContentType="application/vnd.openxmlformats-officedocument.oleObject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embeddings/oleObject13.bin" ContentType="application/vnd.openxmlformats-officedocument.oleObject"/>
  <Override PartName="/ppt/slides/slide15.xml" ContentType="application/vnd.openxmlformats-officedocument.presentationml.slide+xml"/>
  <Default Extension="doc" ContentType="application/msword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embeddings/oleObject18.bin" ContentType="application/vnd.openxmlformats-officedocument.oleObject"/>
  <Override PartName="/ppt/embeddings/oleObject6.bin" ContentType="application/vnd.openxmlformats-officedocument.oleObject"/>
  <Override PartName="/ppt/embeddings/oleObject14.bin" ContentType="application/vnd.openxmlformats-officedocument.oleObject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embeddings/oleObject10.bin" ContentType="application/vnd.openxmlformats-officedocument.oleObject"/>
  <Override PartName="/ppt/embeddings/oleObject19.bin" ContentType="application/vnd.openxmlformats-officedocument.oleObject"/>
  <Override PartName="/ppt/slides/slide20.xml" ContentType="application/vnd.openxmlformats-officedocument.presentationml.slide+xml"/>
  <Override PartName="/ppt/embeddings/oleObject7.bin" ContentType="application/vnd.openxmlformats-officedocument.oleObject"/>
  <Override PartName="/ppt/embeddings/oleObject15.bin" ContentType="application/vnd.openxmlformats-officedocument.oleObject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oleObject11.bin" ContentType="application/vnd.openxmlformats-officedocument.oleObject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embeddings/oleObject8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37" r:id="rId1"/>
  </p:sldMasterIdLst>
  <p:notesMasterIdLst>
    <p:notesMasterId r:id="rId30"/>
  </p:notesMasterIdLst>
  <p:sldIdLst>
    <p:sldId id="256" r:id="rId2"/>
    <p:sldId id="369" r:id="rId3"/>
    <p:sldId id="405" r:id="rId4"/>
    <p:sldId id="385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400" r:id="rId14"/>
    <p:sldId id="401" r:id="rId15"/>
    <p:sldId id="402" r:id="rId16"/>
    <p:sldId id="403" r:id="rId17"/>
    <p:sldId id="404" r:id="rId18"/>
    <p:sldId id="386" r:id="rId19"/>
    <p:sldId id="365" r:id="rId20"/>
    <p:sldId id="378" r:id="rId21"/>
    <p:sldId id="379" r:id="rId22"/>
    <p:sldId id="373" r:id="rId23"/>
    <p:sldId id="380" r:id="rId24"/>
    <p:sldId id="381" r:id="rId25"/>
    <p:sldId id="382" r:id="rId26"/>
    <p:sldId id="383" r:id="rId27"/>
    <p:sldId id="364" r:id="rId28"/>
    <p:sldId id="38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C013E-84C2-6646-BDB7-3B1B99418B6F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45236-FF6F-6F4E-9B67-D0805606A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8845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45236-FF6F-6F4E-9B67-D0805606A78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170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45236-FF6F-6F4E-9B67-D0805606A78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170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9F1A01F-7F44-3C4C-9AD0-EB9D6A7C61B2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svm.html/" TargetMode="External"/><Relationship Id="rId4" Type="http://schemas.openxmlformats.org/officeDocument/2006/relationships/hyperlink" Target="http://www.cs.kent.edu/~jin/DM07/ClassificationDecisionTree.ppt" TargetMode="External"/><Relationship Id="rId5" Type="http://schemas.openxmlformats.org/officeDocument/2006/relationships/hyperlink" Target="http://www.svm-tutorial.com/2014/11/svm-understanding-math-part-1/" TargetMode="External"/><Relationship Id="rId6" Type="http://schemas.openxmlformats.org/officeDocument/2006/relationships/hyperlink" Target="http://cs.haifa.ac.il/hagit/courses/seminars/visionTopics/Presentations/SVM_Lecture.pp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9.bin"/><Relationship Id="rId6" Type="http://schemas.openxmlformats.org/officeDocument/2006/relationships/oleObject" Target="../embeddings/oleObject10.bin"/><Relationship Id="rId7" Type="http://schemas.openxmlformats.org/officeDocument/2006/relationships/oleObject" Target="../embeddings/oleObject11.bin"/><Relationship Id="rId8" Type="http://schemas.openxmlformats.org/officeDocument/2006/relationships/oleObject" Target="../embeddings/oleObject12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oleObject" Target="../embeddings/Microsoft_Equation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oleObject" Target="../embeddings/oleObject15.bin"/><Relationship Id="rId5" Type="http://schemas.openxmlformats.org/officeDocument/2006/relationships/oleObject" Target="../embeddings/oleObject16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oleObject" Target="../embeddings/oleObject18.bin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3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Word_97_-_2004_Document1.doc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Word_97_-_2004_Document2.doc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7484"/>
            <a:ext cx="7772400" cy="1780108"/>
          </a:xfrm>
        </p:spPr>
        <p:txBody>
          <a:bodyPr>
            <a:no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Supervised Machine Learning</a:t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3000" dirty="0" smtClean="0"/>
              <a:t>Random Forests </a:t>
            </a:r>
            <a:br>
              <a:rPr lang="en-US" sz="3000" dirty="0" smtClean="0"/>
            </a:br>
            <a:r>
              <a:rPr lang="en-US" sz="3000" dirty="0" smtClean="0"/>
              <a:t>Support Vector Machines (SVMs)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567" y="4252036"/>
            <a:ext cx="8721092" cy="28458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Science Skills Series </a:t>
            </a:r>
          </a:p>
          <a:p>
            <a:r>
              <a:rPr lang="en-US" sz="2400" dirty="0" smtClean="0"/>
              <a:t>Márcio Mourão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http://scikit-learn.org/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08" y="494289"/>
            <a:ext cx="8264698" cy="78514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463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W" sz="4000" dirty="0">
                <a:latin typeface="+mj-lt"/>
              </a:rPr>
              <a:t>Random </a:t>
            </a:r>
            <a:r>
              <a:rPr lang="en-ZW" sz="4000" dirty="0" smtClean="0">
                <a:latin typeface="+mj-lt"/>
              </a:rPr>
              <a:t>Forests</a:t>
            </a:r>
            <a:endParaRPr lang="en-ZW" sz="4000" dirty="0">
              <a:latin typeface="+mj-lt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02848" y="2552540"/>
            <a:ext cx="8229600" cy="408828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en-US" sz="1900" dirty="0"/>
          </a:p>
          <a:p>
            <a:pPr>
              <a:buFont typeface="Arial"/>
              <a:buChar char="•"/>
            </a:pPr>
            <a:r>
              <a:rPr lang="en-US" sz="1900" dirty="0"/>
              <a:t>Random Forests correct decision’s tree habit of overfitting</a:t>
            </a:r>
          </a:p>
          <a:p>
            <a:pPr>
              <a:buFont typeface="Arial"/>
              <a:buChar char="•"/>
            </a:pPr>
            <a:endParaRPr lang="en-US" sz="1900" dirty="0"/>
          </a:p>
          <a:p>
            <a:pPr>
              <a:buFont typeface="Arial"/>
              <a:buChar char="•"/>
            </a:pPr>
            <a:r>
              <a:rPr lang="en-US" sz="1900" dirty="0" smtClean="0"/>
              <a:t>Random </a:t>
            </a:r>
            <a:r>
              <a:rPr lang="en-US" sz="1900" dirty="0"/>
              <a:t>Forests fall under a class of learners called “Ensemble Methods”</a:t>
            </a:r>
          </a:p>
          <a:p>
            <a:pPr>
              <a:buFont typeface="Arial"/>
              <a:buChar char="•"/>
            </a:pPr>
            <a:endParaRPr lang="en-US" sz="1900" dirty="0"/>
          </a:p>
          <a:p>
            <a:pPr>
              <a:buFont typeface="Arial"/>
              <a:buChar char="•"/>
            </a:pPr>
            <a:r>
              <a:rPr lang="en-US" sz="1900" dirty="0"/>
              <a:t>For what problems can you apply this method</a:t>
            </a:r>
            <a:r>
              <a:rPr lang="en-US" sz="1900" dirty="0" smtClean="0"/>
              <a:t>?</a:t>
            </a:r>
            <a:endParaRPr lang="en-US" sz="1900" dirty="0"/>
          </a:p>
          <a:p>
            <a:pPr lvl="1">
              <a:buFont typeface="Arial"/>
              <a:buChar char="•"/>
            </a:pPr>
            <a:r>
              <a:rPr lang="en-US" sz="1900" dirty="0"/>
              <a:t>Regression/Prediction for Continuous Outcome Variables </a:t>
            </a:r>
          </a:p>
          <a:p>
            <a:pPr lvl="1">
              <a:buFont typeface="Arial"/>
              <a:buChar char="•"/>
            </a:pPr>
            <a:r>
              <a:rPr lang="en-US" sz="1900" dirty="0"/>
              <a:t>Classification for Categorical Outcome Variables (2 or more levels</a:t>
            </a:r>
            <a:r>
              <a:rPr lang="en-US" sz="1900" dirty="0" smtClean="0"/>
              <a:t>)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31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  <a:defRPr/>
            </a:pPr>
            <a:r>
              <a:rPr lang="en-ZW" sz="1800" b="1" dirty="0" smtClean="0"/>
              <a:t>Step </a:t>
            </a:r>
            <a:r>
              <a:rPr lang="en-ZW" sz="1800" b="1" dirty="0"/>
              <a:t>1:</a:t>
            </a:r>
            <a:r>
              <a:rPr lang="en-ZW" sz="1800" dirty="0"/>
              <a:t> Establish the Forest (bagging</a:t>
            </a:r>
            <a:r>
              <a:rPr lang="en-ZW" sz="1800" dirty="0" smtClean="0"/>
              <a:t>)</a:t>
            </a:r>
            <a:endParaRPr lang="en-ZW" sz="1800" dirty="0"/>
          </a:p>
          <a:p>
            <a:pPr lvl="1">
              <a:buFont typeface="Arial"/>
              <a:buChar char="•"/>
              <a:defRPr/>
            </a:pPr>
            <a:r>
              <a:rPr lang="en-ZW" sz="1800" dirty="0"/>
              <a:t>Generate ntree bootstrap samples from the original data set, with replacement, and having the same size as the input data set</a:t>
            </a:r>
            <a:r>
              <a:rPr lang="en-ZW" sz="1800" dirty="0" smtClean="0"/>
              <a:t>.</a:t>
            </a:r>
            <a:endParaRPr lang="en-ZW" sz="1800" dirty="0"/>
          </a:p>
          <a:p>
            <a:pPr lvl="2">
              <a:buFont typeface="Arial"/>
              <a:buChar char="•"/>
              <a:defRPr/>
            </a:pPr>
            <a:r>
              <a:rPr lang="en-ZW" sz="1600" dirty="0"/>
              <a:t>Reduces correlation between trees by using different data </a:t>
            </a:r>
            <a:r>
              <a:rPr lang="en-ZW" sz="1600" dirty="0" smtClean="0"/>
              <a:t>sets</a:t>
            </a:r>
            <a:endParaRPr lang="en-ZW" sz="1600" dirty="0"/>
          </a:p>
          <a:p>
            <a:pPr lvl="2">
              <a:buFont typeface="Arial"/>
              <a:buChar char="•"/>
              <a:defRPr/>
            </a:pPr>
            <a:r>
              <a:rPr lang="en-ZW" sz="1600" dirty="0"/>
              <a:t>Decreases the variance of the model</a:t>
            </a:r>
          </a:p>
          <a:p>
            <a:pPr marL="914400" lvl="1" indent="-457200">
              <a:buFont typeface="Arial"/>
              <a:buChar char="•"/>
              <a:defRPr/>
            </a:pPr>
            <a:endParaRPr lang="en-ZW" sz="1800" dirty="0"/>
          </a:p>
          <a:p>
            <a:pPr>
              <a:buFont typeface="Arial"/>
              <a:buChar char="•"/>
              <a:defRPr/>
            </a:pPr>
            <a:r>
              <a:rPr lang="en-ZW" sz="1800" b="1" dirty="0"/>
              <a:t>Step 2:</a:t>
            </a:r>
            <a:r>
              <a:rPr lang="en-ZW" sz="1800" dirty="0"/>
              <a:t> Grow </a:t>
            </a:r>
            <a:r>
              <a:rPr lang="en-ZW" sz="1800" dirty="0" smtClean="0"/>
              <a:t>Trees</a:t>
            </a:r>
            <a:endParaRPr lang="en-ZW" sz="1800" dirty="0"/>
          </a:p>
          <a:p>
            <a:pPr lvl="1">
              <a:buFont typeface="Arial"/>
              <a:buChar char="•"/>
              <a:defRPr/>
            </a:pPr>
            <a:r>
              <a:rPr lang="en-ZW" sz="1800" dirty="0"/>
              <a:t>For each bootstrap sample from Step 1, grow a classification or regression tree to full size (with no pruning</a:t>
            </a:r>
            <a:r>
              <a:rPr lang="en-ZW" sz="1800" dirty="0" smtClean="0"/>
              <a:t>)</a:t>
            </a:r>
            <a:endParaRPr lang="en-ZW" sz="1800" dirty="0"/>
          </a:p>
          <a:p>
            <a:pPr lvl="1">
              <a:buFont typeface="Arial"/>
              <a:buChar char="•"/>
              <a:defRPr/>
            </a:pPr>
            <a:r>
              <a:rPr lang="en-ZW" sz="1800" dirty="0"/>
              <a:t>At each node, randomly select predictor variables to use for splitting</a:t>
            </a:r>
          </a:p>
          <a:p>
            <a:pPr lvl="2">
              <a:buFont typeface="Arial"/>
              <a:buChar char="•"/>
              <a:defRPr/>
            </a:pPr>
            <a:r>
              <a:rPr lang="en-ZW" sz="1800" dirty="0"/>
              <a:t>Splits will be based on the BEST variable from those randomly selected for a given node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Methodology</a:t>
            </a:r>
            <a:endParaRPr lang="en-US" sz="40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528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4000" dirty="0" smtClean="0">
                <a:latin typeface="+mj-lt"/>
              </a:rPr>
              <a:t>Methodology</a:t>
            </a:r>
            <a:endParaRPr lang="en-ZW" sz="4000" dirty="0">
              <a:latin typeface="+mj-lt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ZW" sz="2800" b="1" dirty="0" smtClean="0">
              <a:latin typeface="+mj-lt"/>
            </a:endParaRPr>
          </a:p>
          <a:p>
            <a:pPr>
              <a:buFont typeface="Arial"/>
              <a:buChar char="•"/>
              <a:defRPr/>
            </a:pPr>
            <a:r>
              <a:rPr lang="en-ZW" sz="1900" b="1" dirty="0"/>
              <a:t>Step 3:</a:t>
            </a:r>
            <a:r>
              <a:rPr lang="en-ZW" sz="1900" dirty="0"/>
              <a:t> Prediction</a:t>
            </a:r>
          </a:p>
          <a:p>
            <a:pPr>
              <a:buFont typeface="Arial"/>
              <a:buChar char="•"/>
              <a:defRPr/>
            </a:pPr>
            <a:endParaRPr lang="en-ZW" sz="1900" dirty="0"/>
          </a:p>
          <a:p>
            <a:pPr lvl="1">
              <a:buFont typeface="Arial"/>
              <a:buChar char="•"/>
              <a:defRPr/>
            </a:pPr>
            <a:r>
              <a:rPr lang="en-ZW" sz="1900" dirty="0"/>
              <a:t>After all trees in the forest have been grown, form a prediction for new data from each tree in the </a:t>
            </a:r>
            <a:r>
              <a:rPr lang="en-ZW" sz="1900" dirty="0" smtClean="0"/>
              <a:t>forest</a:t>
            </a:r>
            <a:endParaRPr lang="en-ZW" sz="1900" dirty="0"/>
          </a:p>
          <a:p>
            <a:pPr lvl="1">
              <a:buFont typeface="Arial"/>
              <a:buChar char="•"/>
              <a:defRPr/>
            </a:pPr>
            <a:endParaRPr lang="en-ZW" sz="1900" dirty="0"/>
          </a:p>
          <a:p>
            <a:pPr lvl="1">
              <a:buFont typeface="Arial"/>
              <a:buChar char="•"/>
              <a:defRPr/>
            </a:pPr>
            <a:r>
              <a:rPr lang="en-ZW" sz="1900" dirty="0"/>
              <a:t>Final predictions in classification problems are based on the majority</a:t>
            </a:r>
          </a:p>
          <a:p>
            <a:pPr lvl="1">
              <a:buFont typeface="Arial"/>
              <a:buChar char="•"/>
              <a:defRPr/>
            </a:pPr>
            <a:endParaRPr lang="en-ZW" sz="1900" dirty="0"/>
          </a:p>
          <a:p>
            <a:pPr lvl="1">
              <a:buFont typeface="Arial"/>
              <a:buChar char="•"/>
              <a:defRPr/>
            </a:pPr>
            <a:r>
              <a:rPr lang="en-ZW" sz="1900" dirty="0"/>
              <a:t>Final predictions in regression problems are means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25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f_illustration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00059" y="2627546"/>
            <a:ext cx="8486739" cy="356972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n-ZW" sz="4000" dirty="0" smtClean="0">
                <a:latin typeface="+mj-lt"/>
              </a:rPr>
              <a:t>Illustration</a:t>
            </a:r>
            <a:endParaRPr lang="en-ZW" sz="4000" dirty="0">
              <a:latin typeface="+mj-lt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3366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f_illustration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03577" y="2627899"/>
            <a:ext cx="8483223" cy="423010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n-ZW" sz="4000" dirty="0" smtClean="0">
                <a:latin typeface="+mj-lt"/>
              </a:rPr>
              <a:t>Illustration</a:t>
            </a:r>
            <a:endParaRPr lang="en-ZW" sz="4000" dirty="0">
              <a:latin typeface="+mj-lt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077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5001" y="2497667"/>
            <a:ext cx="7645400" cy="3914246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1800" dirty="0"/>
              <a:t>Pros</a:t>
            </a:r>
            <a:r>
              <a:rPr lang="en-US" sz="1800" dirty="0" smtClean="0"/>
              <a:t> 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Can handle predictors that are continuous, categorical, skewed and sparse data as well as missing data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Aptly suited for the “large p, small n” scenario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Very effective for estimating outcomes that are a complex functions of predictors with many interactions or possibly non-linear functions of the parameters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Cons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Random Forests can be </a:t>
            </a:r>
            <a:r>
              <a:rPr lang="en-US" sz="1800" b="1" dirty="0" smtClean="0"/>
              <a:t>extremely computationally intensive</a:t>
            </a:r>
            <a:endParaRPr lang="en-US" sz="1800" dirty="0" smtClean="0"/>
          </a:p>
          <a:p>
            <a:pPr lvl="1">
              <a:buFont typeface="Arial"/>
              <a:buChar char="•"/>
            </a:pPr>
            <a:r>
              <a:rPr lang="en-US" sz="1800" dirty="0" smtClean="0"/>
              <a:t>Unlike Trees, Random Forests are </a:t>
            </a:r>
            <a:r>
              <a:rPr lang="en-US" sz="1800" b="1" dirty="0" smtClean="0"/>
              <a:t>not easily visualized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Pros and Cons of Random Forests</a:t>
            </a:r>
            <a:endParaRPr lang="en-US" sz="40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65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Random Forests using Scikit-Learn in Python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32" y="2461846"/>
            <a:ext cx="8129568" cy="416755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#Import Library </a:t>
            </a:r>
          </a:p>
          <a:p>
            <a:pPr>
              <a:buNone/>
            </a:pPr>
            <a:r>
              <a:rPr lang="en-US" dirty="0" smtClean="0"/>
              <a:t>from sklearn.ensemble import RandomForestClassifier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Create SVM classification object </a:t>
            </a:r>
          </a:p>
          <a:p>
            <a:pPr>
              <a:buNone/>
            </a:pPr>
            <a:r>
              <a:rPr lang="en-US" dirty="0" smtClean="0"/>
              <a:t>model = RandomForestClassifier(n_estimators=10, criterion='gini’)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Train the model using the training sets</a:t>
            </a:r>
          </a:p>
          <a:p>
            <a:pPr>
              <a:buNone/>
            </a:pPr>
            <a:r>
              <a:rPr lang="en-US" dirty="0" smtClean="0"/>
              <a:t>model.fit(X, y)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#Predict Output </a:t>
            </a:r>
          </a:p>
          <a:p>
            <a:pPr>
              <a:buNone/>
            </a:pPr>
            <a:r>
              <a:rPr lang="en-US" dirty="0" smtClean="0"/>
              <a:t>predicted= model.predict(x_test)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195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1994 census dataset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04512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274320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This data was extracted from the 1994 Census bureau database by Ronny Kohavi and Barry Becker (Data Mining and Visualization, Silicon Graphics)</a:t>
            </a:r>
          </a:p>
          <a:p>
            <a:pPr marL="576263" lvl="1" indent="-274320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119063" indent="-274320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A set of reasonably clean records was extracted using the following conditions: ((AAGE&gt;16) &amp;&amp; (AGI&gt;100) &amp;&amp; (AFNLWGT&gt;1) &amp;&amp; (HRSWK&gt;0))</a:t>
            </a:r>
          </a:p>
          <a:p>
            <a:pPr marL="576263" lvl="1" indent="-274320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119063" indent="-274320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1" dirty="0" smtClean="0">
                <a:solidFill>
                  <a:schemeClr val="tx2"/>
                </a:solidFill>
              </a:rPr>
              <a:t>The prediction task is to determine whether a person makes over $50K a year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32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000" dirty="0" smtClean="0"/>
              <a:t>Support Vector Machines (SVMs)</a:t>
            </a:r>
            <a:endParaRPr lang="en-US" sz="70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6318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1" y="338328"/>
            <a:ext cx="8741832" cy="1252728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en-US" dirty="0" smtClean="0"/>
              <a:t>The goal of SVM is to find an hyperplane that separates two classes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24906" y="2426200"/>
            <a:ext cx="8497888" cy="3786187"/>
            <a:chOff x="324906" y="2426200"/>
            <a:chExt cx="8497888" cy="3786187"/>
          </a:xfrm>
        </p:grpSpPr>
        <p:cxnSp>
          <p:nvCxnSpPr>
            <p:cNvPr id="5" name="AutoShape 4"/>
            <p:cNvCxnSpPr>
              <a:cxnSpLocks noChangeShapeType="1"/>
            </p:cNvCxnSpPr>
            <p:nvPr/>
          </p:nvCxnSpPr>
          <p:spPr bwMode="auto">
            <a:xfrm flipV="1">
              <a:off x="1837794" y="2786562"/>
              <a:ext cx="0" cy="3240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cxnSp>
          <p:nvCxnSpPr>
            <p:cNvPr id="8" name="AutoShape 5"/>
            <p:cNvCxnSpPr>
              <a:cxnSpLocks noChangeShapeType="1"/>
            </p:cNvCxnSpPr>
            <p:nvPr/>
          </p:nvCxnSpPr>
          <p:spPr bwMode="auto">
            <a:xfrm>
              <a:off x="1479019" y="5739312"/>
              <a:ext cx="44640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 flipH="1">
              <a:off x="2126719" y="4586787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 flipH="1">
              <a:off x="2487081" y="4658225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 flipH="1">
              <a:off x="2271181" y="5378950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 flipH="1">
              <a:off x="3063344" y="4802687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 flipH="1">
              <a:off x="3063344" y="5378950"/>
              <a:ext cx="144462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 flipH="1">
              <a:off x="2126719" y="3650162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 flipH="1">
              <a:off x="4287306" y="5450387"/>
              <a:ext cx="144463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 flipH="1">
              <a:off x="3638019" y="5091612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4142844" y="2786562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>
              <a:off x="4071406" y="3794625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" name="AutoShape 20"/>
            <p:cNvSpPr>
              <a:spLocks noChangeArrowheads="1"/>
            </p:cNvSpPr>
            <p:nvPr/>
          </p:nvSpPr>
          <p:spPr bwMode="auto">
            <a:xfrm>
              <a:off x="5366806" y="3507287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5006444" y="4010525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" name="AutoShape 22"/>
            <p:cNvSpPr>
              <a:spLocks noChangeArrowheads="1"/>
            </p:cNvSpPr>
            <p:nvPr/>
          </p:nvSpPr>
          <p:spPr bwMode="auto">
            <a:xfrm>
              <a:off x="5582706" y="4154987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" name="AutoShape 23"/>
            <p:cNvSpPr>
              <a:spLocks noChangeArrowheads="1"/>
            </p:cNvSpPr>
            <p:nvPr/>
          </p:nvSpPr>
          <p:spPr bwMode="auto">
            <a:xfrm>
              <a:off x="3063344" y="26421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cxnSp>
          <p:nvCxnSpPr>
            <p:cNvPr id="23" name="AutoShape 24"/>
            <p:cNvCxnSpPr>
              <a:cxnSpLocks noChangeShapeType="1"/>
            </p:cNvCxnSpPr>
            <p:nvPr/>
          </p:nvCxnSpPr>
          <p:spPr bwMode="auto">
            <a:xfrm>
              <a:off x="1982256" y="3146925"/>
              <a:ext cx="3671888" cy="2447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cxnSp>
          <p:nvCxnSpPr>
            <p:cNvPr id="24" name="AutoShape 25"/>
            <p:cNvCxnSpPr>
              <a:cxnSpLocks noChangeShapeType="1"/>
            </p:cNvCxnSpPr>
            <p:nvPr/>
          </p:nvCxnSpPr>
          <p:spPr bwMode="auto">
            <a:xfrm flipH="1">
              <a:off x="5509681" y="5163050"/>
              <a:ext cx="1296988" cy="92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6806669" y="4586787"/>
              <a:ext cx="201612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rgbClr val="00FF00"/>
                  </a:solidFill>
                </a:rPr>
                <a:t>A separating </a:t>
              </a:r>
              <a:r>
                <a:rPr lang="en-US" sz="2400" dirty="0" smtClean="0">
                  <a:solidFill>
                    <a:srgbClr val="00FF00"/>
                  </a:solidFill>
                </a:rPr>
                <a:t>hyperplane</a:t>
              </a:r>
              <a:endParaRPr lang="en-US" sz="2400" dirty="0"/>
            </a:p>
          </p:txBody>
        </p:sp>
        <p:sp>
          <p:nvSpPr>
            <p:cNvPr id="26" name="AutoShape 27"/>
            <p:cNvSpPr>
              <a:spLocks noChangeArrowheads="1"/>
            </p:cNvSpPr>
            <p:nvPr/>
          </p:nvSpPr>
          <p:spPr bwMode="auto">
            <a:xfrm flipH="1">
              <a:off x="397931" y="3362825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7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34716696"/>
                </p:ext>
              </p:extLst>
            </p:nvPr>
          </p:nvGraphicFramePr>
          <p:xfrm>
            <a:off x="613831" y="3146925"/>
            <a:ext cx="1008063" cy="490537"/>
          </p:xfrm>
          <a:graphic>
            <a:graphicData uri="http://schemas.openxmlformats.org/presentationml/2006/ole">
              <p:oleObj spid="_x0000_s42112" name="Equation" r:id="rId3" imgW="469800" imgH="228600" progId="">
                <p:embed/>
              </p:oleObj>
            </a:graphicData>
          </a:graphic>
        </p:graphicFrame>
        <p:sp>
          <p:nvSpPr>
            <p:cNvPr id="28" name="AutoShape 32"/>
            <p:cNvSpPr>
              <a:spLocks noChangeArrowheads="1"/>
            </p:cNvSpPr>
            <p:nvPr/>
          </p:nvSpPr>
          <p:spPr bwMode="auto">
            <a:xfrm>
              <a:off x="324906" y="28580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aphicFrame>
          <p:nvGraphicFramePr>
            <p:cNvPr id="29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76299570"/>
                </p:ext>
              </p:extLst>
            </p:nvPr>
          </p:nvGraphicFramePr>
          <p:xfrm>
            <a:off x="613831" y="2786562"/>
            <a:ext cx="1150938" cy="455613"/>
          </p:xfrm>
          <a:graphic>
            <a:graphicData uri="http://schemas.openxmlformats.org/presentationml/2006/ole">
              <p:oleObj spid="_x0000_s42113" name="Equation" r:id="rId4" imgW="469800" imgH="228600" progId="">
                <p:embed/>
              </p:oleObj>
            </a:graphicData>
          </a:graphic>
        </p:graphicFrame>
        <p:sp>
          <p:nvSpPr>
            <p:cNvPr id="30" name="AutoShape 44"/>
            <p:cNvSpPr>
              <a:spLocks noChangeArrowheads="1"/>
            </p:cNvSpPr>
            <p:nvPr/>
          </p:nvSpPr>
          <p:spPr bwMode="auto">
            <a:xfrm>
              <a:off x="3495144" y="3291387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aphicFrame>
          <p:nvGraphicFramePr>
            <p:cNvPr id="31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16080537"/>
                </p:ext>
              </p:extLst>
            </p:nvPr>
          </p:nvGraphicFramePr>
          <p:xfrm>
            <a:off x="6085944" y="3362825"/>
            <a:ext cx="2592387" cy="398462"/>
          </p:xfrm>
          <a:graphic>
            <a:graphicData uri="http://schemas.openxmlformats.org/presentationml/2006/ole">
              <p:oleObj spid="_x0000_s42114" name="Equation" r:id="rId5" imgW="1320480" imgH="203040" progId="">
                <p:embed/>
              </p:oleObj>
            </a:graphicData>
          </a:graphic>
        </p:graphicFrame>
        <p:graphicFrame>
          <p:nvGraphicFramePr>
            <p:cNvPr id="32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85745682"/>
                </p:ext>
              </p:extLst>
            </p:nvPr>
          </p:nvGraphicFramePr>
          <p:xfrm>
            <a:off x="6951131" y="5378950"/>
            <a:ext cx="1441450" cy="347662"/>
          </p:xfrm>
          <a:graphic>
            <a:graphicData uri="http://schemas.openxmlformats.org/presentationml/2006/ole">
              <p:oleObj spid="_x0000_s42115" name="Equation" r:id="rId6" imgW="736560" imgH="177480" progId="">
                <p:embed/>
              </p:oleObj>
            </a:graphicData>
          </a:graphic>
        </p:graphicFrame>
        <p:graphicFrame>
          <p:nvGraphicFramePr>
            <p:cNvPr id="33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86628339"/>
                </p:ext>
              </p:extLst>
            </p:nvPr>
          </p:nvGraphicFramePr>
          <p:xfrm>
            <a:off x="5798606" y="5810750"/>
            <a:ext cx="268288" cy="401637"/>
          </p:xfrm>
          <a:graphic>
            <a:graphicData uri="http://schemas.openxmlformats.org/presentationml/2006/ole">
              <p:oleObj spid="_x0000_s42116" name="Equation" r:id="rId7" imgW="152280" imgH="228600" progId="">
                <p:embed/>
              </p:oleObj>
            </a:graphicData>
          </a:graphic>
        </p:graphicFrame>
        <p:graphicFrame>
          <p:nvGraphicFramePr>
            <p:cNvPr id="34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0245602"/>
                </p:ext>
              </p:extLst>
            </p:nvPr>
          </p:nvGraphicFramePr>
          <p:xfrm>
            <a:off x="1550456" y="2426200"/>
            <a:ext cx="290513" cy="401637"/>
          </p:xfrm>
          <a:graphic>
            <a:graphicData uri="http://schemas.openxmlformats.org/presentationml/2006/ole">
              <p:oleObj spid="_x0000_s42117" name="Equation" r:id="rId8" imgW="164880" imgH="22860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1568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2782926"/>
            <a:ext cx="8445444" cy="34506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hlinkClick r:id="rId2"/>
              </a:rPr>
              <a:t>http://scikit-learn.org/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hlinkClick r:id="rId3"/>
              </a:rPr>
              <a:t>http://scikit-learn.org/stable/modules/svm.html/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i="1" dirty="0" smtClean="0">
                <a:hlinkClick r:id="rId4"/>
              </a:rPr>
              <a:t>www.cs.kent.edu/~jin/DM07/ClassificationDecisionTree.ppt</a:t>
            </a:r>
            <a:endParaRPr lang="en-US" i="1" dirty="0" smtClean="0"/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hlinkClick r:id="rId5"/>
              </a:rPr>
              <a:t>http://www.svm-tutorial.com/2014/11/svm-understanding-math-part-1/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i="1" dirty="0" smtClean="0">
                <a:latin typeface="+mj-lt"/>
                <a:hlinkClick r:id="rId6"/>
              </a:rPr>
              <a:t>http://cs.haifa.ac.il</a:t>
            </a:r>
            <a:r>
              <a:rPr lang="en-US" i="1" dirty="0">
                <a:latin typeface="+mj-lt"/>
                <a:hlinkClick r:id="rId6"/>
              </a:rPr>
              <a:t>/hagit/courses/seminars/visionTopics/Presentations/</a:t>
            </a:r>
            <a:r>
              <a:rPr lang="en-US" i="1" dirty="0" smtClean="0">
                <a:latin typeface="+mj-lt"/>
                <a:hlinkClick r:id="rId6"/>
              </a:rPr>
              <a:t>SVM_Lecture.ppt/</a:t>
            </a:r>
            <a:endParaRPr lang="en-US" i="1" dirty="0" smtClean="0">
              <a:latin typeface="+mj-lt"/>
            </a:endParaRPr>
          </a:p>
          <a:p>
            <a:endParaRPr lang="en-US" b="1" i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References</a:t>
            </a:r>
            <a:endParaRPr lang="en-US" sz="40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8191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1" y="338328"/>
            <a:ext cx="8741832" cy="1252728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en-US" dirty="0" smtClean="0"/>
              <a:t>There are many hyperplanes separating the two classes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24906" y="2426200"/>
            <a:ext cx="8497888" cy="3786187"/>
            <a:chOff x="324906" y="2426200"/>
            <a:chExt cx="8497888" cy="3786187"/>
          </a:xfrm>
        </p:grpSpPr>
        <p:cxnSp>
          <p:nvCxnSpPr>
            <p:cNvPr id="5" name="AutoShape 4"/>
            <p:cNvCxnSpPr>
              <a:cxnSpLocks noChangeShapeType="1"/>
            </p:cNvCxnSpPr>
            <p:nvPr/>
          </p:nvCxnSpPr>
          <p:spPr bwMode="auto">
            <a:xfrm flipV="1">
              <a:off x="1837794" y="2786562"/>
              <a:ext cx="0" cy="3240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cxnSp>
          <p:nvCxnSpPr>
            <p:cNvPr id="8" name="AutoShape 5"/>
            <p:cNvCxnSpPr>
              <a:cxnSpLocks noChangeShapeType="1"/>
            </p:cNvCxnSpPr>
            <p:nvPr/>
          </p:nvCxnSpPr>
          <p:spPr bwMode="auto">
            <a:xfrm>
              <a:off x="1479019" y="5739312"/>
              <a:ext cx="44640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 flipH="1">
              <a:off x="2126719" y="4586787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 flipH="1">
              <a:off x="2487081" y="4658225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 flipH="1">
              <a:off x="2271181" y="5378950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 flipH="1">
              <a:off x="3063344" y="4802687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 flipH="1">
              <a:off x="3063344" y="5378950"/>
              <a:ext cx="144462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 flipH="1">
              <a:off x="2126719" y="3650162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 flipH="1">
              <a:off x="4287306" y="5450387"/>
              <a:ext cx="144463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 flipH="1">
              <a:off x="3638019" y="5091612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4142844" y="2786562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>
              <a:off x="4071406" y="3794625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" name="AutoShape 20"/>
            <p:cNvSpPr>
              <a:spLocks noChangeArrowheads="1"/>
            </p:cNvSpPr>
            <p:nvPr/>
          </p:nvSpPr>
          <p:spPr bwMode="auto">
            <a:xfrm>
              <a:off x="5366806" y="3507287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5006444" y="4010525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" name="AutoShape 22"/>
            <p:cNvSpPr>
              <a:spLocks noChangeArrowheads="1"/>
            </p:cNvSpPr>
            <p:nvPr/>
          </p:nvSpPr>
          <p:spPr bwMode="auto">
            <a:xfrm>
              <a:off x="5582706" y="4154987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" name="AutoShape 23"/>
            <p:cNvSpPr>
              <a:spLocks noChangeArrowheads="1"/>
            </p:cNvSpPr>
            <p:nvPr/>
          </p:nvSpPr>
          <p:spPr bwMode="auto">
            <a:xfrm>
              <a:off x="3063344" y="26421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cxnSp>
          <p:nvCxnSpPr>
            <p:cNvPr id="24" name="AutoShape 25"/>
            <p:cNvCxnSpPr>
              <a:cxnSpLocks noChangeShapeType="1"/>
            </p:cNvCxnSpPr>
            <p:nvPr/>
          </p:nvCxnSpPr>
          <p:spPr bwMode="auto">
            <a:xfrm flipH="1">
              <a:off x="5437450" y="4947150"/>
              <a:ext cx="1296988" cy="92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6806669" y="4586787"/>
              <a:ext cx="201612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rgbClr val="00FF00"/>
                  </a:solidFill>
                </a:rPr>
                <a:t>A separating </a:t>
              </a:r>
              <a:r>
                <a:rPr lang="en-US" sz="2400" dirty="0" smtClean="0">
                  <a:solidFill>
                    <a:srgbClr val="00FF00"/>
                  </a:solidFill>
                </a:rPr>
                <a:t>hyperplane</a:t>
              </a:r>
              <a:r>
                <a:rPr lang="en-US" sz="2400" dirty="0" smtClean="0"/>
                <a:t> </a:t>
              </a:r>
              <a:endParaRPr lang="en-US" sz="2400" dirty="0"/>
            </a:p>
          </p:txBody>
        </p:sp>
        <p:sp>
          <p:nvSpPr>
            <p:cNvPr id="26" name="AutoShape 27"/>
            <p:cNvSpPr>
              <a:spLocks noChangeArrowheads="1"/>
            </p:cNvSpPr>
            <p:nvPr/>
          </p:nvSpPr>
          <p:spPr bwMode="auto">
            <a:xfrm flipH="1">
              <a:off x="397931" y="3362825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7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14166716"/>
                </p:ext>
              </p:extLst>
            </p:nvPr>
          </p:nvGraphicFramePr>
          <p:xfrm>
            <a:off x="613831" y="3146925"/>
            <a:ext cx="1008063" cy="490537"/>
          </p:xfrm>
          <a:graphic>
            <a:graphicData uri="http://schemas.openxmlformats.org/presentationml/2006/ole">
              <p:oleObj spid="_x0000_s43112" name="Equation" r:id="rId3" imgW="469800" imgH="228600" progId="">
                <p:embed/>
              </p:oleObj>
            </a:graphicData>
          </a:graphic>
        </p:graphicFrame>
        <p:sp>
          <p:nvSpPr>
            <p:cNvPr id="28" name="AutoShape 32"/>
            <p:cNvSpPr>
              <a:spLocks noChangeArrowheads="1"/>
            </p:cNvSpPr>
            <p:nvPr/>
          </p:nvSpPr>
          <p:spPr bwMode="auto">
            <a:xfrm>
              <a:off x="324906" y="28580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aphicFrame>
          <p:nvGraphicFramePr>
            <p:cNvPr id="29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45347641"/>
                </p:ext>
              </p:extLst>
            </p:nvPr>
          </p:nvGraphicFramePr>
          <p:xfrm>
            <a:off x="613831" y="2786562"/>
            <a:ext cx="1150938" cy="455613"/>
          </p:xfrm>
          <a:graphic>
            <a:graphicData uri="http://schemas.openxmlformats.org/presentationml/2006/ole">
              <p:oleObj spid="_x0000_s43113" name="Equation" r:id="rId4" imgW="469800" imgH="228600" progId="">
                <p:embed/>
              </p:oleObj>
            </a:graphicData>
          </a:graphic>
        </p:graphicFrame>
        <p:sp>
          <p:nvSpPr>
            <p:cNvPr id="30" name="AutoShape 44"/>
            <p:cNvSpPr>
              <a:spLocks noChangeArrowheads="1"/>
            </p:cNvSpPr>
            <p:nvPr/>
          </p:nvSpPr>
          <p:spPr bwMode="auto">
            <a:xfrm>
              <a:off x="3495144" y="3291387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aphicFrame>
          <p:nvGraphicFramePr>
            <p:cNvPr id="31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559646"/>
                </p:ext>
              </p:extLst>
            </p:nvPr>
          </p:nvGraphicFramePr>
          <p:xfrm>
            <a:off x="6085944" y="3362825"/>
            <a:ext cx="2592387" cy="398462"/>
          </p:xfrm>
          <a:graphic>
            <a:graphicData uri="http://schemas.openxmlformats.org/presentationml/2006/ole">
              <p:oleObj spid="_x0000_s43114" name="Equation" r:id="rId5" imgW="1320480" imgH="203040" progId="">
                <p:embed/>
              </p:oleObj>
            </a:graphicData>
          </a:graphic>
        </p:graphicFrame>
        <p:graphicFrame>
          <p:nvGraphicFramePr>
            <p:cNvPr id="32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89032855"/>
                </p:ext>
              </p:extLst>
            </p:nvPr>
          </p:nvGraphicFramePr>
          <p:xfrm>
            <a:off x="6951131" y="5378950"/>
            <a:ext cx="1441450" cy="347662"/>
          </p:xfrm>
          <a:graphic>
            <a:graphicData uri="http://schemas.openxmlformats.org/presentationml/2006/ole">
              <p:oleObj spid="_x0000_s43115" name="Equation" r:id="rId6" imgW="736560" imgH="177480" progId="">
                <p:embed/>
              </p:oleObj>
            </a:graphicData>
          </a:graphic>
        </p:graphicFrame>
        <p:graphicFrame>
          <p:nvGraphicFramePr>
            <p:cNvPr id="33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1102554"/>
                </p:ext>
              </p:extLst>
            </p:nvPr>
          </p:nvGraphicFramePr>
          <p:xfrm>
            <a:off x="5798606" y="5810750"/>
            <a:ext cx="268288" cy="401637"/>
          </p:xfrm>
          <a:graphic>
            <a:graphicData uri="http://schemas.openxmlformats.org/presentationml/2006/ole">
              <p:oleObj spid="_x0000_s43116" name="Equation" r:id="rId7" imgW="152280" imgH="228600" progId="">
                <p:embed/>
              </p:oleObj>
            </a:graphicData>
          </a:graphic>
        </p:graphicFrame>
        <p:graphicFrame>
          <p:nvGraphicFramePr>
            <p:cNvPr id="34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88501806"/>
                </p:ext>
              </p:extLst>
            </p:nvPr>
          </p:nvGraphicFramePr>
          <p:xfrm>
            <a:off x="1550456" y="2426200"/>
            <a:ext cx="290513" cy="401637"/>
          </p:xfrm>
          <a:graphic>
            <a:graphicData uri="http://schemas.openxmlformats.org/presentationml/2006/ole">
              <p:oleObj spid="_x0000_s43117" name="Equation" r:id="rId8" imgW="164880" imgH="228600" progId="Equation.3">
                <p:embed/>
              </p:oleObj>
            </a:graphicData>
          </a:graphic>
        </p:graphicFrame>
        <p:cxnSp>
          <p:nvCxnSpPr>
            <p:cNvPr id="35" name="AutoShape 63"/>
            <p:cNvCxnSpPr>
              <a:cxnSpLocks noChangeShapeType="1"/>
            </p:cNvCxnSpPr>
            <p:nvPr/>
          </p:nvCxnSpPr>
          <p:spPr bwMode="auto">
            <a:xfrm>
              <a:off x="2053694" y="3177087"/>
              <a:ext cx="3671887" cy="2447925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cxnSp>
          <p:nvCxnSpPr>
            <p:cNvPr id="36" name="AutoShape 72"/>
            <p:cNvCxnSpPr>
              <a:cxnSpLocks noChangeShapeType="1"/>
            </p:cNvCxnSpPr>
            <p:nvPr/>
          </p:nvCxnSpPr>
          <p:spPr bwMode="auto">
            <a:xfrm>
              <a:off x="2917294" y="2600824"/>
              <a:ext cx="1873250" cy="3095625"/>
            </a:xfrm>
            <a:prstGeom prst="straightConnector1">
              <a:avLst/>
            </a:prstGeom>
            <a:noFill/>
            <a:ln w="9525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cxnSp>
          <p:nvCxnSpPr>
            <p:cNvPr id="37" name="AutoShape 73"/>
            <p:cNvCxnSpPr>
              <a:cxnSpLocks noChangeShapeType="1"/>
            </p:cNvCxnSpPr>
            <p:nvPr/>
          </p:nvCxnSpPr>
          <p:spPr bwMode="auto">
            <a:xfrm>
              <a:off x="1982256" y="3537449"/>
              <a:ext cx="4464050" cy="12239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cxnSp>
          <p:nvCxnSpPr>
            <p:cNvPr id="38" name="AutoShape 74"/>
            <p:cNvCxnSpPr>
              <a:cxnSpLocks noChangeShapeType="1"/>
            </p:cNvCxnSpPr>
            <p:nvPr/>
          </p:nvCxnSpPr>
          <p:spPr bwMode="auto">
            <a:xfrm>
              <a:off x="2269594" y="2888162"/>
              <a:ext cx="3529012" cy="2592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cxnSp>
          <p:nvCxnSpPr>
            <p:cNvPr id="39" name="AutoShape 75"/>
            <p:cNvCxnSpPr>
              <a:cxnSpLocks noChangeShapeType="1"/>
            </p:cNvCxnSpPr>
            <p:nvPr/>
          </p:nvCxnSpPr>
          <p:spPr bwMode="auto">
            <a:xfrm>
              <a:off x="2198156" y="3321549"/>
              <a:ext cx="3887788" cy="2087563"/>
            </a:xfrm>
            <a:prstGeom prst="straightConnector1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98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1" y="338328"/>
            <a:ext cx="8741832" cy="1252728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en-US" dirty="0" smtClean="0"/>
              <a:t>SVM’s goal is to maximize the Margin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6912" y="2261328"/>
            <a:ext cx="3580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Margin is twice the distance “d” between the separating hyperplane and the closest sample</a:t>
            </a:r>
          </a:p>
          <a:p>
            <a:endParaRPr lang="en-US" dirty="0"/>
          </a:p>
          <a:p>
            <a:r>
              <a:rPr lang="en-US" dirty="0" smtClean="0"/>
              <a:t>This is robust to outliers and hence, strong generalization ability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    Support vectors</a:t>
            </a:r>
          </a:p>
          <a:p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Support vectors are the samples closest to the separating hyperplane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12121" y="2776538"/>
            <a:ext cx="4822825" cy="3821112"/>
            <a:chOff x="3636963" y="2776538"/>
            <a:chExt cx="4822825" cy="3821112"/>
          </a:xfrm>
        </p:grpSpPr>
        <p:grpSp>
          <p:nvGrpSpPr>
            <p:cNvPr id="4" name="Group 3"/>
            <p:cNvGrpSpPr/>
            <p:nvPr/>
          </p:nvGrpSpPr>
          <p:grpSpPr>
            <a:xfrm>
              <a:off x="3636963" y="2776538"/>
              <a:ext cx="4822825" cy="3603625"/>
              <a:chOff x="3636963" y="2776538"/>
              <a:chExt cx="4822825" cy="3603625"/>
            </a:xfrm>
          </p:grpSpPr>
          <p:graphicFrame>
            <p:nvGraphicFramePr>
              <p:cNvPr id="40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5440450"/>
                  </p:ext>
                </p:extLst>
              </p:nvPr>
            </p:nvGraphicFramePr>
            <p:xfrm>
              <a:off x="4140200" y="4292600"/>
              <a:ext cx="287338" cy="431800"/>
            </p:xfrm>
            <a:graphic>
              <a:graphicData uri="http://schemas.openxmlformats.org/presentationml/2006/ole">
                <p:oleObj spid="_x0000_s1377" name="Equation" r:id="rId3" imgW="152280" imgH="228600" progId="">
                  <p:embed/>
                </p:oleObj>
              </a:graphicData>
            </a:graphic>
          </p:graphicFrame>
          <p:cxnSp>
            <p:nvCxnSpPr>
              <p:cNvPr id="41" name="AutoShape 28"/>
              <p:cNvCxnSpPr>
                <a:cxnSpLocks noChangeShapeType="1"/>
              </p:cNvCxnSpPr>
              <p:nvPr/>
            </p:nvCxnSpPr>
            <p:spPr bwMode="auto">
              <a:xfrm>
                <a:off x="3708400" y="6380163"/>
                <a:ext cx="446405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</p:cxnSp>
          <p:sp>
            <p:nvSpPr>
              <p:cNvPr id="42" name="AutoShape 29"/>
              <p:cNvSpPr>
                <a:spLocks noChangeArrowheads="1"/>
              </p:cNvSpPr>
              <p:nvPr/>
            </p:nvSpPr>
            <p:spPr bwMode="auto">
              <a:xfrm flipH="1">
                <a:off x="4284663" y="5227638"/>
                <a:ext cx="144462" cy="14446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utoShape 30"/>
              <p:cNvSpPr>
                <a:spLocks noChangeArrowheads="1"/>
              </p:cNvSpPr>
              <p:nvPr/>
            </p:nvSpPr>
            <p:spPr bwMode="auto">
              <a:xfrm flipH="1">
                <a:off x="4645025" y="5299075"/>
                <a:ext cx="144463" cy="144463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AutoShape 31"/>
              <p:cNvSpPr>
                <a:spLocks noChangeArrowheads="1"/>
              </p:cNvSpPr>
              <p:nvPr/>
            </p:nvSpPr>
            <p:spPr bwMode="auto">
              <a:xfrm flipH="1">
                <a:off x="4429125" y="6019800"/>
                <a:ext cx="144463" cy="144463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32"/>
              <p:cNvSpPr>
                <a:spLocks noChangeArrowheads="1"/>
              </p:cNvSpPr>
              <p:nvPr/>
            </p:nvSpPr>
            <p:spPr bwMode="auto">
              <a:xfrm flipH="1">
                <a:off x="5221288" y="5443538"/>
                <a:ext cx="144462" cy="14446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AutoShape 33"/>
              <p:cNvSpPr>
                <a:spLocks noChangeArrowheads="1"/>
              </p:cNvSpPr>
              <p:nvPr/>
            </p:nvSpPr>
            <p:spPr bwMode="auto">
              <a:xfrm flipH="1">
                <a:off x="5221288" y="6019800"/>
                <a:ext cx="144462" cy="144463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AutoShape 34"/>
              <p:cNvSpPr>
                <a:spLocks noChangeArrowheads="1"/>
              </p:cNvSpPr>
              <p:nvPr/>
            </p:nvSpPr>
            <p:spPr bwMode="auto">
              <a:xfrm flipH="1">
                <a:off x="4500563" y="4365625"/>
                <a:ext cx="144462" cy="144463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35"/>
              <p:cNvSpPr>
                <a:spLocks noChangeArrowheads="1"/>
              </p:cNvSpPr>
              <p:nvPr/>
            </p:nvSpPr>
            <p:spPr bwMode="auto">
              <a:xfrm flipH="1">
                <a:off x="6445250" y="6091238"/>
                <a:ext cx="144463" cy="14446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36"/>
              <p:cNvSpPr>
                <a:spLocks noChangeArrowheads="1"/>
              </p:cNvSpPr>
              <p:nvPr/>
            </p:nvSpPr>
            <p:spPr bwMode="auto">
              <a:xfrm flipH="1">
                <a:off x="5795963" y="5732463"/>
                <a:ext cx="144462" cy="14446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39"/>
              <p:cNvSpPr>
                <a:spLocks noChangeArrowheads="1"/>
              </p:cNvSpPr>
              <p:nvPr/>
            </p:nvSpPr>
            <p:spPr bwMode="auto">
              <a:xfrm>
                <a:off x="6877050" y="4075113"/>
                <a:ext cx="228600" cy="22860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1" name="AutoShape 40"/>
              <p:cNvSpPr>
                <a:spLocks noChangeArrowheads="1"/>
              </p:cNvSpPr>
              <p:nvPr/>
            </p:nvSpPr>
            <p:spPr bwMode="auto">
              <a:xfrm>
                <a:off x="6300788" y="3932238"/>
                <a:ext cx="228600" cy="22860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2" name="AutoShape 41"/>
              <p:cNvSpPr>
                <a:spLocks noChangeArrowheads="1"/>
              </p:cNvSpPr>
              <p:nvPr/>
            </p:nvSpPr>
            <p:spPr bwMode="auto">
              <a:xfrm>
                <a:off x="7524750" y="3860800"/>
                <a:ext cx="228600" cy="22860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3" name="AutoShape 42"/>
              <p:cNvSpPr>
                <a:spLocks noChangeArrowheads="1"/>
              </p:cNvSpPr>
              <p:nvPr/>
            </p:nvSpPr>
            <p:spPr bwMode="auto">
              <a:xfrm>
                <a:off x="7596188" y="4797425"/>
                <a:ext cx="228600" cy="22860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4" name="AutoShape 43"/>
              <p:cNvSpPr>
                <a:spLocks noChangeArrowheads="1"/>
              </p:cNvSpPr>
              <p:nvPr/>
            </p:nvSpPr>
            <p:spPr bwMode="auto">
              <a:xfrm>
                <a:off x="7956550" y="4435475"/>
                <a:ext cx="228600" cy="22860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5" name="AutoShape 44"/>
              <p:cNvSpPr>
                <a:spLocks noChangeArrowheads="1"/>
              </p:cNvSpPr>
              <p:nvPr/>
            </p:nvSpPr>
            <p:spPr bwMode="auto">
              <a:xfrm>
                <a:off x="6659563" y="3571875"/>
                <a:ext cx="228600" cy="22860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6" name="AutoShape 45"/>
              <p:cNvSpPr>
                <a:spLocks noChangeArrowheads="1"/>
              </p:cNvSpPr>
              <p:nvPr/>
            </p:nvSpPr>
            <p:spPr bwMode="auto">
              <a:xfrm>
                <a:off x="5940425" y="3500438"/>
                <a:ext cx="228600" cy="22860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cxnSp>
            <p:nvCxnSpPr>
              <p:cNvPr id="57" name="AutoShape 51"/>
              <p:cNvCxnSpPr>
                <a:cxnSpLocks noChangeShapeType="1"/>
              </p:cNvCxnSpPr>
              <p:nvPr/>
            </p:nvCxnSpPr>
            <p:spPr bwMode="auto">
              <a:xfrm>
                <a:off x="3636963" y="2995613"/>
                <a:ext cx="4822825" cy="3241675"/>
              </a:xfrm>
              <a:prstGeom prst="straightConnector1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</p:cxnSp>
          <p:sp>
            <p:nvSpPr>
              <p:cNvPr id="58" name="Line 52"/>
              <p:cNvSpPr>
                <a:spLocks noChangeShapeType="1"/>
              </p:cNvSpPr>
              <p:nvPr/>
            </p:nvSpPr>
            <p:spPr bwMode="auto">
              <a:xfrm flipV="1">
                <a:off x="4572000" y="3933825"/>
                <a:ext cx="431800" cy="503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3"/>
              <p:cNvSpPr>
                <a:spLocks noChangeShapeType="1"/>
              </p:cNvSpPr>
              <p:nvPr/>
            </p:nvSpPr>
            <p:spPr bwMode="auto">
              <a:xfrm flipV="1">
                <a:off x="5940425" y="4076700"/>
                <a:ext cx="431800" cy="503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4"/>
              <p:cNvSpPr>
                <a:spLocks noChangeShapeType="1"/>
              </p:cNvSpPr>
              <p:nvPr/>
            </p:nvSpPr>
            <p:spPr bwMode="auto">
              <a:xfrm flipV="1">
                <a:off x="7235825" y="4941888"/>
                <a:ext cx="431800" cy="503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7"/>
              <p:cNvSpPr>
                <a:spLocks noChangeShapeType="1"/>
              </p:cNvSpPr>
              <p:nvPr/>
            </p:nvSpPr>
            <p:spPr bwMode="auto">
              <a:xfrm flipV="1">
                <a:off x="3924300" y="2997200"/>
                <a:ext cx="792163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Text Box 58"/>
              <p:cNvSpPr txBox="1">
                <a:spLocks noChangeArrowheads="1"/>
              </p:cNvSpPr>
              <p:nvPr/>
            </p:nvSpPr>
            <p:spPr bwMode="auto">
              <a:xfrm rot="18825493">
                <a:off x="4014788" y="2855912"/>
                <a:ext cx="45878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63" name="Text Box 59"/>
              <p:cNvSpPr txBox="1">
                <a:spLocks noChangeArrowheads="1"/>
              </p:cNvSpPr>
              <p:nvPr/>
            </p:nvSpPr>
            <p:spPr bwMode="auto">
              <a:xfrm rot="18501787">
                <a:off x="4068763" y="2822575"/>
                <a:ext cx="45878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64" name="Text Box 60"/>
              <p:cNvSpPr txBox="1">
                <a:spLocks noChangeArrowheads="1"/>
              </p:cNvSpPr>
              <p:nvPr/>
            </p:nvSpPr>
            <p:spPr bwMode="auto">
              <a:xfrm rot="18548335">
                <a:off x="3576637" y="3128963"/>
                <a:ext cx="115252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400"/>
                  <a:t>Margin</a:t>
                </a:r>
              </a:p>
            </p:txBody>
          </p:sp>
          <p:sp>
            <p:nvSpPr>
              <p:cNvPr id="65" name="Text Box 61"/>
              <p:cNvSpPr txBox="1">
                <a:spLocks noChangeArrowheads="1"/>
              </p:cNvSpPr>
              <p:nvPr/>
            </p:nvSpPr>
            <p:spPr bwMode="auto">
              <a:xfrm rot="18768809">
                <a:off x="4356100" y="3789363"/>
                <a:ext cx="431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400"/>
                  <a:t>d</a:t>
                </a:r>
              </a:p>
            </p:txBody>
          </p:sp>
          <p:sp>
            <p:nvSpPr>
              <p:cNvPr id="66" name="Text Box 62"/>
              <p:cNvSpPr txBox="1">
                <a:spLocks noChangeArrowheads="1"/>
              </p:cNvSpPr>
              <p:nvPr/>
            </p:nvSpPr>
            <p:spPr bwMode="auto">
              <a:xfrm rot="18530459">
                <a:off x="5664200" y="3921125"/>
                <a:ext cx="431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400"/>
                  <a:t>d</a:t>
                </a:r>
              </a:p>
            </p:txBody>
          </p:sp>
          <p:sp>
            <p:nvSpPr>
              <p:cNvPr id="67" name="Text Box 63"/>
              <p:cNvSpPr txBox="1">
                <a:spLocks noChangeArrowheads="1"/>
              </p:cNvSpPr>
              <p:nvPr/>
            </p:nvSpPr>
            <p:spPr bwMode="auto">
              <a:xfrm rot="18530459">
                <a:off x="6961188" y="4784725"/>
                <a:ext cx="431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400"/>
                  <a:t>d</a:t>
                </a:r>
              </a:p>
            </p:txBody>
          </p:sp>
        </p:grpSp>
        <p:sp>
          <p:nvSpPr>
            <p:cNvPr id="68" name="Line 38"/>
            <p:cNvSpPr>
              <a:spLocks noChangeShapeType="1"/>
            </p:cNvSpPr>
            <p:nvPr/>
          </p:nvSpPr>
          <p:spPr bwMode="auto">
            <a:xfrm flipV="1">
              <a:off x="3924300" y="2781300"/>
              <a:ext cx="0" cy="381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9" name="AutoShape 34"/>
          <p:cNvCxnSpPr>
            <a:cxnSpLocks noChangeShapeType="1"/>
          </p:cNvCxnSpPr>
          <p:nvPr/>
        </p:nvCxnSpPr>
        <p:spPr bwMode="auto">
          <a:xfrm>
            <a:off x="2214563" y="4500563"/>
            <a:ext cx="2254250" cy="236537"/>
          </a:xfrm>
          <a:prstGeom prst="curvedConnector2">
            <a:avLst/>
          </a:prstGeom>
          <a:noFill/>
          <a:ln w="9525">
            <a:solidFill>
              <a:srgbClr val="FF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0" name="AutoShape 36"/>
          <p:cNvCxnSpPr>
            <a:cxnSpLocks noChangeShapeType="1"/>
          </p:cNvCxnSpPr>
          <p:nvPr/>
        </p:nvCxnSpPr>
        <p:spPr bwMode="auto">
          <a:xfrm flipV="1">
            <a:off x="2268538" y="4219575"/>
            <a:ext cx="4146550" cy="360363"/>
          </a:xfrm>
          <a:prstGeom prst="curvedConnector4">
            <a:avLst>
              <a:gd name="adj1" fmla="val 48620"/>
              <a:gd name="adj2" fmla="val 163435"/>
            </a:avLst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71" name="AutoShape 37"/>
          <p:cNvCxnSpPr>
            <a:cxnSpLocks noChangeShapeType="1"/>
          </p:cNvCxnSpPr>
          <p:nvPr/>
        </p:nvCxnSpPr>
        <p:spPr bwMode="auto">
          <a:xfrm>
            <a:off x="2339975" y="4579938"/>
            <a:ext cx="5256213" cy="592137"/>
          </a:xfrm>
          <a:prstGeom prst="curvedConnector3">
            <a:avLst>
              <a:gd name="adj1" fmla="val 6764"/>
            </a:avLst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961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points are not linearly separable?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3648" y="5338439"/>
            <a:ext cx="7557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Key idea:</a:t>
            </a:r>
            <a:r>
              <a:rPr lang="en-US" dirty="0" smtClean="0"/>
              <a:t> map the points to a space of sufficiently high dimension so that they will be separable by a hyperplane:  SVM has Kernel functions which take low dimensional input space and transforms it to a higher dimensional space</a:t>
            </a:r>
          </a:p>
        </p:txBody>
      </p:sp>
      <p:pic>
        <p:nvPicPr>
          <p:cNvPr id="7" name="Picture 6" descr="SVM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19" y="2456788"/>
            <a:ext cx="3087077" cy="2744068"/>
          </a:xfrm>
          <a:prstGeom prst="rect">
            <a:avLst/>
          </a:prstGeom>
        </p:spPr>
      </p:pic>
      <p:pic>
        <p:nvPicPr>
          <p:cNvPr id="8" name="Picture 7" descr="SVM_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768" y="2595661"/>
            <a:ext cx="2957635" cy="2522488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84837548"/>
              </p:ext>
            </p:extLst>
          </p:nvPr>
        </p:nvGraphicFramePr>
        <p:xfrm>
          <a:off x="6838830" y="4594376"/>
          <a:ext cx="1047750" cy="315913"/>
        </p:xfrm>
        <a:graphic>
          <a:graphicData uri="http://schemas.openxmlformats.org/presentationml/2006/ole">
            <p:oleObj spid="_x0000_s29082" name="Equation" r:id="rId5" imgW="673100" imgH="203200" progId="Equation.3">
              <p:embed/>
            </p:oleObj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84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6918" y="2675467"/>
            <a:ext cx="3683000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A strong kernel ,which lifts the data to</a:t>
            </a:r>
            <a:r>
              <a:rPr lang="en-US" sz="1900" dirty="0" smtClean="0">
                <a:solidFill>
                  <a:schemeClr val="tx1"/>
                </a:solidFill>
              </a:rPr>
              <a:t> a great number of dimensions, </a:t>
            </a:r>
            <a:r>
              <a:rPr lang="en-US" sz="1900" dirty="0">
                <a:solidFill>
                  <a:schemeClr val="tx1"/>
                </a:solidFill>
              </a:rPr>
              <a:t>sometimes may lead us </a:t>
            </a:r>
            <a:r>
              <a:rPr lang="en-US" sz="1900" dirty="0" smtClean="0">
                <a:solidFill>
                  <a:schemeClr val="tx1"/>
                </a:solidFill>
              </a:rPr>
              <a:t>to the </a:t>
            </a:r>
            <a:r>
              <a:rPr lang="en-US" sz="1900" dirty="0">
                <a:solidFill>
                  <a:schemeClr val="tx1"/>
                </a:solidFill>
              </a:rPr>
              <a:t>severe problem of</a:t>
            </a:r>
            <a:r>
              <a:rPr lang="en-US" sz="1900" dirty="0" smtClean="0">
                <a:solidFill>
                  <a:schemeClr val="tx1"/>
                </a:solidFill>
              </a:rPr>
              <a:t> overfitting</a:t>
            </a:r>
            <a:r>
              <a:rPr lang="en-US" sz="1900" dirty="0">
                <a:solidFill>
                  <a:schemeClr val="tx1"/>
                </a:solidFill>
              </a:rPr>
              <a:t>:</a:t>
            </a:r>
          </a:p>
          <a:p>
            <a:pPr lvl="1"/>
            <a:endParaRPr lang="en-US" sz="1900" dirty="0" smtClean="0">
              <a:solidFill>
                <a:schemeClr val="tx1"/>
              </a:solidFill>
            </a:endParaRPr>
          </a:p>
          <a:p>
            <a:pPr lvl="1"/>
            <a:r>
              <a:rPr lang="en-US" sz="1700" dirty="0" smtClean="0">
                <a:solidFill>
                  <a:schemeClr val="tx1"/>
                </a:solidFill>
              </a:rPr>
              <a:t>Low </a:t>
            </a:r>
            <a:r>
              <a:rPr lang="en-US" sz="1700" dirty="0">
                <a:solidFill>
                  <a:schemeClr val="tx1"/>
                </a:solidFill>
              </a:rPr>
              <a:t>margin </a:t>
            </a:r>
            <a:r>
              <a:rPr lang="en-US" sz="1700" dirty="0">
                <a:solidFill>
                  <a:schemeClr val="tx1"/>
                </a:solidFill>
                <a:sym typeface="Wingdings" charset="0"/>
              </a:rPr>
              <a:t> </a:t>
            </a:r>
            <a:r>
              <a:rPr lang="en-US" sz="1700" dirty="0">
                <a:solidFill>
                  <a:schemeClr val="tx1"/>
                </a:solidFill>
              </a:rPr>
              <a:t>poor classification </a:t>
            </a:r>
            <a:r>
              <a:rPr lang="en-US" sz="1700" dirty="0" smtClean="0">
                <a:solidFill>
                  <a:schemeClr val="tx1"/>
                </a:solidFill>
              </a:rPr>
              <a:t>performance</a:t>
            </a:r>
            <a:endParaRPr lang="en-US" sz="1700" dirty="0">
              <a:solidFill>
                <a:schemeClr val="tx1"/>
              </a:solidFill>
            </a:endParaRPr>
          </a:p>
          <a:p>
            <a:pPr lvl="1"/>
            <a:r>
              <a:rPr lang="en-US" sz="1700" dirty="0" smtClean="0">
                <a:solidFill>
                  <a:schemeClr val="tx1"/>
                </a:solidFill>
              </a:rPr>
              <a:t>Large </a:t>
            </a:r>
            <a:r>
              <a:rPr lang="en-US" sz="1700" dirty="0">
                <a:solidFill>
                  <a:schemeClr val="tx1"/>
                </a:solidFill>
              </a:rPr>
              <a:t>number of support vectors</a:t>
            </a:r>
            <a:r>
              <a:rPr lang="en-US" sz="1700" dirty="0">
                <a:solidFill>
                  <a:schemeClr val="tx1"/>
                </a:solidFill>
                <a:sym typeface="Wingdings" charset="0"/>
              </a:rPr>
              <a:t></a:t>
            </a:r>
            <a:r>
              <a:rPr lang="en-US" sz="1700" dirty="0">
                <a:solidFill>
                  <a:schemeClr val="tx1"/>
                </a:solidFill>
              </a:rPr>
              <a:t> Slows down the </a:t>
            </a:r>
            <a:r>
              <a:rPr lang="en-US" sz="1700" dirty="0" smtClean="0">
                <a:solidFill>
                  <a:schemeClr val="tx1"/>
                </a:solidFill>
              </a:rPr>
              <a:t>computation</a:t>
            </a:r>
            <a:endParaRPr lang="en-US" sz="17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Higher dimensional spaces introduce additional problems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277188" y="2940825"/>
            <a:ext cx="4526024" cy="3083983"/>
            <a:chOff x="3132138" y="1773238"/>
            <a:chExt cx="5616575" cy="3816350"/>
          </a:xfrm>
        </p:grpSpPr>
        <p:cxnSp>
          <p:nvCxnSpPr>
            <p:cNvPr id="4" name="AutoShape 4"/>
            <p:cNvCxnSpPr>
              <a:cxnSpLocks noChangeShapeType="1"/>
            </p:cNvCxnSpPr>
            <p:nvPr/>
          </p:nvCxnSpPr>
          <p:spPr bwMode="auto">
            <a:xfrm>
              <a:off x="3276600" y="5372100"/>
              <a:ext cx="44640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 flipH="1">
              <a:off x="3852863" y="4219575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 flipH="1">
              <a:off x="4716463" y="3933825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 flipH="1">
              <a:off x="3997325" y="5011738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 flipH="1">
              <a:off x="5580063" y="3357563"/>
              <a:ext cx="144462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 flipH="1">
              <a:off x="4789488" y="5011738"/>
              <a:ext cx="144462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 flipH="1">
              <a:off x="3706813" y="3282950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 flipH="1">
              <a:off x="6516688" y="4365625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 flipH="1">
              <a:off x="5364163" y="4724400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3492500" y="1773238"/>
              <a:ext cx="0" cy="381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4" name="AutoShape 21"/>
            <p:cNvCxnSpPr>
              <a:cxnSpLocks noChangeShapeType="1"/>
            </p:cNvCxnSpPr>
            <p:nvPr/>
          </p:nvCxnSpPr>
          <p:spPr bwMode="auto">
            <a:xfrm>
              <a:off x="3132138" y="2276475"/>
              <a:ext cx="5616575" cy="2305050"/>
            </a:xfrm>
            <a:prstGeom prst="straightConnector1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</p:cxnSp>
        <p:sp>
          <p:nvSpPr>
            <p:cNvPr id="15" name="AutoShape 20"/>
            <p:cNvSpPr>
              <a:spLocks noChangeArrowheads="1"/>
            </p:cNvSpPr>
            <p:nvPr/>
          </p:nvSpPr>
          <p:spPr bwMode="auto">
            <a:xfrm>
              <a:off x="4787900" y="2708275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" name="AutoShape 58"/>
            <p:cNvSpPr>
              <a:spLocks noChangeArrowheads="1"/>
            </p:cNvSpPr>
            <p:nvPr/>
          </p:nvSpPr>
          <p:spPr bwMode="auto">
            <a:xfrm>
              <a:off x="7308850" y="2420938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" name="AutoShape 57"/>
            <p:cNvSpPr>
              <a:spLocks noChangeArrowheads="1"/>
            </p:cNvSpPr>
            <p:nvPr/>
          </p:nvSpPr>
          <p:spPr bwMode="auto">
            <a:xfrm>
              <a:off x="6372225" y="2276475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" name="AutoShape 43"/>
            <p:cNvSpPr>
              <a:spLocks noChangeArrowheads="1"/>
            </p:cNvSpPr>
            <p:nvPr/>
          </p:nvSpPr>
          <p:spPr bwMode="auto">
            <a:xfrm>
              <a:off x="5724525" y="27813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" name="AutoShape 56"/>
            <p:cNvSpPr>
              <a:spLocks noChangeArrowheads="1"/>
            </p:cNvSpPr>
            <p:nvPr/>
          </p:nvSpPr>
          <p:spPr bwMode="auto">
            <a:xfrm>
              <a:off x="6588125" y="3357563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" name="AutoShape 59"/>
            <p:cNvSpPr>
              <a:spLocks noChangeArrowheads="1"/>
            </p:cNvSpPr>
            <p:nvPr/>
          </p:nvSpPr>
          <p:spPr bwMode="auto">
            <a:xfrm>
              <a:off x="7812088" y="3789363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cxnSp>
        <p:nvCxnSpPr>
          <p:cNvPr id="22" name="AutoShape 34"/>
          <p:cNvCxnSpPr>
            <a:cxnSpLocks noChangeShapeType="1"/>
          </p:cNvCxnSpPr>
          <p:nvPr/>
        </p:nvCxnSpPr>
        <p:spPr bwMode="auto">
          <a:xfrm>
            <a:off x="3989918" y="3347490"/>
            <a:ext cx="4675591" cy="1949439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23" name="AutoShape 33"/>
          <p:cNvCxnSpPr>
            <a:cxnSpLocks noChangeShapeType="1"/>
          </p:cNvCxnSpPr>
          <p:nvPr/>
        </p:nvCxnSpPr>
        <p:spPr bwMode="auto">
          <a:xfrm>
            <a:off x="3989918" y="3122083"/>
            <a:ext cx="4854978" cy="2030384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1298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6918" y="2788534"/>
            <a:ext cx="3683000" cy="3897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solidFill>
                  <a:schemeClr val="tx1"/>
                </a:solidFill>
              </a:rPr>
              <a:t>Soft margins allows for some error in classification</a:t>
            </a:r>
          </a:p>
          <a:p>
            <a:pPr marL="0" indent="0">
              <a:buNone/>
            </a:pPr>
            <a:endParaRPr lang="en-US" sz="19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tx1"/>
                </a:solidFill>
              </a:rPr>
              <a:t>Introduction of parameter C for controlling the error term: this controls the trade off between a soft boundary and classifying the training points correctly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2250" y="338328"/>
            <a:ext cx="866775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Overfitting can be partially solved by introducing soft margins</a:t>
            </a:r>
            <a:endParaRPr lang="en-US" dirty="0"/>
          </a:p>
        </p:txBody>
      </p:sp>
      <p:cxnSp>
        <p:nvCxnSpPr>
          <p:cNvPr id="24" name="AutoShape 10"/>
          <p:cNvCxnSpPr>
            <a:cxnSpLocks noChangeShapeType="1"/>
          </p:cNvCxnSpPr>
          <p:nvPr/>
        </p:nvCxnSpPr>
        <p:spPr bwMode="auto">
          <a:xfrm>
            <a:off x="4141788" y="6597650"/>
            <a:ext cx="4464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25" name="AutoShape 11"/>
          <p:cNvSpPr>
            <a:spLocks noChangeArrowheads="1"/>
          </p:cNvSpPr>
          <p:nvPr/>
        </p:nvSpPr>
        <p:spPr bwMode="auto">
          <a:xfrm flipH="1">
            <a:off x="4718050" y="5445125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 flipH="1">
            <a:off x="5651500" y="5157788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 flipH="1">
            <a:off x="4862513" y="6237288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14"/>
          <p:cNvSpPr>
            <a:spLocks noChangeArrowheads="1"/>
          </p:cNvSpPr>
          <p:nvPr/>
        </p:nvSpPr>
        <p:spPr bwMode="auto">
          <a:xfrm flipH="1">
            <a:off x="6443663" y="4581525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 flipH="1">
            <a:off x="5654675" y="6237288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16"/>
          <p:cNvSpPr>
            <a:spLocks noChangeArrowheads="1"/>
          </p:cNvSpPr>
          <p:nvPr/>
        </p:nvSpPr>
        <p:spPr bwMode="auto">
          <a:xfrm flipH="1">
            <a:off x="4572000" y="4508500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17"/>
          <p:cNvSpPr>
            <a:spLocks noChangeArrowheads="1"/>
          </p:cNvSpPr>
          <p:nvPr/>
        </p:nvSpPr>
        <p:spPr bwMode="auto">
          <a:xfrm flipH="1">
            <a:off x="7380288" y="5734050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18"/>
          <p:cNvSpPr>
            <a:spLocks noChangeArrowheads="1"/>
          </p:cNvSpPr>
          <p:nvPr/>
        </p:nvSpPr>
        <p:spPr bwMode="auto">
          <a:xfrm flipH="1">
            <a:off x="6229350" y="5949950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 flipV="1">
            <a:off x="4357688" y="2998788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AutoShape 20"/>
          <p:cNvSpPr>
            <a:spLocks noChangeArrowheads="1"/>
          </p:cNvSpPr>
          <p:nvPr/>
        </p:nvSpPr>
        <p:spPr bwMode="auto">
          <a:xfrm>
            <a:off x="7524750" y="486886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5" name="AutoShape 21"/>
          <p:cNvSpPr>
            <a:spLocks noChangeArrowheads="1"/>
          </p:cNvSpPr>
          <p:nvPr/>
        </p:nvSpPr>
        <p:spPr bwMode="auto">
          <a:xfrm>
            <a:off x="6372225" y="407670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6" name="AutoShape 22"/>
          <p:cNvSpPr>
            <a:spLocks noChangeArrowheads="1"/>
          </p:cNvSpPr>
          <p:nvPr/>
        </p:nvSpPr>
        <p:spPr bwMode="auto">
          <a:xfrm>
            <a:off x="8027988" y="3933825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7" name="AutoShape 23"/>
          <p:cNvSpPr>
            <a:spLocks noChangeArrowheads="1"/>
          </p:cNvSpPr>
          <p:nvPr/>
        </p:nvSpPr>
        <p:spPr bwMode="auto">
          <a:xfrm>
            <a:off x="8388350" y="5229225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8" name="AutoShape 24"/>
          <p:cNvSpPr>
            <a:spLocks noChangeArrowheads="1"/>
          </p:cNvSpPr>
          <p:nvPr/>
        </p:nvSpPr>
        <p:spPr bwMode="auto">
          <a:xfrm>
            <a:off x="8389938" y="465296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9" name="AutoShape 25"/>
          <p:cNvSpPr>
            <a:spLocks noChangeArrowheads="1"/>
          </p:cNvSpPr>
          <p:nvPr/>
        </p:nvSpPr>
        <p:spPr bwMode="auto">
          <a:xfrm>
            <a:off x="7092950" y="378936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40" name="AutoShape 26"/>
          <p:cNvSpPr>
            <a:spLocks noChangeArrowheads="1"/>
          </p:cNvSpPr>
          <p:nvPr/>
        </p:nvSpPr>
        <p:spPr bwMode="auto">
          <a:xfrm>
            <a:off x="5651500" y="400526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cxnSp>
        <p:nvCxnSpPr>
          <p:cNvPr id="41" name="AutoShape 27"/>
          <p:cNvCxnSpPr>
            <a:cxnSpLocks noChangeShapeType="1"/>
          </p:cNvCxnSpPr>
          <p:nvPr/>
        </p:nvCxnSpPr>
        <p:spPr bwMode="auto">
          <a:xfrm>
            <a:off x="4067175" y="3284538"/>
            <a:ext cx="4822825" cy="3241675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42" name="Text Box 33"/>
          <p:cNvSpPr txBox="1">
            <a:spLocks noChangeArrowheads="1"/>
          </p:cNvSpPr>
          <p:nvPr/>
        </p:nvSpPr>
        <p:spPr bwMode="auto">
          <a:xfrm rot="18825493">
            <a:off x="4448175" y="3073401"/>
            <a:ext cx="458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 rot="18501787">
            <a:off x="4502150" y="3040063"/>
            <a:ext cx="45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cxnSp>
        <p:nvCxnSpPr>
          <p:cNvPr id="44" name="AutoShape 40"/>
          <p:cNvCxnSpPr>
            <a:cxnSpLocks noChangeShapeType="1"/>
            <a:endCxn id="28" idx="5"/>
          </p:cNvCxnSpPr>
          <p:nvPr/>
        </p:nvCxnSpPr>
        <p:spPr bwMode="auto">
          <a:xfrm flipV="1">
            <a:off x="6011863" y="4703763"/>
            <a:ext cx="454025" cy="596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45" name="AutoShape 41"/>
          <p:cNvCxnSpPr>
            <a:cxnSpLocks noChangeShapeType="1"/>
          </p:cNvCxnSpPr>
          <p:nvPr/>
        </p:nvCxnSpPr>
        <p:spPr bwMode="auto">
          <a:xfrm flipV="1">
            <a:off x="5795963" y="3860800"/>
            <a:ext cx="144462" cy="217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46" name="AutoShape 42"/>
          <p:cNvCxnSpPr>
            <a:cxnSpLocks noChangeShapeType="1"/>
            <a:endCxn id="31" idx="5"/>
          </p:cNvCxnSpPr>
          <p:nvPr/>
        </p:nvCxnSpPr>
        <p:spPr bwMode="auto">
          <a:xfrm flipV="1">
            <a:off x="7164388" y="5856288"/>
            <a:ext cx="23812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47" name="AutoShape 43"/>
          <p:cNvCxnSpPr>
            <a:cxnSpLocks noChangeShapeType="1"/>
          </p:cNvCxnSpPr>
          <p:nvPr/>
        </p:nvCxnSpPr>
        <p:spPr bwMode="auto">
          <a:xfrm flipH="1">
            <a:off x="5867400" y="3213100"/>
            <a:ext cx="217488" cy="647700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48" name="AutoShape 44"/>
          <p:cNvCxnSpPr>
            <a:cxnSpLocks noChangeShapeType="1"/>
          </p:cNvCxnSpPr>
          <p:nvPr/>
        </p:nvCxnSpPr>
        <p:spPr bwMode="auto">
          <a:xfrm flipV="1">
            <a:off x="6659563" y="6021388"/>
            <a:ext cx="504825" cy="360362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49" name="AutoShape 45"/>
          <p:cNvCxnSpPr>
            <a:cxnSpLocks noChangeShapeType="1"/>
          </p:cNvCxnSpPr>
          <p:nvPr/>
        </p:nvCxnSpPr>
        <p:spPr bwMode="auto">
          <a:xfrm flipV="1">
            <a:off x="5292725" y="5013325"/>
            <a:ext cx="792163" cy="71438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graphicFrame>
        <p:nvGraphicFramePr>
          <p:cNvPr id="50" name="Object 46"/>
          <p:cNvGraphicFramePr>
            <a:graphicFrameLocks noChangeAspect="1"/>
          </p:cNvGraphicFramePr>
          <p:nvPr/>
        </p:nvGraphicFramePr>
        <p:xfrm>
          <a:off x="6156325" y="2968625"/>
          <a:ext cx="647700" cy="287338"/>
        </p:xfrm>
        <a:graphic>
          <a:graphicData uri="http://schemas.openxmlformats.org/presentationml/2006/ole">
            <p:oleObj spid="_x0000_s33702" name="Equation" r:id="rId3" imgW="583920" imgH="228600" progId="">
              <p:embed/>
            </p:oleObj>
          </a:graphicData>
        </a:graphic>
      </p:graphicFrame>
      <p:graphicFrame>
        <p:nvGraphicFramePr>
          <p:cNvPr id="51" name="Object 47"/>
          <p:cNvGraphicFramePr>
            <a:graphicFrameLocks noChangeAspect="1"/>
          </p:cNvGraphicFramePr>
          <p:nvPr/>
        </p:nvGraphicFramePr>
        <p:xfrm>
          <a:off x="6443663" y="6308725"/>
          <a:ext cx="720725" cy="319088"/>
        </p:xfrm>
        <a:graphic>
          <a:graphicData uri="http://schemas.openxmlformats.org/presentationml/2006/ole">
            <p:oleObj spid="_x0000_s33703" name="Equation" r:id="rId4" imgW="583920" imgH="228600" progId="">
              <p:embed/>
            </p:oleObj>
          </a:graphicData>
        </a:graphic>
      </p:graphicFrame>
      <p:graphicFrame>
        <p:nvGraphicFramePr>
          <p:cNvPr id="52" name="Object 48"/>
          <p:cNvGraphicFramePr>
            <a:graphicFrameLocks noChangeAspect="1"/>
          </p:cNvGraphicFramePr>
          <p:nvPr/>
        </p:nvGraphicFramePr>
        <p:xfrm>
          <a:off x="4643438" y="4868863"/>
          <a:ext cx="538162" cy="346075"/>
        </p:xfrm>
        <a:graphic>
          <a:graphicData uri="http://schemas.openxmlformats.org/presentationml/2006/ole">
            <p:oleObj spid="_x0000_s33704" name="Equation" r:id="rId5" imgW="355320" imgH="228600" progId="">
              <p:embed/>
            </p:oleObj>
          </a:graphicData>
        </a:graphic>
      </p:graphicFrame>
      <p:cxnSp>
        <p:nvCxnSpPr>
          <p:cNvPr id="53" name="AutoShape 59"/>
          <p:cNvCxnSpPr>
            <a:cxnSpLocks noChangeShapeType="1"/>
          </p:cNvCxnSpPr>
          <p:nvPr/>
        </p:nvCxnSpPr>
        <p:spPr bwMode="auto">
          <a:xfrm>
            <a:off x="4500563" y="2976007"/>
            <a:ext cx="5111750" cy="3457575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4" name="AutoShape 59"/>
          <p:cNvCxnSpPr>
            <a:cxnSpLocks noChangeShapeType="1"/>
          </p:cNvCxnSpPr>
          <p:nvPr/>
        </p:nvCxnSpPr>
        <p:spPr bwMode="auto">
          <a:xfrm>
            <a:off x="3928578" y="3743622"/>
            <a:ext cx="5111750" cy="3457575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5177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need to consider the tradeoff between underfitting and overfitting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6917" y="1809750"/>
            <a:ext cx="8667750" cy="4962518"/>
            <a:chOff x="306917" y="1809750"/>
            <a:chExt cx="8667750" cy="4962518"/>
          </a:xfrm>
        </p:grpSpPr>
        <p:sp>
          <p:nvSpPr>
            <p:cNvPr id="4" name="Text Box 37"/>
            <p:cNvSpPr txBox="1">
              <a:spLocks noChangeArrowheads="1"/>
            </p:cNvSpPr>
            <p:nvPr/>
          </p:nvSpPr>
          <p:spPr bwMode="auto">
            <a:xfrm>
              <a:off x="729319" y="3896891"/>
              <a:ext cx="3086783" cy="441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hlink"/>
                  </a:solidFill>
                </a:rPr>
                <a:t>Too much simple!</a:t>
              </a:r>
            </a:p>
          </p:txBody>
        </p:sp>
        <p:sp>
          <p:nvSpPr>
            <p:cNvPr id="5" name="Text Box 38"/>
            <p:cNvSpPr txBox="1">
              <a:spLocks noChangeArrowheads="1"/>
            </p:cNvSpPr>
            <p:nvPr/>
          </p:nvSpPr>
          <p:spPr bwMode="auto">
            <a:xfrm>
              <a:off x="4869787" y="3896891"/>
              <a:ext cx="4104880" cy="441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chemeClr val="hlink"/>
                  </a:solidFill>
                </a:rPr>
                <a:t>Too much complicated!</a:t>
              </a:r>
            </a:p>
          </p:txBody>
        </p:sp>
        <p:graphicFrame>
          <p:nvGraphicFramePr>
            <p:cNvPr id="6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6164021"/>
                </p:ext>
              </p:extLst>
            </p:nvPr>
          </p:nvGraphicFramePr>
          <p:xfrm>
            <a:off x="1079000" y="2366424"/>
            <a:ext cx="2034646" cy="1601010"/>
          </p:xfrm>
          <a:graphic>
            <a:graphicData uri="http://schemas.openxmlformats.org/presentationml/2006/ole">
              <p:oleObj spid="_x0000_s34699" name="Bitmap Image" r:id="rId3" imgW="1609524" imgH="1467055" progId="">
                <p:embed/>
              </p:oleObj>
            </a:graphicData>
          </a:graphic>
        </p:graphicFrame>
        <p:graphicFrame>
          <p:nvGraphicFramePr>
            <p:cNvPr id="7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34782681"/>
                </p:ext>
              </p:extLst>
            </p:nvPr>
          </p:nvGraphicFramePr>
          <p:xfrm>
            <a:off x="5360268" y="2295881"/>
            <a:ext cx="2316249" cy="1668486"/>
          </p:xfrm>
          <a:graphic>
            <a:graphicData uri="http://schemas.openxmlformats.org/presentationml/2006/ole">
              <p:oleObj spid="_x0000_s34700" name="Bitmap Image" r:id="rId4" imgW="1609524" imgH="1476190" progId="">
                <p:embed/>
              </p:oleObj>
            </a:graphicData>
          </a:graphic>
        </p:graphicFrame>
        <p:graphicFrame>
          <p:nvGraphicFramePr>
            <p:cNvPr id="8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9558872"/>
                </p:ext>
              </p:extLst>
            </p:nvPr>
          </p:nvGraphicFramePr>
          <p:xfrm>
            <a:off x="5921924" y="4453564"/>
            <a:ext cx="2246621" cy="1827973"/>
          </p:xfrm>
          <a:graphic>
            <a:graphicData uri="http://schemas.openxmlformats.org/presentationml/2006/ole">
              <p:oleObj spid="_x0000_s34701" name="Bitmap Image" r:id="rId5" imgW="1619476" imgH="1467055" progId="">
                <p:embed/>
              </p:oleObj>
            </a:graphicData>
          </a:graphic>
        </p:graphicFrame>
        <p:sp>
          <p:nvSpPr>
            <p:cNvPr id="9" name="Text Box 60"/>
            <p:cNvSpPr txBox="1">
              <a:spLocks noChangeArrowheads="1"/>
            </p:cNvSpPr>
            <p:nvPr/>
          </p:nvSpPr>
          <p:spPr bwMode="auto">
            <a:xfrm>
              <a:off x="1079000" y="1949302"/>
              <a:ext cx="2034646" cy="441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400"/>
            </a:p>
          </p:txBody>
        </p:sp>
        <p:sp>
          <p:nvSpPr>
            <p:cNvPr id="10" name="Text Box 61"/>
            <p:cNvSpPr txBox="1">
              <a:spLocks noChangeArrowheads="1"/>
            </p:cNvSpPr>
            <p:nvPr/>
          </p:nvSpPr>
          <p:spPr bwMode="auto">
            <a:xfrm>
              <a:off x="1079000" y="1878760"/>
              <a:ext cx="1965020" cy="4416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00FF00"/>
                  </a:solidFill>
                </a:rPr>
                <a:t>Under-Fitting</a:t>
              </a:r>
            </a:p>
          </p:txBody>
        </p:sp>
        <p:sp>
          <p:nvSpPr>
            <p:cNvPr id="11" name="Text Box 62"/>
            <p:cNvSpPr txBox="1">
              <a:spLocks noChangeArrowheads="1"/>
            </p:cNvSpPr>
            <p:nvPr/>
          </p:nvSpPr>
          <p:spPr bwMode="auto">
            <a:xfrm>
              <a:off x="5501069" y="1809750"/>
              <a:ext cx="1965020" cy="4416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00FF00"/>
                  </a:solidFill>
                </a:rPr>
                <a:t>Over-Fitting</a:t>
              </a:r>
            </a:p>
          </p:txBody>
        </p:sp>
        <p:sp>
          <p:nvSpPr>
            <p:cNvPr id="12" name="Text Box 63"/>
            <p:cNvSpPr txBox="1">
              <a:spLocks noChangeArrowheads="1"/>
            </p:cNvSpPr>
            <p:nvPr/>
          </p:nvSpPr>
          <p:spPr bwMode="auto">
            <a:xfrm>
              <a:off x="6203525" y="6330610"/>
              <a:ext cx="1544165" cy="4416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00FF00"/>
                  </a:solidFill>
                </a:rPr>
                <a:t>Trade-Off</a:t>
              </a:r>
            </a:p>
          </p:txBody>
        </p:sp>
        <p:pic>
          <p:nvPicPr>
            <p:cNvPr id="13" name="Picture 6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917" y="4314013"/>
              <a:ext cx="5194152" cy="245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16"/>
          <p:cNvSpPr/>
          <p:nvPr/>
        </p:nvSpPr>
        <p:spPr>
          <a:xfrm>
            <a:off x="2228901" y="4755571"/>
            <a:ext cx="962499" cy="272117"/>
          </a:xfrm>
          <a:prstGeom prst="rect">
            <a:avLst/>
          </a:prstGeom>
          <a:solidFill>
            <a:schemeClr val="bg1"/>
          </a:solidFill>
          <a:ln w="0"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0" h="0"/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19614" y="4690781"/>
            <a:ext cx="5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930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5001" y="2497667"/>
            <a:ext cx="7645400" cy="3914246"/>
          </a:xfrm>
        </p:spPr>
        <p:txBody>
          <a:bodyPr>
            <a:noAutofit/>
          </a:bodyPr>
          <a:lstStyle/>
          <a:p>
            <a:pPr marL="301943" lvl="1" indent="0">
              <a:buNone/>
              <a:defRPr/>
            </a:pPr>
            <a:r>
              <a:rPr lang="en-US" sz="1800" dirty="0" smtClean="0"/>
              <a:t>Pros</a:t>
            </a:r>
            <a:endParaRPr lang="en-US" sz="1800" dirty="0"/>
          </a:p>
          <a:p>
            <a:pPr lvl="2">
              <a:buFont typeface="Arial"/>
              <a:buChar char="•"/>
              <a:defRPr/>
            </a:pPr>
            <a:r>
              <a:rPr lang="en-US" sz="1800" dirty="0"/>
              <a:t>It works really well with clear margin of separation</a:t>
            </a:r>
          </a:p>
          <a:p>
            <a:pPr lvl="2">
              <a:buFont typeface="Arial"/>
              <a:buChar char="•"/>
              <a:defRPr/>
            </a:pPr>
            <a:r>
              <a:rPr lang="en-US" sz="1800" dirty="0"/>
              <a:t>It is effective in high dimensional </a:t>
            </a:r>
            <a:r>
              <a:rPr lang="en-US" sz="1800" dirty="0" smtClean="0"/>
              <a:t>spaces</a:t>
            </a:r>
            <a:endParaRPr lang="en-US" sz="1800" dirty="0"/>
          </a:p>
          <a:p>
            <a:pPr lvl="2">
              <a:buFont typeface="Arial"/>
              <a:buChar char="•"/>
              <a:defRPr/>
            </a:pPr>
            <a:r>
              <a:rPr lang="en-US" sz="1800" dirty="0"/>
              <a:t>It is effective in cases where number of dimensions is greater than the number of </a:t>
            </a:r>
            <a:r>
              <a:rPr lang="en-US" sz="1800" dirty="0" smtClean="0"/>
              <a:t>samples</a:t>
            </a:r>
            <a:endParaRPr lang="en-US" sz="1800" dirty="0"/>
          </a:p>
          <a:p>
            <a:pPr lvl="2">
              <a:buFont typeface="Arial"/>
              <a:buChar char="•"/>
              <a:defRPr/>
            </a:pPr>
            <a:r>
              <a:rPr lang="en-US" sz="1800" dirty="0"/>
              <a:t>It uses a subset of training points in the decision function (called support vectors), so it is also memory </a:t>
            </a:r>
            <a:r>
              <a:rPr lang="en-US" sz="1800" dirty="0" smtClean="0"/>
              <a:t>efficient</a:t>
            </a:r>
            <a:endParaRPr lang="en-US" sz="1800" dirty="0"/>
          </a:p>
          <a:p>
            <a:pPr lvl="1">
              <a:buFont typeface="Arial"/>
              <a:buChar char="•"/>
              <a:defRPr/>
            </a:pPr>
            <a:endParaRPr lang="en-US" sz="1800" dirty="0"/>
          </a:p>
          <a:p>
            <a:pPr marL="301943" lvl="1" indent="0">
              <a:buNone/>
              <a:defRPr/>
            </a:pPr>
            <a:r>
              <a:rPr lang="en-US" sz="1800" dirty="0" smtClean="0"/>
              <a:t>Cons</a:t>
            </a:r>
            <a:endParaRPr lang="en-US" sz="1800" dirty="0"/>
          </a:p>
          <a:p>
            <a:pPr lvl="2">
              <a:buFont typeface="Arial"/>
              <a:buChar char="•"/>
              <a:defRPr/>
            </a:pPr>
            <a:r>
              <a:rPr lang="en-US" sz="1800" dirty="0"/>
              <a:t>It doesn’t perform </a:t>
            </a:r>
            <a:r>
              <a:rPr lang="en-US" sz="1800" dirty="0" smtClean="0"/>
              <a:t>well </a:t>
            </a:r>
            <a:r>
              <a:rPr lang="en-US" sz="1800" dirty="0"/>
              <a:t>when we have large data set because the required training time is higher</a:t>
            </a:r>
          </a:p>
          <a:p>
            <a:pPr lvl="2">
              <a:buFont typeface="Arial"/>
              <a:buChar char="•"/>
              <a:defRPr/>
            </a:pPr>
            <a:r>
              <a:rPr lang="en-US" sz="1800" dirty="0"/>
              <a:t>It also doesn’t perform very </a:t>
            </a:r>
            <a:r>
              <a:rPr lang="en-US" sz="1800" dirty="0" smtClean="0"/>
              <a:t>well </a:t>
            </a:r>
            <a:r>
              <a:rPr lang="en-US" sz="1800" dirty="0"/>
              <a:t>when the data set has more noise i.e. target classes are overlapping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Pros and Cons with SVM</a:t>
            </a:r>
            <a:endParaRPr lang="en-US" sz="40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733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SVM using Scikit-Learn in Python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307" y="2461846"/>
            <a:ext cx="7758723" cy="416755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#Import Library </a:t>
            </a:r>
          </a:p>
          <a:p>
            <a:pPr>
              <a:buNone/>
            </a:pPr>
            <a:r>
              <a:rPr lang="en-US" dirty="0" smtClean="0"/>
              <a:t>from sklearn import svm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Create SVM classification object </a:t>
            </a:r>
          </a:p>
          <a:p>
            <a:pPr>
              <a:buNone/>
            </a:pPr>
            <a:r>
              <a:rPr lang="en-US" dirty="0" smtClean="0"/>
              <a:t>model = svm.SVC(kernel='linear', c=1)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Train the model using the training sets</a:t>
            </a:r>
          </a:p>
          <a:p>
            <a:pPr>
              <a:buNone/>
            </a:pPr>
            <a:r>
              <a:rPr lang="en-US" dirty="0" smtClean="0"/>
              <a:t>model.fit(X, y)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#Predict Output </a:t>
            </a:r>
          </a:p>
          <a:p>
            <a:pPr>
              <a:buNone/>
            </a:pPr>
            <a:r>
              <a:rPr lang="en-US" dirty="0" smtClean="0"/>
              <a:t>predicted= model.predict(x_test)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18059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Case study: the digits dataset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6298" y="2737435"/>
            <a:ext cx="5307077" cy="380633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200" dirty="0" smtClean="0"/>
              <a:t>This dataset is made up of 1797 8x8 images </a:t>
            </a:r>
          </a:p>
          <a:p>
            <a:pPr>
              <a:buFont typeface="Arial"/>
              <a:buChar char="•"/>
            </a:pPr>
            <a:endParaRPr lang="en-US" sz="2200" dirty="0" smtClean="0"/>
          </a:p>
          <a:p>
            <a:pPr>
              <a:buFont typeface="Arial"/>
              <a:buChar char="•"/>
            </a:pPr>
            <a:r>
              <a:rPr lang="en-US" sz="2200" dirty="0" smtClean="0"/>
              <a:t>Each image, like the one shown below, is of a hand-written digit</a:t>
            </a:r>
          </a:p>
          <a:p>
            <a:pPr>
              <a:buFont typeface="Arial"/>
              <a:buChar char="•"/>
            </a:pPr>
            <a:endParaRPr lang="en-US" sz="2200" b="1" dirty="0" smtClean="0"/>
          </a:p>
          <a:p>
            <a:pPr>
              <a:buFont typeface="Arial"/>
              <a:buChar char="•"/>
            </a:pPr>
            <a:r>
              <a:rPr lang="en-US" sz="2200" b="1" dirty="0" smtClean="0"/>
              <a:t>The goal is to recognize handwritten digits 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</p:txBody>
      </p:sp>
      <p:pic>
        <p:nvPicPr>
          <p:cNvPr id="7" name="Picture 6" descr="sphx_glr_plot_digits_last_image_0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374" y="2747085"/>
            <a:ext cx="3200617" cy="3200617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70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Introduction to Random Forests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Use Random Forests to model available census data and predict whether someone makes more than 50K a year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Introduction to Support Vector Machines (SVMs)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Use SVMs to predict handwritten digits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000" dirty="0" smtClean="0"/>
              <a:t>Random Forests</a:t>
            </a:r>
            <a:endParaRPr lang="en-US" sz="70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2331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4066"/>
            <a:ext cx="8229600" cy="123613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Create a decision tree from training data</a:t>
            </a:r>
            <a:endParaRPr lang="en-US" sz="4000" dirty="0" smtClean="0">
              <a:latin typeface="+mj-lt"/>
            </a:endParaRPr>
          </a:p>
        </p:txBody>
      </p:sp>
      <p:grpSp>
        <p:nvGrpSpPr>
          <p:cNvPr id="16386" name="Group 3"/>
          <p:cNvGrpSpPr>
            <a:grpSpLocks/>
          </p:cNvGrpSpPr>
          <p:nvPr/>
        </p:nvGrpSpPr>
        <p:grpSpPr bwMode="auto">
          <a:xfrm>
            <a:off x="261688" y="1778397"/>
            <a:ext cx="3587750" cy="4311651"/>
            <a:chOff x="288" y="951"/>
            <a:chExt cx="2260" cy="2716"/>
          </a:xfrm>
        </p:grpSpPr>
        <p:graphicFrame>
          <p:nvGraphicFramePr>
            <p:cNvPr id="16416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p:oleObj spid="_x0000_s35031" name="Document" r:id="rId3" imgW="5404104" imgH="5779008" progId="Word.Document.8">
                <p:embed/>
              </p:oleObj>
            </a:graphicData>
          </a:graphic>
        </p:graphicFrame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 rot="-2416809">
              <a:off x="672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1" dirty="0" smtClean="0">
                  <a:solidFill>
                    <a:srgbClr val="006600"/>
                  </a:solidFill>
                  <a:cs typeface="+mn-cs"/>
                </a:rPr>
                <a:t>categorical</a:t>
              </a:r>
              <a:endParaRPr lang="en-US" sz="1600" b="1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 rot="-2416809">
              <a:off x="1104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1" dirty="0" smtClean="0">
                  <a:solidFill>
                    <a:srgbClr val="006600"/>
                  </a:solidFill>
                  <a:cs typeface="+mn-cs"/>
                </a:rPr>
                <a:t>categorical</a:t>
              </a:r>
              <a:endParaRPr lang="en-US" sz="1600" b="1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 rot="-2416809">
              <a:off x="1632" y="951"/>
              <a:ext cx="8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1" dirty="0" smtClean="0">
                  <a:solidFill>
                    <a:srgbClr val="006600"/>
                  </a:solidFill>
                  <a:cs typeface="+mn-cs"/>
                </a:rPr>
                <a:t>continuous</a:t>
              </a:r>
              <a:endParaRPr lang="en-US" sz="1600" b="1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 rot="-2416809">
              <a:off x="2112" y="1047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1" dirty="0" smtClean="0">
                  <a:solidFill>
                    <a:srgbClr val="006600"/>
                  </a:solidFill>
                  <a:cs typeface="+mn-cs"/>
                </a:rPr>
                <a:t>class</a:t>
              </a:r>
              <a:endParaRPr lang="en-US" sz="1600" b="1" dirty="0" smtClean="0">
                <a:solidFill>
                  <a:schemeClr val="bg2"/>
                </a:solidFill>
                <a:cs typeface="+mn-cs"/>
              </a:endParaRPr>
            </a:p>
          </p:txBody>
        </p:sp>
      </p:grp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6999038" y="4708527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5868738" y="4708527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>
            <a:off x="6514851" y="3914777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7726113" y="3914777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6676776" y="3187702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5303588" y="3187702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5821113" y="2924177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1" dirty="0" smtClean="0">
                <a:solidFill>
                  <a:srgbClr val="2D1993"/>
                </a:solidFill>
                <a:cs typeface="+mn-cs"/>
              </a:rPr>
              <a:t>Refund</a:t>
            </a:r>
            <a:endParaRPr lang="en-US" sz="16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6837113" y="3651252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1" dirty="0" smtClean="0">
                <a:solidFill>
                  <a:srgbClr val="2D1993"/>
                </a:solidFill>
                <a:cs typeface="+mn-cs"/>
              </a:rPr>
              <a:t>MarSt</a:t>
            </a:r>
            <a:endParaRPr lang="en-US" sz="16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6111626" y="4443415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1" dirty="0" smtClean="0">
                <a:solidFill>
                  <a:srgbClr val="2D1993"/>
                </a:solidFill>
                <a:cs typeface="+mn-cs"/>
              </a:rPr>
              <a:t>TaxInc</a:t>
            </a:r>
            <a:endParaRPr lang="en-US" sz="16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26" name="AutoShape 18"/>
          <p:cNvSpPr>
            <a:spLocks noChangeArrowheads="1"/>
          </p:cNvSpPr>
          <p:nvPr/>
        </p:nvSpPr>
        <p:spPr bwMode="auto">
          <a:xfrm>
            <a:off x="7038726" y="5232402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962526" y="5232402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1" dirty="0" smtClean="0">
                <a:solidFill>
                  <a:srgbClr val="800000"/>
                </a:solidFill>
                <a:cs typeface="+mn-cs"/>
              </a:rPr>
              <a:t>YES</a:t>
            </a:r>
            <a:endParaRPr lang="en-US" sz="16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28" name="AutoShape 20"/>
          <p:cNvSpPr>
            <a:spLocks noChangeArrowheads="1"/>
          </p:cNvSpPr>
          <p:nvPr/>
        </p:nvSpPr>
        <p:spPr bwMode="auto">
          <a:xfrm>
            <a:off x="5546476" y="5249865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5643313" y="5235577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1" dirty="0" smtClean="0">
                <a:solidFill>
                  <a:srgbClr val="800000"/>
                </a:solidFill>
                <a:cs typeface="+mn-cs"/>
              </a:rPr>
              <a:t>NO</a:t>
            </a:r>
            <a:endParaRPr lang="en-US" sz="16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30" name="AutoShape 22"/>
          <p:cNvSpPr>
            <a:spLocks noChangeArrowheads="1"/>
          </p:cNvSpPr>
          <p:nvPr/>
        </p:nvSpPr>
        <p:spPr bwMode="auto">
          <a:xfrm>
            <a:off x="4981326" y="3665540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5076576" y="3651252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1" dirty="0" smtClean="0">
                <a:solidFill>
                  <a:srgbClr val="800000"/>
                </a:solidFill>
                <a:cs typeface="+mn-cs"/>
              </a:rPr>
              <a:t>NO</a:t>
            </a:r>
            <a:endParaRPr lang="en-US" sz="1600" dirty="0" smtClean="0">
              <a:solidFill>
                <a:srgbClr val="00FFFF"/>
              </a:solidFill>
              <a:cs typeface="+mn-cs"/>
            </a:endParaRPr>
          </a:p>
        </p:txBody>
      </p:sp>
      <p:sp>
        <p:nvSpPr>
          <p:cNvPr id="17432" name="AutoShape 24"/>
          <p:cNvSpPr>
            <a:spLocks noChangeArrowheads="1"/>
          </p:cNvSpPr>
          <p:nvPr/>
        </p:nvSpPr>
        <p:spPr bwMode="auto">
          <a:xfrm>
            <a:off x="7876926" y="4470402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7953126" y="4470402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1" dirty="0" smtClean="0">
                <a:solidFill>
                  <a:srgbClr val="800000"/>
                </a:solidFill>
                <a:cs typeface="+mn-cs"/>
              </a:rPr>
              <a:t>NO</a:t>
            </a:r>
            <a:endParaRPr lang="en-US" sz="16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5094038" y="3187702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dirty="0" smtClean="0">
                <a:cs typeface="+mn-cs"/>
              </a:rPr>
              <a:t>Yes</a:t>
            </a:r>
            <a:endParaRPr lang="en-US" sz="16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6959351" y="3187702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dirty="0" smtClean="0">
                <a:cs typeface="+mn-cs"/>
              </a:rPr>
              <a:t>No</a:t>
            </a:r>
            <a:endParaRPr lang="en-US" sz="16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7942013" y="3952877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dirty="0" smtClean="0">
                <a:cs typeface="+mn-cs"/>
              </a:rPr>
              <a:t>Married</a:t>
            </a:r>
            <a:r>
              <a:rPr lang="en-US" sz="1600" dirty="0" smtClean="0">
                <a:solidFill>
                  <a:schemeClr val="bg2"/>
                </a:solidFill>
                <a:cs typeface="+mn-cs"/>
              </a:rPr>
              <a:t> 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5725863" y="3981452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dirty="0" smtClean="0">
                <a:cs typeface="+mn-cs"/>
              </a:rPr>
              <a:t>Single, Divorced</a:t>
            </a:r>
            <a:endParaRPr lang="en-US" sz="16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5346451" y="477361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dirty="0" smtClean="0">
                <a:cs typeface="+mn-cs"/>
              </a:rPr>
              <a:t>&lt; 80K</a:t>
            </a:r>
            <a:endParaRPr lang="en-US" sz="16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7121276" y="477361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dirty="0" smtClean="0">
                <a:cs typeface="+mn-cs"/>
              </a:rPr>
              <a:t>&gt; 80K</a:t>
            </a:r>
            <a:endParaRPr lang="en-US" sz="16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6460876" y="1970090"/>
            <a:ext cx="224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b="1" i="1" dirty="0" smtClean="0">
                <a:solidFill>
                  <a:srgbClr val="FF0000"/>
                </a:solidFill>
                <a:cs typeface="+mn-cs"/>
              </a:rPr>
              <a:t>Splitting Attributes</a:t>
            </a:r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 flipH="1">
            <a:off x="6838701" y="2351090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2" name="AutoShape 34"/>
          <p:cNvSpPr>
            <a:spLocks noChangeArrowheads="1"/>
          </p:cNvSpPr>
          <p:nvPr/>
        </p:nvSpPr>
        <p:spPr bwMode="auto">
          <a:xfrm>
            <a:off x="3843088" y="4013202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7451476" y="2351090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685021" y="6038852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cs typeface="+mn-cs"/>
              </a:rPr>
              <a:t>Training Data</a:t>
            </a:r>
            <a:endParaRPr lang="en-US" sz="20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5062288" y="6038852"/>
            <a:ext cx="312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cs typeface="+mn-cs"/>
              </a:rPr>
              <a:t>Model:  Decision Tree</a:t>
            </a:r>
            <a:endParaRPr lang="en-US" sz="2000" dirty="0" smtClean="0">
              <a:solidFill>
                <a:schemeClr val="bg2"/>
              </a:solidFill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898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smtClean="0">
                <a:latin typeface="+mj-lt"/>
              </a:rPr>
              <a:t>Apply model to </a:t>
            </a:r>
            <a:r>
              <a:rPr lang="en-US" sz="4000" dirty="0">
                <a:latin typeface="+mj-lt"/>
              </a:rPr>
              <a:t>t</a:t>
            </a:r>
            <a:r>
              <a:rPr lang="en-US" sz="4000" dirty="0" smtClean="0">
                <a:latin typeface="+mj-lt"/>
              </a:rPr>
              <a:t>est data</a:t>
            </a:r>
          </a:p>
        </p:txBody>
      </p:sp>
      <p:grpSp>
        <p:nvGrpSpPr>
          <p:cNvPr id="19458" name="Group 3"/>
          <p:cNvGrpSpPr>
            <a:grpSpLocks/>
          </p:cNvGrpSpPr>
          <p:nvPr/>
        </p:nvGrpSpPr>
        <p:grpSpPr bwMode="auto">
          <a:xfrm>
            <a:off x="4610815" y="2377218"/>
            <a:ext cx="4267200" cy="3298825"/>
            <a:chOff x="384" y="1584"/>
            <a:chExt cx="2451" cy="1694"/>
          </a:xfrm>
        </p:grpSpPr>
        <p:sp>
          <p:nvSpPr>
            <p:cNvPr id="2048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7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1" dirty="0" smtClean="0">
                  <a:solidFill>
                    <a:srgbClr val="2D1993"/>
                  </a:solidFill>
                  <a:cs typeface="+mn-cs"/>
                </a:rPr>
                <a:t>Refund</a:t>
              </a:r>
              <a:endParaRPr lang="en-US" sz="1600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1" dirty="0" smtClean="0">
                  <a:solidFill>
                    <a:srgbClr val="2D1993"/>
                  </a:solidFill>
                  <a:cs typeface="+mn-cs"/>
                </a:rPr>
                <a:t>MarSt</a:t>
              </a:r>
              <a:endParaRPr lang="en-US" sz="1600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1" dirty="0" smtClean="0">
                  <a:solidFill>
                    <a:srgbClr val="2D1993"/>
                  </a:solidFill>
                  <a:cs typeface="+mn-cs"/>
                </a:rPr>
                <a:t>TaxInc</a:t>
              </a:r>
              <a:endParaRPr lang="en-US" sz="1600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2049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6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cs typeface="+mn-cs"/>
                </a:rPr>
                <a:t>YES</a:t>
              </a:r>
              <a:endParaRPr lang="en-US" sz="1600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2049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cs typeface="+mn-cs"/>
                </a:rPr>
                <a:t>NO</a:t>
              </a:r>
              <a:endParaRPr lang="en-US" sz="1600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2049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cs typeface="+mn-cs"/>
                </a:rPr>
                <a:t>NO</a:t>
              </a:r>
              <a:endParaRPr lang="en-US" sz="1600" dirty="0" smtClean="0">
                <a:solidFill>
                  <a:srgbClr val="00FFFF"/>
                </a:solidFill>
                <a:cs typeface="+mn-cs"/>
              </a:endParaRPr>
            </a:p>
          </p:txBody>
        </p:sp>
        <p:sp>
          <p:nvSpPr>
            <p:cNvPr id="2049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cs typeface="+mn-cs"/>
                </a:rPr>
                <a:t>NO</a:t>
              </a:r>
              <a:endParaRPr lang="en-US" sz="1600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2050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dirty="0" smtClean="0">
                  <a:cs typeface="+mn-cs"/>
                </a:rPr>
                <a:t>Yes</a:t>
              </a:r>
              <a:endParaRPr lang="en-US" sz="1600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20502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dirty="0" smtClean="0">
                  <a:cs typeface="+mn-cs"/>
                </a:rPr>
                <a:t>No</a:t>
              </a:r>
              <a:endParaRPr lang="en-US" sz="1600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20503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dirty="0" smtClean="0">
                  <a:cs typeface="+mn-cs"/>
                </a:rPr>
                <a:t>Married</a:t>
              </a:r>
              <a:r>
                <a:rPr lang="en-US" sz="1600" dirty="0" smtClean="0">
                  <a:solidFill>
                    <a:schemeClr val="bg2"/>
                  </a:solidFill>
                  <a:cs typeface="+mn-cs"/>
                </a:rPr>
                <a:t> </a:t>
              </a:r>
            </a:p>
          </p:txBody>
        </p:sp>
        <p:sp>
          <p:nvSpPr>
            <p:cNvPr id="20504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dirty="0" smtClean="0">
                  <a:cs typeface="+mn-cs"/>
                </a:rPr>
                <a:t>Single, Divorced</a:t>
              </a:r>
              <a:endParaRPr lang="en-US" sz="1600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20505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dirty="0" smtClean="0">
                  <a:cs typeface="+mn-cs"/>
                </a:rPr>
                <a:t>&lt; 80K</a:t>
              </a:r>
              <a:endParaRPr lang="en-US" sz="1600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dirty="0" smtClean="0">
                  <a:cs typeface="+mn-cs"/>
                </a:rPr>
                <a:t>&gt; 80K</a:t>
              </a:r>
              <a:endParaRPr lang="en-US" sz="1600" dirty="0" smtClean="0">
                <a:solidFill>
                  <a:schemeClr val="bg2"/>
                </a:solidFill>
                <a:cs typeface="+mn-cs"/>
              </a:endParaRPr>
            </a:p>
          </p:txBody>
        </p:sp>
      </p:grpSp>
      <p:graphicFrame>
        <p:nvGraphicFramePr>
          <p:cNvPr id="1945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846435"/>
              </p:ext>
            </p:extLst>
          </p:nvPr>
        </p:nvGraphicFramePr>
        <p:xfrm>
          <a:off x="730245" y="3134741"/>
          <a:ext cx="3343275" cy="1133475"/>
        </p:xfrm>
        <a:graphic>
          <a:graphicData uri="http://schemas.openxmlformats.org/presentationml/2006/ole">
            <p:oleObj spid="_x0000_s36055" name="Document" r:id="rId3" imgW="4651248" imgH="1575816" progId="Word.Document.8">
              <p:embed/>
            </p:oleObj>
          </a:graphicData>
        </a:graphic>
      </p:graphicFrame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1542941" y="2700479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cs typeface="+mn-cs"/>
              </a:rPr>
              <a:t>Test Data</a:t>
            </a:r>
            <a:endParaRPr lang="en-US" sz="2000" dirty="0" smtClean="0">
              <a:solidFill>
                <a:schemeClr val="bg2"/>
              </a:solidFill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50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j-lt"/>
              </a:rPr>
              <a:t>Decisions and algorithms</a:t>
            </a:r>
            <a:endParaRPr lang="en-US" sz="4000" dirty="0">
              <a:latin typeface="+mj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086" y="2497034"/>
            <a:ext cx="8229600" cy="408159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chemeClr val="accent1"/>
              </a:buClr>
              <a:buSzPct val="100000"/>
            </a:pPr>
            <a:r>
              <a:rPr lang="en-US" sz="1900" dirty="0">
                <a:solidFill>
                  <a:schemeClr val="tx2"/>
                </a:solidFill>
                <a:latin typeface="+mn-lt"/>
              </a:rPr>
              <a:t>Determine how to split</a:t>
            </a:r>
          </a:p>
          <a:p>
            <a:pPr marL="742950" lvl="2" indent="-342900">
              <a:lnSpc>
                <a:spcPct val="80000"/>
              </a:lnSpc>
              <a:buClr>
                <a:schemeClr val="accent1"/>
              </a:buClr>
              <a:buSzPct val="100000"/>
            </a:pPr>
            <a:r>
              <a:rPr lang="en-US" sz="1900" dirty="0">
                <a:solidFill>
                  <a:schemeClr val="tx2"/>
                </a:solidFill>
                <a:latin typeface="+mn-lt"/>
              </a:rPr>
              <a:t>Specify attribute test condition</a:t>
            </a:r>
          </a:p>
          <a:p>
            <a:pPr marL="1257300" lvl="4" indent="-342900">
              <a:lnSpc>
                <a:spcPct val="80000"/>
              </a:lnSpc>
              <a:buClr>
                <a:schemeClr val="accent1"/>
              </a:buClr>
              <a:buSzPct val="100000"/>
            </a:pPr>
            <a:r>
              <a:rPr lang="en-US" sz="1900" dirty="0">
                <a:solidFill>
                  <a:schemeClr val="tx2"/>
                </a:solidFill>
                <a:latin typeface="+mn-lt"/>
              </a:rPr>
              <a:t>Attribute type: nominal, ordinal, continuous</a:t>
            </a:r>
          </a:p>
          <a:p>
            <a:pPr marL="1257300" lvl="4" indent="-342900">
              <a:lnSpc>
                <a:spcPct val="80000"/>
              </a:lnSpc>
              <a:buClr>
                <a:schemeClr val="accent1"/>
              </a:buClr>
              <a:buSzPct val="100000"/>
            </a:pPr>
            <a:r>
              <a:rPr lang="en-US" sz="1900" dirty="0">
                <a:solidFill>
                  <a:schemeClr val="tx2"/>
                </a:solidFill>
                <a:latin typeface="+mn-lt"/>
              </a:rPr>
              <a:t>Splitting: 2-way split, multi-way split</a:t>
            </a:r>
          </a:p>
          <a:p>
            <a:endParaRPr lang="en-US" dirty="0" smtClean="0"/>
          </a:p>
          <a:p>
            <a:pPr>
              <a:lnSpc>
                <a:spcPct val="80000"/>
              </a:lnSpc>
              <a:buClr>
                <a:schemeClr val="accent1"/>
              </a:buClr>
              <a:buSzPct val="100000"/>
            </a:pPr>
            <a:r>
              <a:rPr lang="en-US" sz="1900" dirty="0">
                <a:solidFill>
                  <a:schemeClr val="tx2"/>
                </a:solidFill>
                <a:latin typeface="+mn-lt"/>
              </a:rPr>
              <a:t>Determine best split</a:t>
            </a:r>
          </a:p>
          <a:p>
            <a:pPr lvl="1" indent="-342900">
              <a:lnSpc>
                <a:spcPct val="80000"/>
              </a:lnSpc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  <a:latin typeface="+mn-lt"/>
              </a:rPr>
              <a:t>Need a measurement of impurity: Gini Index, Entropy, Misclassification Error</a:t>
            </a:r>
          </a:p>
          <a:p>
            <a:pPr lvl="2" indent="-342900">
              <a:lnSpc>
                <a:spcPct val="80000"/>
              </a:lnSpc>
              <a:buClr>
                <a:schemeClr val="accent1"/>
              </a:buClr>
              <a:buSzPct val="100000"/>
            </a:pPr>
            <a:endParaRPr lang="en-US" sz="19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100000"/>
              <a:defRPr/>
            </a:pPr>
            <a:r>
              <a:rPr lang="en-US" sz="1900" dirty="0">
                <a:solidFill>
                  <a:schemeClr val="tx2"/>
                </a:solidFill>
                <a:latin typeface="+mn-lt"/>
              </a:rPr>
              <a:t>There are many algorithms available</a:t>
            </a:r>
          </a:p>
          <a:p>
            <a:pPr lvl="1" indent="-342900">
              <a:lnSpc>
                <a:spcPct val="80000"/>
              </a:lnSpc>
              <a:buClr>
                <a:schemeClr val="accent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900" dirty="0">
                <a:solidFill>
                  <a:schemeClr val="tx2"/>
                </a:solidFill>
                <a:latin typeface="+mn-lt"/>
              </a:rPr>
              <a:t>Hunt’s, CART, ID3, C4.5, SLIQ, SPRINT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52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dirty="0"/>
              <a:t>Inexpensive to construct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Extremely fast at classifying unknown records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Easy to interpret for small-sized trees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Easily handles mixed data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Scalable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Accuracy is comparable to other classification techniques for many simple data </a:t>
            </a:r>
            <a:r>
              <a:rPr lang="en-US" dirty="0" smtClean="0"/>
              <a:t>sets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318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Disadvantages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76655" y="2538086"/>
            <a:ext cx="3822192" cy="35471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 smtClean="0"/>
              <a:t>Prone to produce decision trees that are more complex than necessary (overfitting)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In overfitting, trees are highly sensitive to noise in the training set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Training error no longer provides a good estimate of how well the tree will perform on previously unseen records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9935" y="2690650"/>
            <a:ext cx="4595152" cy="352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205833" y="2786855"/>
            <a:ext cx="1287702" cy="758448"/>
            <a:chOff x="7205833" y="2786855"/>
            <a:chExt cx="1287702" cy="758448"/>
          </a:xfrm>
        </p:grpSpPr>
        <p:sp>
          <p:nvSpPr>
            <p:cNvPr id="2" name="Rounded Rectangle 1"/>
            <p:cNvSpPr/>
            <p:nvPr/>
          </p:nvSpPr>
          <p:spPr>
            <a:xfrm>
              <a:off x="7205833" y="2786855"/>
              <a:ext cx="1287702" cy="5820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223473" y="3404197"/>
              <a:ext cx="326336" cy="1411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232292" y="3007333"/>
            <a:ext cx="139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76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8372</TotalTime>
  <Words>1219</Words>
  <Application>Microsoft Macintosh PowerPoint</Application>
  <PresentationFormat>On-screen Show (4:3)</PresentationFormat>
  <Paragraphs>219</Paragraphs>
  <Slides>28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Waveform</vt:lpstr>
      <vt:lpstr>Document</vt:lpstr>
      <vt:lpstr>Equation</vt:lpstr>
      <vt:lpstr>Bitmap Image</vt:lpstr>
      <vt:lpstr>  Supervised Machine Learning  Random Forests  Support Vector Machines (SVMs)</vt:lpstr>
      <vt:lpstr>References</vt:lpstr>
      <vt:lpstr>Summary</vt:lpstr>
      <vt:lpstr>Slide 4</vt:lpstr>
      <vt:lpstr>Create a decision tree from training data</vt:lpstr>
      <vt:lpstr>Apply model to test data</vt:lpstr>
      <vt:lpstr>Decisions and algorithms</vt:lpstr>
      <vt:lpstr>Advantages</vt:lpstr>
      <vt:lpstr>Disadvantages</vt:lpstr>
      <vt:lpstr>Random Forests</vt:lpstr>
      <vt:lpstr>Methodology</vt:lpstr>
      <vt:lpstr>Methodology</vt:lpstr>
      <vt:lpstr>Illustration</vt:lpstr>
      <vt:lpstr>Illustration</vt:lpstr>
      <vt:lpstr>Pros and Cons of Random Forests</vt:lpstr>
      <vt:lpstr>Random Forests using Scikit-Learn in Python</vt:lpstr>
      <vt:lpstr>Case study: 1994 census dataset</vt:lpstr>
      <vt:lpstr>Slide 18</vt:lpstr>
      <vt:lpstr>The goal of SVM is to find an hyperplane that separates two classes</vt:lpstr>
      <vt:lpstr>There are many hyperplanes separating the two classes</vt:lpstr>
      <vt:lpstr>SVM’s goal is to maximize the Margin</vt:lpstr>
      <vt:lpstr>What if the points are not linearly separable?</vt:lpstr>
      <vt:lpstr>Higher dimensional spaces introduce additional problems</vt:lpstr>
      <vt:lpstr>Overfitting can be partially solved by introducing soft margins</vt:lpstr>
      <vt:lpstr>You need to consider the tradeoff between underfitting and overfitting</vt:lpstr>
      <vt:lpstr>Pros and Cons with SVM</vt:lpstr>
      <vt:lpstr>SVM using Scikit-Learn in Python</vt:lpstr>
      <vt:lpstr>Case study: the digits dataset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Marcio Duarte Albasini Mourao</dc:creator>
  <cp:lastModifiedBy>Marcio Duarte Albasini Mourao</cp:lastModifiedBy>
  <cp:revision>301</cp:revision>
  <dcterms:created xsi:type="dcterms:W3CDTF">2017-04-19T03:10:59Z</dcterms:created>
  <dcterms:modified xsi:type="dcterms:W3CDTF">2017-04-19T16:31:07Z</dcterms:modified>
</cp:coreProperties>
</file>