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Default Extension="doc" ContentType="application/msword"/>
  <Override PartName="/ppt/slides/slide16.xml" ContentType="application/vnd.openxmlformats-officedocument.presentationml.slide+xml"/>
  <Override PartName="/ppt/theme/theme2.xml" ContentType="application/vnd.openxmlformats-officedocument.theme+xml"/>
  <Default Extension="wmf" ContentType="image/x-wmf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37" r:id="rId1"/>
  </p:sldMasterIdLst>
  <p:notesMasterIdLst>
    <p:notesMasterId r:id="rId21"/>
  </p:notesMasterIdLst>
  <p:sldIdLst>
    <p:sldId id="256" r:id="rId2"/>
    <p:sldId id="369" r:id="rId3"/>
    <p:sldId id="385" r:id="rId4"/>
    <p:sldId id="388" r:id="rId5"/>
    <p:sldId id="389" r:id="rId6"/>
    <p:sldId id="390" r:id="rId7"/>
    <p:sldId id="391" r:id="rId8"/>
    <p:sldId id="392" r:id="rId9"/>
    <p:sldId id="406" r:id="rId10"/>
    <p:sldId id="393" r:id="rId11"/>
    <p:sldId id="394" r:id="rId12"/>
    <p:sldId id="395" r:id="rId13"/>
    <p:sldId id="400" r:id="rId14"/>
    <p:sldId id="401" r:id="rId15"/>
    <p:sldId id="407" r:id="rId16"/>
    <p:sldId id="408" r:id="rId17"/>
    <p:sldId id="409" r:id="rId18"/>
    <p:sldId id="402" r:id="rId19"/>
    <p:sldId id="40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C013E-84C2-6646-BDB7-3B1B99418B6F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45236-FF6F-6F4E-9B67-D0805606A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8845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9F1A01F-7F44-3C4C-9AD0-EB9D6A7C61B2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ensemble.RandomForestClassifier.html" TargetMode="External"/><Relationship Id="rId4" Type="http://schemas.openxmlformats.org/officeDocument/2006/relationships/hyperlink" Target="http://www.cs.kent.edu/~jin/DM07/ClassificationDecisionTree.pp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Word_97_-_2004_Document1.doc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Word_97_-_2004_Document2.doc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7484"/>
            <a:ext cx="7772400" cy="1780108"/>
          </a:xfrm>
        </p:spPr>
        <p:txBody>
          <a:bodyPr>
            <a:no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Supervised Machine Learning</a:t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3000" dirty="0" smtClean="0"/>
              <a:t>Random Forests 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567" y="4252036"/>
            <a:ext cx="8721092" cy="28458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Science Skills Series </a:t>
            </a:r>
          </a:p>
          <a:p>
            <a:r>
              <a:rPr lang="en-US" sz="2400" dirty="0" smtClean="0"/>
              <a:t>Márcio Mourão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http://scikit-learn.org/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08" y="494289"/>
            <a:ext cx="8264698" cy="78514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463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W" sz="4000" dirty="0">
                <a:latin typeface="+mj-lt"/>
              </a:rPr>
              <a:t>Random </a:t>
            </a:r>
            <a:r>
              <a:rPr lang="en-ZW" sz="4000" dirty="0" smtClean="0">
                <a:latin typeface="+mj-lt"/>
              </a:rPr>
              <a:t>Forests</a:t>
            </a:r>
            <a:endParaRPr lang="en-ZW" sz="4000" dirty="0">
              <a:latin typeface="+mj-lt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02848" y="2552540"/>
            <a:ext cx="8229600" cy="408828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en-US" sz="1900" dirty="0"/>
          </a:p>
          <a:p>
            <a:pPr>
              <a:buFont typeface="Arial"/>
              <a:buChar char="•"/>
            </a:pPr>
            <a:r>
              <a:rPr lang="en-US" sz="1900" dirty="0"/>
              <a:t>Random Forests correct decision’s tree habit of overfitting</a:t>
            </a:r>
          </a:p>
          <a:p>
            <a:pPr>
              <a:buFont typeface="Arial"/>
              <a:buChar char="•"/>
            </a:pPr>
            <a:endParaRPr lang="en-US" sz="1900" dirty="0"/>
          </a:p>
          <a:p>
            <a:pPr>
              <a:buFont typeface="Arial"/>
              <a:buChar char="•"/>
            </a:pPr>
            <a:r>
              <a:rPr lang="en-US" sz="1900" dirty="0" smtClean="0"/>
              <a:t>Random </a:t>
            </a:r>
            <a:r>
              <a:rPr lang="en-US" sz="1900" dirty="0"/>
              <a:t>Forests fall under a class of learners called “Ensemble Methods”</a:t>
            </a:r>
          </a:p>
          <a:p>
            <a:pPr>
              <a:buFont typeface="Arial"/>
              <a:buChar char="•"/>
            </a:pPr>
            <a:endParaRPr lang="en-US" sz="1900" dirty="0"/>
          </a:p>
          <a:p>
            <a:pPr>
              <a:buFont typeface="Arial"/>
              <a:buChar char="•"/>
            </a:pPr>
            <a:r>
              <a:rPr lang="en-US" sz="1900" dirty="0"/>
              <a:t>For what problems can you apply this method</a:t>
            </a:r>
            <a:r>
              <a:rPr lang="en-US" sz="1900" dirty="0" smtClean="0"/>
              <a:t>?</a:t>
            </a:r>
            <a:endParaRPr lang="en-US" sz="1900" dirty="0"/>
          </a:p>
          <a:p>
            <a:pPr lvl="1">
              <a:buFont typeface="Arial"/>
              <a:buChar char="•"/>
            </a:pPr>
            <a:r>
              <a:rPr lang="en-US" sz="1900" dirty="0" smtClean="0"/>
              <a:t>Regression </a:t>
            </a:r>
            <a:r>
              <a:rPr lang="en-US" sz="1900" dirty="0"/>
              <a:t>for Continuous Outcome </a:t>
            </a:r>
            <a:r>
              <a:rPr lang="en-US" sz="1900" dirty="0" smtClean="0"/>
              <a:t>Variables</a:t>
            </a:r>
          </a:p>
          <a:p>
            <a:pPr lvl="1">
              <a:buFont typeface="Arial"/>
              <a:buChar char="•"/>
            </a:pPr>
            <a:r>
              <a:rPr lang="en-US" sz="1900" dirty="0"/>
              <a:t>Classification for Categorical Outcome Variables (2 or more levels</a:t>
            </a:r>
            <a:r>
              <a:rPr lang="en-US" sz="1900" dirty="0" smtClean="0"/>
              <a:t>)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31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/>
              <a:buChar char="•"/>
              <a:defRPr/>
            </a:pPr>
            <a:r>
              <a:rPr lang="en-ZW" sz="1800" b="1" dirty="0" smtClean="0"/>
              <a:t>Step </a:t>
            </a:r>
            <a:r>
              <a:rPr lang="en-ZW" sz="1800" b="1" dirty="0"/>
              <a:t>1:</a:t>
            </a:r>
            <a:r>
              <a:rPr lang="en-ZW" sz="1800" dirty="0"/>
              <a:t> Establish the Forest (bagging</a:t>
            </a:r>
            <a:r>
              <a:rPr lang="en-ZW" sz="1800" dirty="0" smtClean="0"/>
              <a:t>)</a:t>
            </a:r>
            <a:endParaRPr lang="en-ZW" sz="1800" dirty="0"/>
          </a:p>
          <a:p>
            <a:pPr lvl="1">
              <a:buFont typeface="Arial"/>
              <a:buChar char="•"/>
              <a:defRPr/>
            </a:pPr>
            <a:r>
              <a:rPr lang="en-ZW" sz="1800" dirty="0"/>
              <a:t>Generate ntree bootstrap samples from the original data set, with replacement, and having the same size as the input data set</a:t>
            </a:r>
            <a:r>
              <a:rPr lang="en-ZW" sz="1800" dirty="0" smtClean="0"/>
              <a:t>.</a:t>
            </a:r>
            <a:endParaRPr lang="en-ZW" sz="1800" dirty="0" smtClean="0"/>
          </a:p>
          <a:p>
            <a:pPr marL="914400" lvl="1" indent="-457200">
              <a:buFont typeface="Arial"/>
              <a:buChar char="•"/>
              <a:defRPr/>
            </a:pPr>
            <a:endParaRPr lang="en-ZW" sz="1800" dirty="0" smtClean="0"/>
          </a:p>
          <a:p>
            <a:pPr>
              <a:buFont typeface="Arial"/>
              <a:buChar char="•"/>
              <a:defRPr/>
            </a:pPr>
            <a:r>
              <a:rPr lang="en-ZW" sz="1800" b="1" dirty="0"/>
              <a:t>Step 2:</a:t>
            </a:r>
            <a:r>
              <a:rPr lang="en-ZW" sz="1800" dirty="0"/>
              <a:t> Grow </a:t>
            </a:r>
            <a:r>
              <a:rPr lang="en-ZW" sz="1800" dirty="0" smtClean="0"/>
              <a:t>Trees</a:t>
            </a:r>
            <a:endParaRPr lang="en-ZW" sz="1800" dirty="0"/>
          </a:p>
          <a:p>
            <a:pPr lvl="1">
              <a:buFont typeface="Arial"/>
              <a:buChar char="•"/>
              <a:defRPr/>
            </a:pPr>
            <a:r>
              <a:rPr lang="en-ZW" sz="1800" dirty="0"/>
              <a:t>For each bootstrap sample from Step 1, grow a classification or regression tree to full size (with no pruning</a:t>
            </a:r>
            <a:r>
              <a:rPr lang="en-ZW" sz="1800" dirty="0" smtClean="0"/>
              <a:t>)</a:t>
            </a:r>
            <a:endParaRPr lang="en-ZW" sz="1800" dirty="0"/>
          </a:p>
          <a:p>
            <a:pPr lvl="1">
              <a:buFont typeface="Arial"/>
              <a:buChar char="•"/>
              <a:defRPr/>
            </a:pPr>
            <a:r>
              <a:rPr lang="en-ZW" sz="1800" dirty="0"/>
              <a:t>At each node, randomly select predictor variables to use for splitting</a:t>
            </a:r>
          </a:p>
          <a:p>
            <a:pPr lvl="2">
              <a:buFont typeface="Arial"/>
              <a:buChar char="•"/>
              <a:defRPr/>
            </a:pPr>
            <a:r>
              <a:rPr lang="en-ZW" sz="1800" dirty="0"/>
              <a:t>Splits will be based on the BEST variable from those randomly selected for a given node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Methodology</a:t>
            </a:r>
            <a:endParaRPr lang="en-US" sz="40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528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4000" dirty="0" smtClean="0">
                <a:latin typeface="+mj-lt"/>
              </a:rPr>
              <a:t>Methodology</a:t>
            </a:r>
            <a:endParaRPr lang="en-ZW" sz="4000" dirty="0">
              <a:latin typeface="+mj-lt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ZW" sz="2800" b="1" dirty="0" smtClean="0">
              <a:latin typeface="+mj-lt"/>
            </a:endParaRPr>
          </a:p>
          <a:p>
            <a:pPr>
              <a:buFont typeface="Arial"/>
              <a:buChar char="•"/>
              <a:defRPr/>
            </a:pPr>
            <a:r>
              <a:rPr lang="en-ZW" sz="1900" b="1" dirty="0"/>
              <a:t>Step 3:</a:t>
            </a:r>
            <a:r>
              <a:rPr lang="en-ZW" sz="1900" dirty="0"/>
              <a:t> Prediction</a:t>
            </a:r>
          </a:p>
          <a:p>
            <a:pPr>
              <a:buFont typeface="Arial"/>
              <a:buChar char="•"/>
              <a:defRPr/>
            </a:pPr>
            <a:endParaRPr lang="en-ZW" sz="1900" dirty="0"/>
          </a:p>
          <a:p>
            <a:pPr lvl="1">
              <a:buFont typeface="Arial"/>
              <a:buChar char="•"/>
              <a:defRPr/>
            </a:pPr>
            <a:r>
              <a:rPr lang="en-ZW" sz="1900" dirty="0"/>
              <a:t>After all trees in the forest have been grown, form a prediction for new data from each tree in the </a:t>
            </a:r>
            <a:r>
              <a:rPr lang="en-ZW" sz="1900" dirty="0" smtClean="0"/>
              <a:t>forest</a:t>
            </a:r>
            <a:endParaRPr lang="en-ZW" sz="1900" dirty="0"/>
          </a:p>
          <a:p>
            <a:pPr lvl="1">
              <a:buFont typeface="Arial"/>
              <a:buChar char="•"/>
              <a:defRPr/>
            </a:pPr>
            <a:endParaRPr lang="en-ZW" sz="1900" dirty="0"/>
          </a:p>
          <a:p>
            <a:pPr lvl="1">
              <a:buFont typeface="Arial"/>
              <a:buChar char="•"/>
              <a:defRPr/>
            </a:pPr>
            <a:r>
              <a:rPr lang="en-ZW" sz="1900" dirty="0"/>
              <a:t>Final predictions in classification problems are based on the majority</a:t>
            </a:r>
          </a:p>
          <a:p>
            <a:pPr lvl="1">
              <a:buFont typeface="Arial"/>
              <a:buChar char="•"/>
              <a:defRPr/>
            </a:pPr>
            <a:endParaRPr lang="en-ZW" sz="1900" dirty="0"/>
          </a:p>
          <a:p>
            <a:pPr lvl="1">
              <a:buFont typeface="Arial"/>
              <a:buChar char="•"/>
              <a:defRPr/>
            </a:pPr>
            <a:r>
              <a:rPr lang="en-ZW" sz="1900" dirty="0"/>
              <a:t>Final predictions in regression problems are means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25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f_illustration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00059" y="2627546"/>
            <a:ext cx="8486739" cy="356972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n-ZW" sz="4000" dirty="0" smtClean="0">
                <a:latin typeface="+mj-lt"/>
              </a:rPr>
              <a:t>Illustration</a:t>
            </a:r>
            <a:endParaRPr lang="en-ZW" sz="4000" dirty="0">
              <a:latin typeface="+mj-lt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3366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f_illustration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03577" y="2627899"/>
            <a:ext cx="8483223" cy="423010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n-ZW" sz="4000" dirty="0" smtClean="0">
                <a:latin typeface="+mj-lt"/>
              </a:rPr>
              <a:t>Illustration</a:t>
            </a:r>
            <a:endParaRPr lang="en-ZW" sz="4000" dirty="0">
              <a:latin typeface="+mj-lt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077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W" sz="4000" dirty="0" smtClean="0">
                <a:latin typeface="+mj-lt"/>
              </a:rPr>
              <a:t>Performance: Error Rates</a:t>
            </a:r>
            <a:endParaRPr lang="en-ZW" sz="4000" dirty="0">
              <a:latin typeface="+mj-lt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How </a:t>
            </a:r>
            <a:r>
              <a:rPr lang="en-US" dirty="0">
                <a:latin typeface="+mj-lt"/>
              </a:rPr>
              <a:t>are error rates assessed for Random Forests</a:t>
            </a:r>
            <a:r>
              <a:rPr lang="en-US" dirty="0" smtClean="0">
                <a:latin typeface="+mj-lt"/>
              </a:rPr>
              <a:t>?</a:t>
            </a:r>
          </a:p>
          <a:p>
            <a:pPr lvl="1">
              <a:lnSpc>
                <a:spcPct val="120000"/>
              </a:lnSpc>
            </a:pPr>
            <a:endParaRPr lang="en-US" sz="2300" dirty="0" smtClean="0">
              <a:latin typeface="+mj-lt"/>
            </a:endParaRPr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US" sz="2378" dirty="0" smtClean="0">
                <a:latin typeface="+mj-lt"/>
              </a:rPr>
              <a:t>Unlike</a:t>
            </a:r>
            <a:r>
              <a:rPr lang="en-US" sz="2300" dirty="0" smtClean="0">
                <a:latin typeface="+mj-lt"/>
              </a:rPr>
              <a:t> </a:t>
            </a:r>
            <a:r>
              <a:rPr lang="en-US" sz="2300" dirty="0" smtClean="0">
                <a:latin typeface="+mj-lt"/>
              </a:rPr>
              <a:t>other </a:t>
            </a:r>
            <a:r>
              <a:rPr lang="en-US" sz="2300" dirty="0">
                <a:latin typeface="+mj-lt"/>
              </a:rPr>
              <a:t>machine learning methods that </a:t>
            </a:r>
            <a:r>
              <a:rPr lang="en-US" sz="2300" dirty="0" smtClean="0">
                <a:latin typeface="+mj-lt"/>
              </a:rPr>
              <a:t>require some type </a:t>
            </a:r>
            <a:r>
              <a:rPr lang="en-US" sz="2300" dirty="0">
                <a:latin typeface="+mj-lt"/>
              </a:rPr>
              <a:t>of external test sample to assess performance, Random Forests </a:t>
            </a:r>
            <a:r>
              <a:rPr lang="en-US" sz="2300" dirty="0" smtClean="0">
                <a:latin typeface="+mj-lt"/>
              </a:rPr>
              <a:t>automatically generate </a:t>
            </a:r>
            <a:r>
              <a:rPr lang="en-US" sz="2300" dirty="0">
                <a:latin typeface="+mj-lt"/>
              </a:rPr>
              <a:t>an internally valid, and in many cases unbiased, assessment of </a:t>
            </a:r>
            <a:r>
              <a:rPr lang="en-US" sz="2300" dirty="0" smtClean="0">
                <a:latin typeface="+mj-lt"/>
              </a:rPr>
              <a:t>error</a:t>
            </a:r>
          </a:p>
          <a:p>
            <a:pPr lvl="1">
              <a:lnSpc>
                <a:spcPct val="120000"/>
              </a:lnSpc>
              <a:buFont typeface="Arial"/>
              <a:buChar char="•"/>
            </a:pPr>
            <a:endParaRPr lang="en-US" sz="2300" dirty="0">
              <a:latin typeface="+mj-lt"/>
            </a:endParaRPr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US" sz="2300" b="1" dirty="0" smtClean="0">
                <a:latin typeface="+mj-lt"/>
              </a:rPr>
              <a:t>Out </a:t>
            </a:r>
            <a:r>
              <a:rPr lang="en-US" sz="2300" b="1" dirty="0">
                <a:latin typeface="+mj-lt"/>
              </a:rPr>
              <a:t>of Bag Error Rate (OOB Error Rate)</a:t>
            </a:r>
            <a:endParaRPr lang="en-US" sz="2300" b="1" dirty="0">
              <a:solidFill>
                <a:srgbClr val="C00000"/>
              </a:solidFill>
              <a:latin typeface="+mj-lt"/>
            </a:endParaRPr>
          </a:p>
          <a:p>
            <a:endParaRPr lang="en-ZW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815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W" sz="4000" dirty="0">
                <a:latin typeface="+mj-lt"/>
              </a:rPr>
              <a:t>Performance: Error Rates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53970" y="2206361"/>
            <a:ext cx="7408333" cy="3866651"/>
          </a:xfrm>
        </p:spPr>
        <p:txBody>
          <a:bodyPr>
            <a:noAutofit/>
          </a:bodyPr>
          <a:lstStyle/>
          <a:p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sz="1800" dirty="0" smtClean="0">
                <a:latin typeface="+mj-lt"/>
              </a:rPr>
              <a:t>How </a:t>
            </a:r>
            <a:r>
              <a:rPr lang="en-US" sz="1800" dirty="0">
                <a:latin typeface="+mj-lt"/>
              </a:rPr>
              <a:t>is the OOB Error Rate Computed</a:t>
            </a:r>
            <a:r>
              <a:rPr lang="en-US" sz="1800" dirty="0" smtClean="0">
                <a:latin typeface="+mj-lt"/>
              </a:rPr>
              <a:t>?</a:t>
            </a:r>
          </a:p>
          <a:p>
            <a:endParaRPr lang="en-US" sz="1800" dirty="0">
              <a:latin typeface="+mj-lt"/>
            </a:endParaRPr>
          </a:p>
          <a:p>
            <a:pPr lvl="1">
              <a:buFont typeface="Arial"/>
              <a:buChar char="•"/>
            </a:pPr>
            <a:r>
              <a:rPr lang="en-US" sz="1800" b="1" dirty="0">
                <a:latin typeface="+mj-lt"/>
              </a:rPr>
              <a:t>Step 1: </a:t>
            </a:r>
            <a:r>
              <a:rPr lang="en-US" sz="1800" dirty="0">
                <a:latin typeface="+mj-lt"/>
              </a:rPr>
              <a:t>Each tree in the forest uses approximately 2/3 of the original data.  For the remaining 1/3 of cases (called Out of Bag, OOB), use the </a:t>
            </a:r>
            <a:r>
              <a:rPr lang="en-US" sz="1800" dirty="0" smtClean="0">
                <a:latin typeface="+mj-lt"/>
              </a:rPr>
              <a:t>given </a:t>
            </a:r>
            <a:r>
              <a:rPr lang="en-US" sz="1800" dirty="0">
                <a:latin typeface="+mj-lt"/>
              </a:rPr>
              <a:t>tree to make predictions.  Call these “Out of Bag Predictions.</a:t>
            </a:r>
            <a:r>
              <a:rPr lang="en-US" sz="1800" dirty="0" smtClean="0">
                <a:latin typeface="+mj-lt"/>
              </a:rPr>
              <a:t>”</a:t>
            </a:r>
            <a:endParaRPr lang="en-US" sz="1800" dirty="0" smtClean="0">
              <a:latin typeface="+mj-lt"/>
            </a:endParaRPr>
          </a:p>
          <a:p>
            <a:pPr lvl="1">
              <a:buNone/>
            </a:pPr>
            <a:endParaRPr lang="en-US" sz="1800" dirty="0" smtClean="0">
              <a:latin typeface="+mj-lt"/>
            </a:endParaRPr>
          </a:p>
          <a:p>
            <a:pPr lvl="1">
              <a:buFont typeface="Arial"/>
              <a:buChar char="•"/>
            </a:pPr>
            <a:r>
              <a:rPr lang="en-US" sz="1800" b="1" dirty="0">
                <a:latin typeface="+mj-lt"/>
              </a:rPr>
              <a:t>Step 2: </a:t>
            </a:r>
            <a:r>
              <a:rPr lang="en-US" sz="1800" dirty="0">
                <a:latin typeface="+mj-lt"/>
              </a:rPr>
              <a:t>For a given case, aggregate all “Out of Bag Predictions” across the roughly ntree/3 trees for which the case was OOB</a:t>
            </a:r>
            <a:r>
              <a:rPr lang="en-US" sz="1800" dirty="0" smtClean="0">
                <a:latin typeface="+mj-lt"/>
              </a:rPr>
              <a:t>.</a:t>
            </a:r>
          </a:p>
          <a:p>
            <a:pPr lvl="1">
              <a:buFont typeface="Arial"/>
              <a:buChar char="•"/>
            </a:pPr>
            <a:endParaRPr lang="en-US" sz="1800" dirty="0">
              <a:latin typeface="+mj-lt"/>
            </a:endParaRPr>
          </a:p>
          <a:p>
            <a:pPr lvl="2">
              <a:buFont typeface="Arial"/>
              <a:buChar char="•"/>
            </a:pPr>
            <a:r>
              <a:rPr lang="en-US" sz="1800" dirty="0">
                <a:latin typeface="+mj-lt"/>
              </a:rPr>
              <a:t>Means for regression applications</a:t>
            </a:r>
          </a:p>
          <a:p>
            <a:pPr lvl="2">
              <a:buFont typeface="Arial"/>
              <a:buChar char="•"/>
            </a:pPr>
            <a:r>
              <a:rPr lang="en-US" sz="1800" dirty="0">
                <a:latin typeface="+mj-lt"/>
              </a:rPr>
              <a:t>Majority vote for classification applications</a:t>
            </a:r>
          </a:p>
          <a:p>
            <a:endParaRPr lang="en-ZW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634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W" sz="4000" dirty="0" smtClean="0">
                <a:latin typeface="+mj-lt"/>
              </a:rPr>
              <a:t>Performance: </a:t>
            </a:r>
            <a:r>
              <a:rPr lang="en-ZW" sz="4000" dirty="0">
                <a:latin typeface="+mj-lt"/>
              </a:rPr>
              <a:t>Error Rates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Font typeface="Arial"/>
              <a:buChar char="•"/>
            </a:pPr>
            <a:endParaRPr lang="en-US" sz="2200" b="1" dirty="0" smtClean="0">
              <a:latin typeface="+mj-lt"/>
            </a:endParaRPr>
          </a:p>
          <a:p>
            <a:pPr lvl="1">
              <a:buFont typeface="Arial"/>
              <a:buChar char="•"/>
            </a:pPr>
            <a:r>
              <a:rPr lang="en-US" sz="2200" b="1" dirty="0" smtClean="0">
                <a:latin typeface="+mj-lt"/>
              </a:rPr>
              <a:t>Step </a:t>
            </a:r>
            <a:r>
              <a:rPr lang="en-US" sz="2200" b="1" dirty="0">
                <a:latin typeface="+mj-lt"/>
              </a:rPr>
              <a:t>3: </a:t>
            </a:r>
            <a:r>
              <a:rPr lang="en-US" sz="2200" dirty="0">
                <a:latin typeface="+mj-lt"/>
              </a:rPr>
              <a:t>Compare the aggregated estimate from Step 2 to the actual value of the outcome for each case in the data set</a:t>
            </a:r>
          </a:p>
          <a:p>
            <a:pPr lvl="2">
              <a:buFont typeface="Arial"/>
              <a:buChar char="•"/>
            </a:pPr>
            <a:endParaRPr lang="en-US" sz="1900" dirty="0" smtClean="0">
              <a:latin typeface="+mj-lt"/>
            </a:endParaRPr>
          </a:p>
          <a:p>
            <a:pPr lvl="2">
              <a:buFont typeface="Arial"/>
              <a:buChar char="•"/>
            </a:pPr>
            <a:r>
              <a:rPr lang="en-US" sz="1900" dirty="0" smtClean="0">
                <a:latin typeface="+mj-lt"/>
              </a:rPr>
              <a:t>Correct</a:t>
            </a:r>
            <a:r>
              <a:rPr lang="en-US" sz="1900" dirty="0">
                <a:latin typeface="+mj-lt"/>
              </a:rPr>
              <a:t>/Incorrect for Classification</a:t>
            </a:r>
          </a:p>
          <a:p>
            <a:pPr lvl="2">
              <a:buFont typeface="Arial"/>
              <a:buChar char="•"/>
            </a:pPr>
            <a:r>
              <a:rPr lang="en-US" sz="1900" dirty="0">
                <a:latin typeface="+mj-lt"/>
              </a:rPr>
              <a:t>Residual for Regression (y</a:t>
            </a:r>
            <a:r>
              <a:rPr lang="en-US" sz="1900" baseline="-25000" dirty="0">
                <a:latin typeface="+mj-lt"/>
              </a:rPr>
              <a:t>i</a:t>
            </a:r>
            <a:r>
              <a:rPr lang="en-US" sz="1900" dirty="0">
                <a:latin typeface="+mj-lt"/>
              </a:rPr>
              <a:t> – Step 2 Estimate).</a:t>
            </a:r>
          </a:p>
          <a:p>
            <a:pPr lvl="1">
              <a:buFont typeface="Arial"/>
              <a:buChar char="•"/>
            </a:pPr>
            <a:endParaRPr lang="en-US" sz="900" dirty="0">
              <a:latin typeface="+mj-lt"/>
            </a:endParaRPr>
          </a:p>
          <a:p>
            <a:pPr>
              <a:buFont typeface="Arial"/>
              <a:buChar char="•"/>
            </a:pPr>
            <a:endParaRPr lang="en-US" sz="3000" dirty="0" smtClean="0">
              <a:latin typeface="+mj-lt"/>
            </a:endParaRPr>
          </a:p>
          <a:p>
            <a:pPr marL="0" indent="0">
              <a:buNone/>
            </a:pPr>
            <a:r>
              <a:rPr lang="en-US" sz="2353" dirty="0" smtClean="0">
                <a:latin typeface="+mj-lt"/>
              </a:rPr>
              <a:t>The </a:t>
            </a:r>
            <a:r>
              <a:rPr lang="en-US" sz="2353" dirty="0">
                <a:latin typeface="+mj-lt"/>
              </a:rPr>
              <a:t>OOB Error is </a:t>
            </a:r>
            <a:r>
              <a:rPr lang="en-US" sz="2353" dirty="0" smtClean="0">
                <a:latin typeface="+mj-lt"/>
              </a:rPr>
              <a:t>the:</a:t>
            </a:r>
          </a:p>
          <a:p>
            <a:pPr lvl="1">
              <a:buFont typeface="Arial"/>
              <a:buChar char="•"/>
            </a:pPr>
            <a:endParaRPr lang="en-US" sz="2200" dirty="0">
              <a:latin typeface="+mj-lt"/>
            </a:endParaRPr>
          </a:p>
          <a:p>
            <a:pPr lvl="1">
              <a:buFont typeface="Arial"/>
              <a:buChar char="•"/>
            </a:pPr>
            <a:r>
              <a:rPr lang="en-US" sz="1800" dirty="0" smtClean="0">
                <a:latin typeface="+mj-lt"/>
              </a:rPr>
              <a:t>P</a:t>
            </a:r>
            <a:r>
              <a:rPr lang="en-US" sz="1900" dirty="0" smtClean="0">
                <a:latin typeface="+mj-lt"/>
              </a:rPr>
              <a:t>roportion </a:t>
            </a:r>
            <a:r>
              <a:rPr lang="en-US" sz="1900" dirty="0">
                <a:latin typeface="+mj-lt"/>
              </a:rPr>
              <a:t>of “incorrect” values from Step 3 (classification</a:t>
            </a:r>
            <a:r>
              <a:rPr lang="en-US" sz="1900" dirty="0" smtClean="0">
                <a:latin typeface="+mj-lt"/>
              </a:rPr>
              <a:t>)</a:t>
            </a:r>
            <a:endParaRPr lang="en-US" sz="1900" dirty="0">
              <a:latin typeface="+mj-lt"/>
            </a:endParaRPr>
          </a:p>
          <a:p>
            <a:pPr lvl="1">
              <a:buFont typeface="Arial"/>
              <a:buChar char="•"/>
            </a:pPr>
            <a:r>
              <a:rPr lang="en-US" sz="1900" dirty="0" smtClean="0">
                <a:latin typeface="+mj-lt"/>
              </a:rPr>
              <a:t>Average </a:t>
            </a:r>
            <a:r>
              <a:rPr lang="en-US" sz="1900" dirty="0">
                <a:latin typeface="+mj-lt"/>
              </a:rPr>
              <a:t>squared residual from Step 3 (regression</a:t>
            </a:r>
            <a:r>
              <a:rPr lang="en-US" sz="1900" dirty="0" smtClean="0">
                <a:latin typeface="+mj-lt"/>
              </a:rPr>
              <a:t>)</a:t>
            </a:r>
            <a:endParaRPr lang="en-US" sz="1900" dirty="0">
              <a:latin typeface="+mj-lt"/>
            </a:endParaRPr>
          </a:p>
          <a:p>
            <a:pPr>
              <a:buFont typeface="Arial"/>
              <a:buChar char="•"/>
            </a:pPr>
            <a:endParaRPr lang="en-ZW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055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5001" y="2497667"/>
            <a:ext cx="7645400" cy="3914246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1800" dirty="0"/>
              <a:t>Pros</a:t>
            </a:r>
            <a:r>
              <a:rPr lang="en-US" sz="1800" dirty="0" smtClean="0"/>
              <a:t> 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Can handle predictors that are continuous, </a:t>
            </a:r>
            <a:r>
              <a:rPr lang="en-US" sz="1800" dirty="0" smtClean="0"/>
              <a:t>categorical, </a:t>
            </a:r>
            <a:r>
              <a:rPr lang="en-US" sz="1800" dirty="0" smtClean="0"/>
              <a:t>skewed and sparse </a:t>
            </a:r>
            <a:r>
              <a:rPr lang="en-US" sz="1800" dirty="0" smtClean="0"/>
              <a:t>data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Aptly suited for the “large p, small n” scenario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Very effective for estimating outcomes that are a complex functions of predictors with many interactions or possibly non-linear functions of the parameters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Cons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Random Forests can be </a:t>
            </a:r>
            <a:r>
              <a:rPr lang="en-US" sz="1800" b="1" dirty="0" smtClean="0"/>
              <a:t>extremely computationally intensive</a:t>
            </a:r>
            <a:endParaRPr lang="en-US" sz="1800" dirty="0" smtClean="0"/>
          </a:p>
          <a:p>
            <a:pPr lvl="1">
              <a:buFont typeface="Arial"/>
              <a:buChar char="•"/>
            </a:pPr>
            <a:r>
              <a:rPr lang="en-US" sz="1800" dirty="0" smtClean="0"/>
              <a:t>Unlike Trees, Random Forests are </a:t>
            </a:r>
            <a:r>
              <a:rPr lang="en-US" sz="1800" b="1" dirty="0" smtClean="0"/>
              <a:t>not easily visualized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Pros and Cons of Random Forests</a:t>
            </a:r>
            <a:endParaRPr lang="en-US" sz="40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65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Random Forests using Scikit-Learn in Python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32" y="2461846"/>
            <a:ext cx="8129568" cy="416755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#Import Library </a:t>
            </a:r>
          </a:p>
          <a:p>
            <a:pPr>
              <a:buNone/>
            </a:pPr>
            <a:r>
              <a:rPr lang="en-US" dirty="0" smtClean="0"/>
              <a:t>from sklearn.ensemble import RandomForestClassifier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#Create </a:t>
            </a:r>
            <a:r>
              <a:rPr lang="en-US" dirty="0" smtClean="0"/>
              <a:t>a RandomForest classification object </a:t>
            </a:r>
          </a:p>
          <a:p>
            <a:pPr>
              <a:buNone/>
            </a:pPr>
            <a:r>
              <a:rPr lang="en-US" dirty="0" smtClean="0"/>
              <a:t>model = RandomForestClassifier(n_estimators=10, criterion='gini’)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#Train </a:t>
            </a:r>
            <a:r>
              <a:rPr lang="en-US" dirty="0" smtClean="0"/>
              <a:t>the model using the training sets</a:t>
            </a:r>
          </a:p>
          <a:p>
            <a:pPr>
              <a:buNone/>
            </a:pPr>
            <a:r>
              <a:rPr lang="en-US" dirty="0" smtClean="0"/>
              <a:t>model.fit(X, y)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#Predict Output </a:t>
            </a:r>
          </a:p>
          <a:p>
            <a:pPr>
              <a:buNone/>
            </a:pPr>
            <a:r>
              <a:rPr lang="en-US" dirty="0" smtClean="0"/>
              <a:t>predicted= model.predict(x_test)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19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2782926"/>
            <a:ext cx="8445444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+mj-lt"/>
              <a:hlinkClick r:id="rId2"/>
            </a:endParaRPr>
          </a:p>
          <a:p>
            <a:pPr marL="0" indent="0">
              <a:buNone/>
            </a:pPr>
            <a:r>
              <a:rPr lang="en-US" sz="2000" dirty="0" smtClean="0">
                <a:latin typeface="+mj-lt"/>
                <a:hlinkClick r:id="rId2"/>
              </a:rPr>
              <a:t>http</a:t>
            </a:r>
            <a:r>
              <a:rPr lang="en-US" sz="2000" dirty="0" smtClean="0">
                <a:latin typeface="+mj-lt"/>
                <a:hlinkClick r:id="rId2"/>
              </a:rPr>
              <a:t>://scikit-learn.org</a:t>
            </a:r>
            <a:r>
              <a:rPr lang="en-US" sz="2000" dirty="0" smtClean="0">
                <a:latin typeface="+mj-lt"/>
                <a:hlinkClick r:id="rId2"/>
              </a:rPr>
              <a:t>/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 smtClean="0">
                <a:latin typeface="+mj-lt"/>
                <a:hlinkClick r:id="rId3"/>
              </a:rPr>
              <a:t>http</a:t>
            </a:r>
            <a:r>
              <a:rPr lang="en-US" sz="2000" dirty="0" smtClean="0">
                <a:latin typeface="+mj-lt"/>
                <a:hlinkClick r:id="rId3"/>
              </a:rPr>
              <a:t>://scikit-learn.org/stable/modules/generated/</a:t>
            </a:r>
            <a:r>
              <a:rPr lang="en-US" sz="2000" dirty="0" smtClean="0">
                <a:latin typeface="+mj-lt"/>
                <a:hlinkClick r:id="rId3"/>
              </a:rPr>
              <a:t>sklearn.ensemble.RandomForestClassifier.html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i="1" dirty="0" smtClean="0">
                <a:hlinkClick r:id="rId4"/>
              </a:rPr>
              <a:t>www.cs.kent.edu/~jin/DM07/ClassificationDecisionTree.ppt</a:t>
            </a:r>
            <a:endParaRPr lang="en-US" sz="2000" i="1" dirty="0" smtClean="0"/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  <a:p>
            <a:pPr>
              <a:buNone/>
            </a:pPr>
            <a:endParaRPr lang="en-US" sz="2000" b="1" i="1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References</a:t>
            </a:r>
            <a:endParaRPr lang="en-US" sz="40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819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000" dirty="0" smtClean="0"/>
              <a:t>Decision trees</a:t>
            </a:r>
            <a:endParaRPr lang="en-US" sz="70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2331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4066"/>
            <a:ext cx="8229600" cy="123613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>
                <a:latin typeface="+mj-lt"/>
              </a:rPr>
              <a:t>Create a decision tree from training data</a:t>
            </a:r>
            <a:endParaRPr lang="en-US" sz="4000" dirty="0" smtClean="0">
              <a:latin typeface="+mj-lt"/>
            </a:endParaRPr>
          </a:p>
        </p:txBody>
      </p:sp>
      <p:grpSp>
        <p:nvGrpSpPr>
          <p:cNvPr id="16386" name="Group 3"/>
          <p:cNvGrpSpPr>
            <a:grpSpLocks/>
          </p:cNvGrpSpPr>
          <p:nvPr/>
        </p:nvGrpSpPr>
        <p:grpSpPr bwMode="auto">
          <a:xfrm>
            <a:off x="261688" y="1778397"/>
            <a:ext cx="3587750" cy="4311651"/>
            <a:chOff x="288" y="951"/>
            <a:chExt cx="2260" cy="2716"/>
          </a:xfrm>
        </p:grpSpPr>
        <p:graphicFrame>
          <p:nvGraphicFramePr>
            <p:cNvPr id="16416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p:oleObj spid="_x0000_s35031" name="Document" r:id="rId3" imgW="5404104" imgH="5779008" progId="Word.Document.8">
                <p:embed/>
              </p:oleObj>
            </a:graphicData>
          </a:graphic>
        </p:graphicFrame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 rot="-2416809">
              <a:off x="672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1" dirty="0" smtClean="0">
                  <a:solidFill>
                    <a:srgbClr val="006600"/>
                  </a:solidFill>
                  <a:cs typeface="+mn-cs"/>
                </a:rPr>
                <a:t>categorical</a:t>
              </a:r>
              <a:endParaRPr lang="en-US" sz="1600" b="1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 rot="-2416809">
              <a:off x="1104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1" dirty="0" smtClean="0">
                  <a:solidFill>
                    <a:srgbClr val="006600"/>
                  </a:solidFill>
                  <a:cs typeface="+mn-cs"/>
                </a:rPr>
                <a:t>categorical</a:t>
              </a:r>
              <a:endParaRPr lang="en-US" sz="1600" b="1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 rot="-2416809">
              <a:off x="1632" y="951"/>
              <a:ext cx="8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1" dirty="0" smtClean="0">
                  <a:solidFill>
                    <a:srgbClr val="006600"/>
                  </a:solidFill>
                  <a:cs typeface="+mn-cs"/>
                </a:rPr>
                <a:t>continuous</a:t>
              </a:r>
              <a:endParaRPr lang="en-US" sz="1600" b="1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 rot="-2416809">
              <a:off x="2112" y="1047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1" dirty="0" smtClean="0">
                  <a:solidFill>
                    <a:srgbClr val="006600"/>
                  </a:solidFill>
                  <a:cs typeface="+mn-cs"/>
                </a:rPr>
                <a:t>class</a:t>
              </a:r>
              <a:endParaRPr lang="en-US" sz="1600" b="1" dirty="0" smtClean="0">
                <a:solidFill>
                  <a:schemeClr val="bg2"/>
                </a:solidFill>
                <a:cs typeface="+mn-cs"/>
              </a:endParaRPr>
            </a:p>
          </p:txBody>
        </p:sp>
      </p:grp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6999038" y="4708527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5868738" y="4708527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>
            <a:off x="6514851" y="3914777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7726113" y="3914777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6676776" y="3187702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5303588" y="3187702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5821113" y="2924177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1" dirty="0" smtClean="0">
                <a:solidFill>
                  <a:srgbClr val="2D1993"/>
                </a:solidFill>
                <a:cs typeface="+mn-cs"/>
              </a:rPr>
              <a:t>Refund</a:t>
            </a:r>
            <a:endParaRPr lang="en-US" sz="16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6837113" y="3651252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1" dirty="0" smtClean="0">
                <a:solidFill>
                  <a:srgbClr val="2D1993"/>
                </a:solidFill>
                <a:cs typeface="+mn-cs"/>
              </a:rPr>
              <a:t>MarSt</a:t>
            </a:r>
            <a:endParaRPr lang="en-US" sz="16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6111626" y="4443415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1" dirty="0" smtClean="0">
                <a:solidFill>
                  <a:srgbClr val="2D1993"/>
                </a:solidFill>
                <a:cs typeface="+mn-cs"/>
              </a:rPr>
              <a:t>TaxInc</a:t>
            </a:r>
            <a:endParaRPr lang="en-US" sz="16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26" name="AutoShape 18"/>
          <p:cNvSpPr>
            <a:spLocks noChangeArrowheads="1"/>
          </p:cNvSpPr>
          <p:nvPr/>
        </p:nvSpPr>
        <p:spPr bwMode="auto">
          <a:xfrm>
            <a:off x="7038726" y="5232402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962526" y="5232402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1" dirty="0" smtClean="0">
                <a:solidFill>
                  <a:srgbClr val="800000"/>
                </a:solidFill>
                <a:cs typeface="+mn-cs"/>
              </a:rPr>
              <a:t>YES</a:t>
            </a:r>
            <a:endParaRPr lang="en-US" sz="16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28" name="AutoShape 20"/>
          <p:cNvSpPr>
            <a:spLocks noChangeArrowheads="1"/>
          </p:cNvSpPr>
          <p:nvPr/>
        </p:nvSpPr>
        <p:spPr bwMode="auto">
          <a:xfrm>
            <a:off x="5546476" y="5249865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5643313" y="5235577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1" dirty="0" smtClean="0">
                <a:solidFill>
                  <a:srgbClr val="800000"/>
                </a:solidFill>
                <a:cs typeface="+mn-cs"/>
              </a:rPr>
              <a:t>NO</a:t>
            </a:r>
            <a:endParaRPr lang="en-US" sz="16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30" name="AutoShape 22"/>
          <p:cNvSpPr>
            <a:spLocks noChangeArrowheads="1"/>
          </p:cNvSpPr>
          <p:nvPr/>
        </p:nvSpPr>
        <p:spPr bwMode="auto">
          <a:xfrm>
            <a:off x="4981326" y="3665540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5076576" y="3651252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1" dirty="0" smtClean="0">
                <a:solidFill>
                  <a:srgbClr val="800000"/>
                </a:solidFill>
                <a:cs typeface="+mn-cs"/>
              </a:rPr>
              <a:t>NO</a:t>
            </a:r>
            <a:endParaRPr lang="en-US" sz="1600" dirty="0" smtClean="0">
              <a:solidFill>
                <a:srgbClr val="00FFFF"/>
              </a:solidFill>
              <a:cs typeface="+mn-cs"/>
            </a:endParaRPr>
          </a:p>
        </p:txBody>
      </p:sp>
      <p:sp>
        <p:nvSpPr>
          <p:cNvPr id="17432" name="AutoShape 24"/>
          <p:cNvSpPr>
            <a:spLocks noChangeArrowheads="1"/>
          </p:cNvSpPr>
          <p:nvPr/>
        </p:nvSpPr>
        <p:spPr bwMode="auto">
          <a:xfrm>
            <a:off x="7876926" y="4470402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7953126" y="4470402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b="1" dirty="0" smtClean="0">
                <a:solidFill>
                  <a:srgbClr val="800000"/>
                </a:solidFill>
                <a:cs typeface="+mn-cs"/>
              </a:rPr>
              <a:t>NO</a:t>
            </a:r>
            <a:endParaRPr lang="en-US" sz="16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5094038" y="3187702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dirty="0" smtClean="0">
                <a:cs typeface="+mn-cs"/>
              </a:rPr>
              <a:t>Yes</a:t>
            </a:r>
            <a:endParaRPr lang="en-US" sz="16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6959351" y="3187702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dirty="0" smtClean="0">
                <a:cs typeface="+mn-cs"/>
              </a:rPr>
              <a:t>No</a:t>
            </a:r>
            <a:endParaRPr lang="en-US" sz="16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7942013" y="3952877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dirty="0" smtClean="0">
                <a:cs typeface="+mn-cs"/>
              </a:rPr>
              <a:t>Married</a:t>
            </a:r>
            <a:r>
              <a:rPr lang="en-US" sz="1600" dirty="0" smtClean="0">
                <a:solidFill>
                  <a:schemeClr val="bg2"/>
                </a:solidFill>
                <a:cs typeface="+mn-cs"/>
              </a:rPr>
              <a:t> 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5725863" y="3981452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dirty="0" smtClean="0">
                <a:cs typeface="+mn-cs"/>
              </a:rPr>
              <a:t>Single, Divorced</a:t>
            </a:r>
            <a:endParaRPr lang="en-US" sz="16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5346451" y="477361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dirty="0" smtClean="0">
                <a:cs typeface="+mn-cs"/>
              </a:rPr>
              <a:t>&lt; 80K</a:t>
            </a:r>
            <a:endParaRPr lang="en-US" sz="16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7121276" y="4773615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1600" dirty="0" smtClean="0">
                <a:cs typeface="+mn-cs"/>
              </a:rPr>
              <a:t>&gt; 80K</a:t>
            </a:r>
            <a:endParaRPr lang="en-US" sz="16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6460876" y="1970090"/>
            <a:ext cx="224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b="1" i="1" dirty="0" smtClean="0">
                <a:solidFill>
                  <a:srgbClr val="FF0000"/>
                </a:solidFill>
                <a:cs typeface="+mn-cs"/>
              </a:rPr>
              <a:t>Splitting Attributes</a:t>
            </a:r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 flipH="1">
            <a:off x="6838701" y="2351090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2" name="AutoShape 34"/>
          <p:cNvSpPr>
            <a:spLocks noChangeArrowheads="1"/>
          </p:cNvSpPr>
          <p:nvPr/>
        </p:nvSpPr>
        <p:spPr bwMode="auto">
          <a:xfrm>
            <a:off x="3843088" y="4013202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7451476" y="2351090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685021" y="6038852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cs typeface="+mn-cs"/>
              </a:rPr>
              <a:t>Training Data</a:t>
            </a:r>
            <a:endParaRPr lang="en-US" sz="2000" dirty="0" smtClean="0">
              <a:solidFill>
                <a:schemeClr val="bg2"/>
              </a:solidFill>
              <a:cs typeface="+mn-cs"/>
            </a:endParaRP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5062288" y="6038852"/>
            <a:ext cx="312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cs typeface="+mn-cs"/>
              </a:rPr>
              <a:t>Model:  Decision Tree</a:t>
            </a:r>
            <a:endParaRPr lang="en-US" sz="2000" dirty="0" smtClean="0">
              <a:solidFill>
                <a:schemeClr val="bg2"/>
              </a:solidFill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898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 smtClean="0">
                <a:latin typeface="+mj-lt"/>
              </a:rPr>
              <a:t>Apply model to </a:t>
            </a:r>
            <a:r>
              <a:rPr lang="en-US" sz="4000" dirty="0">
                <a:latin typeface="+mj-lt"/>
              </a:rPr>
              <a:t>t</a:t>
            </a:r>
            <a:r>
              <a:rPr lang="en-US" sz="4000" dirty="0" smtClean="0">
                <a:latin typeface="+mj-lt"/>
              </a:rPr>
              <a:t>est data</a:t>
            </a:r>
          </a:p>
        </p:txBody>
      </p:sp>
      <p:grpSp>
        <p:nvGrpSpPr>
          <p:cNvPr id="19458" name="Group 3"/>
          <p:cNvGrpSpPr>
            <a:grpSpLocks/>
          </p:cNvGrpSpPr>
          <p:nvPr/>
        </p:nvGrpSpPr>
        <p:grpSpPr bwMode="auto">
          <a:xfrm>
            <a:off x="4610815" y="2710746"/>
            <a:ext cx="4267200" cy="3298825"/>
            <a:chOff x="384" y="1584"/>
            <a:chExt cx="2451" cy="1694"/>
          </a:xfrm>
        </p:grpSpPr>
        <p:sp>
          <p:nvSpPr>
            <p:cNvPr id="2048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7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1" dirty="0" smtClean="0">
                  <a:solidFill>
                    <a:srgbClr val="2D1993"/>
                  </a:solidFill>
                  <a:cs typeface="+mn-cs"/>
                </a:rPr>
                <a:t>Refund</a:t>
              </a:r>
              <a:endParaRPr lang="en-US" sz="1600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1" dirty="0" smtClean="0">
                  <a:solidFill>
                    <a:srgbClr val="2D1993"/>
                  </a:solidFill>
                  <a:cs typeface="+mn-cs"/>
                </a:rPr>
                <a:t>MarSt</a:t>
              </a:r>
              <a:endParaRPr lang="en-US" sz="1600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1" dirty="0" smtClean="0">
                  <a:solidFill>
                    <a:srgbClr val="2D1993"/>
                  </a:solidFill>
                  <a:cs typeface="+mn-cs"/>
                </a:rPr>
                <a:t>TaxInc</a:t>
              </a:r>
              <a:endParaRPr lang="en-US" sz="1600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2049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6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cs typeface="+mn-cs"/>
                </a:rPr>
                <a:t>YES</a:t>
              </a:r>
              <a:endParaRPr lang="en-US" sz="1600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2049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cs typeface="+mn-cs"/>
                </a:rPr>
                <a:t>NO</a:t>
              </a:r>
              <a:endParaRPr lang="en-US" sz="1600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2049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cs typeface="+mn-cs"/>
                </a:rPr>
                <a:t>NO</a:t>
              </a:r>
              <a:endParaRPr lang="en-US" sz="1600" dirty="0" smtClean="0">
                <a:solidFill>
                  <a:srgbClr val="00FFFF"/>
                </a:solidFill>
                <a:cs typeface="+mn-cs"/>
              </a:endParaRPr>
            </a:p>
          </p:txBody>
        </p:sp>
        <p:sp>
          <p:nvSpPr>
            <p:cNvPr id="2049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b="1" dirty="0" smtClean="0">
                  <a:solidFill>
                    <a:srgbClr val="800000"/>
                  </a:solidFill>
                  <a:cs typeface="+mn-cs"/>
                </a:rPr>
                <a:t>NO</a:t>
              </a:r>
              <a:endParaRPr lang="en-US" sz="1600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2050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dirty="0" smtClean="0">
                  <a:cs typeface="+mn-cs"/>
                </a:rPr>
                <a:t>Yes</a:t>
              </a:r>
              <a:endParaRPr lang="en-US" sz="1600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20502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dirty="0" smtClean="0">
                  <a:cs typeface="+mn-cs"/>
                </a:rPr>
                <a:t>No</a:t>
              </a:r>
              <a:endParaRPr lang="en-US" sz="1600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20503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dirty="0" smtClean="0">
                  <a:cs typeface="+mn-cs"/>
                </a:rPr>
                <a:t>Married</a:t>
              </a:r>
              <a:r>
                <a:rPr lang="en-US" sz="1600" dirty="0" smtClean="0">
                  <a:solidFill>
                    <a:schemeClr val="bg2"/>
                  </a:solidFill>
                  <a:cs typeface="+mn-cs"/>
                </a:rPr>
                <a:t> </a:t>
              </a:r>
            </a:p>
          </p:txBody>
        </p:sp>
        <p:sp>
          <p:nvSpPr>
            <p:cNvPr id="20504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dirty="0" smtClean="0">
                  <a:cs typeface="+mn-cs"/>
                </a:rPr>
                <a:t>Single, Divorced</a:t>
              </a:r>
              <a:endParaRPr lang="en-US" sz="1600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20505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dirty="0" smtClean="0">
                  <a:cs typeface="+mn-cs"/>
                </a:rPr>
                <a:t>&lt; 80K</a:t>
              </a:r>
              <a:endParaRPr lang="en-US" sz="1600" dirty="0" smtClean="0">
                <a:solidFill>
                  <a:schemeClr val="bg2"/>
                </a:solidFill>
                <a:cs typeface="+mn-cs"/>
              </a:endParaRPr>
            </a:p>
          </p:txBody>
        </p: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0"/>
                <a:buNone/>
                <a:defRPr/>
              </a:pPr>
              <a:r>
                <a:rPr lang="en-US" sz="1600" dirty="0" smtClean="0">
                  <a:cs typeface="+mn-cs"/>
                </a:rPr>
                <a:t>&gt; 80K</a:t>
              </a:r>
              <a:endParaRPr lang="en-US" sz="1600" dirty="0" smtClean="0">
                <a:solidFill>
                  <a:schemeClr val="bg2"/>
                </a:solidFill>
                <a:cs typeface="+mn-cs"/>
              </a:endParaRPr>
            </a:p>
          </p:txBody>
        </p:sp>
      </p:grpSp>
      <p:graphicFrame>
        <p:nvGraphicFramePr>
          <p:cNvPr id="1945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846435"/>
              </p:ext>
            </p:extLst>
          </p:nvPr>
        </p:nvGraphicFramePr>
        <p:xfrm>
          <a:off x="730245" y="3134741"/>
          <a:ext cx="3343275" cy="1133475"/>
        </p:xfrm>
        <a:graphic>
          <a:graphicData uri="http://schemas.openxmlformats.org/presentationml/2006/ole">
            <p:oleObj spid="_x0000_s36055" name="Document" r:id="rId3" imgW="4651248" imgH="1575816" progId="Word.Document.8">
              <p:embed/>
            </p:oleObj>
          </a:graphicData>
        </a:graphic>
      </p:graphicFrame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1542941" y="2700479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0"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  <a:cs typeface="+mn-cs"/>
              </a:rPr>
              <a:t>Test Data</a:t>
            </a:r>
            <a:endParaRPr lang="en-US" sz="2000" dirty="0" smtClean="0">
              <a:solidFill>
                <a:schemeClr val="bg2"/>
              </a:solidFill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50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j-lt"/>
              </a:rPr>
              <a:t>Decisions and algorithms</a:t>
            </a:r>
            <a:endParaRPr lang="en-US" sz="4000" dirty="0">
              <a:latin typeface="+mj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086" y="2497034"/>
            <a:ext cx="8229600" cy="408159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chemeClr val="accent1"/>
              </a:buClr>
              <a:buSzPct val="100000"/>
            </a:pPr>
            <a:r>
              <a:rPr lang="en-US" sz="1900" dirty="0">
                <a:solidFill>
                  <a:schemeClr val="tx2"/>
                </a:solidFill>
                <a:latin typeface="+mn-lt"/>
              </a:rPr>
              <a:t>Determine how to split</a:t>
            </a:r>
          </a:p>
          <a:p>
            <a:pPr marL="742950" lvl="2" indent="-342900">
              <a:lnSpc>
                <a:spcPct val="80000"/>
              </a:lnSpc>
              <a:buClr>
                <a:schemeClr val="accent1"/>
              </a:buClr>
              <a:buSzPct val="100000"/>
            </a:pPr>
            <a:r>
              <a:rPr lang="en-US" sz="1900" dirty="0">
                <a:solidFill>
                  <a:schemeClr val="tx2"/>
                </a:solidFill>
                <a:latin typeface="+mn-lt"/>
              </a:rPr>
              <a:t>Specify attribute test condition</a:t>
            </a:r>
          </a:p>
          <a:p>
            <a:pPr marL="1257300" lvl="4" indent="-342900">
              <a:lnSpc>
                <a:spcPct val="80000"/>
              </a:lnSpc>
              <a:buClr>
                <a:schemeClr val="accent1"/>
              </a:buClr>
              <a:buSzPct val="100000"/>
            </a:pPr>
            <a:r>
              <a:rPr lang="en-US" sz="1900" dirty="0">
                <a:solidFill>
                  <a:schemeClr val="tx2"/>
                </a:solidFill>
                <a:latin typeface="+mn-lt"/>
              </a:rPr>
              <a:t>Attribute type: nominal, ordinal, continuous</a:t>
            </a:r>
          </a:p>
          <a:p>
            <a:pPr marL="1257300" lvl="4" indent="-342900">
              <a:lnSpc>
                <a:spcPct val="80000"/>
              </a:lnSpc>
              <a:buClr>
                <a:schemeClr val="accent1"/>
              </a:buClr>
              <a:buSzPct val="100000"/>
            </a:pPr>
            <a:r>
              <a:rPr lang="en-US" sz="1900" dirty="0">
                <a:solidFill>
                  <a:schemeClr val="tx2"/>
                </a:solidFill>
                <a:latin typeface="+mn-lt"/>
              </a:rPr>
              <a:t>Splitting: 2-way split, multi-way split</a:t>
            </a:r>
          </a:p>
          <a:p>
            <a:endParaRPr lang="en-US" dirty="0" smtClean="0"/>
          </a:p>
          <a:p>
            <a:pPr>
              <a:lnSpc>
                <a:spcPct val="80000"/>
              </a:lnSpc>
              <a:buClr>
                <a:schemeClr val="accent1"/>
              </a:buClr>
              <a:buSzPct val="100000"/>
            </a:pPr>
            <a:r>
              <a:rPr lang="en-US" sz="1900" dirty="0">
                <a:solidFill>
                  <a:schemeClr val="tx2"/>
                </a:solidFill>
                <a:latin typeface="+mn-lt"/>
              </a:rPr>
              <a:t>Determine best split</a:t>
            </a:r>
          </a:p>
          <a:p>
            <a:pPr lvl="1" indent="-342900">
              <a:lnSpc>
                <a:spcPct val="80000"/>
              </a:lnSpc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1900" dirty="0">
                <a:solidFill>
                  <a:schemeClr val="tx2"/>
                </a:solidFill>
                <a:latin typeface="+mn-lt"/>
              </a:rPr>
              <a:t>Need a measurement of impurity: Gini Index, Entropy, Misclassification Error</a:t>
            </a:r>
          </a:p>
          <a:p>
            <a:pPr lvl="2" indent="-342900">
              <a:lnSpc>
                <a:spcPct val="80000"/>
              </a:lnSpc>
              <a:buClr>
                <a:schemeClr val="accent1"/>
              </a:buClr>
              <a:buSzPct val="100000"/>
            </a:pPr>
            <a:endParaRPr lang="en-US" sz="19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100000"/>
              <a:defRPr/>
            </a:pPr>
            <a:r>
              <a:rPr lang="en-US" sz="1900" dirty="0">
                <a:solidFill>
                  <a:schemeClr val="tx2"/>
                </a:solidFill>
                <a:latin typeface="+mn-lt"/>
              </a:rPr>
              <a:t>There are many algorithms available</a:t>
            </a:r>
          </a:p>
          <a:p>
            <a:pPr lvl="1" indent="-342900">
              <a:lnSpc>
                <a:spcPct val="80000"/>
              </a:lnSpc>
              <a:buClr>
                <a:schemeClr val="accent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900" dirty="0">
                <a:solidFill>
                  <a:schemeClr val="tx2"/>
                </a:solidFill>
                <a:latin typeface="+mn-lt"/>
              </a:rPr>
              <a:t>Hunt’s, CART, ID3, C4.5, SLIQ, SPRINT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52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dirty="0"/>
              <a:t>Inexpensive to construct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Extremely fast at classifying unknown records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Easy to interpret for small-sized trees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Easily handles mixed data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Scalable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Accuracy is comparable to other classification techniques for many simple data </a:t>
            </a:r>
            <a:r>
              <a:rPr lang="en-US" dirty="0" smtClean="0"/>
              <a:t>sets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318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Disadvantages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76655" y="2538086"/>
            <a:ext cx="3822192" cy="35471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 smtClean="0"/>
              <a:t>Prone to produce decision trees that are more complex than necessary (overfitting)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In overfitting, trees are highly sensitive to noise in the training set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Training error no longer provides a good estimate of how well the tree will perform on previously unseen records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9935" y="2690650"/>
            <a:ext cx="4595152" cy="352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205833" y="2786855"/>
            <a:ext cx="1287702" cy="758448"/>
            <a:chOff x="7205833" y="2786855"/>
            <a:chExt cx="1287702" cy="758448"/>
          </a:xfrm>
        </p:grpSpPr>
        <p:sp>
          <p:nvSpPr>
            <p:cNvPr id="2" name="Rounded Rectangle 1"/>
            <p:cNvSpPr/>
            <p:nvPr/>
          </p:nvSpPr>
          <p:spPr>
            <a:xfrm>
              <a:off x="7205833" y="2786855"/>
              <a:ext cx="1287702" cy="5820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223473" y="3404197"/>
              <a:ext cx="326336" cy="14110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flat" dir="tl">
                <a:rot lat="0" lon="0" rev="6360000"/>
              </a:lightRig>
            </a:scene3d>
            <a:sp3d prstMaterial="flat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232292" y="3007333"/>
            <a:ext cx="139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76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000" dirty="0" smtClean="0"/>
              <a:t>Random Forests</a:t>
            </a:r>
            <a:endParaRPr lang="en-US" sz="70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23310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8611</TotalTime>
  <Words>809</Words>
  <Application>Microsoft Macintosh PowerPoint</Application>
  <PresentationFormat>On-screen Show (4:3)</PresentationFormat>
  <Paragraphs>164</Paragraphs>
  <Slides>19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Waveform</vt:lpstr>
      <vt:lpstr>Document</vt:lpstr>
      <vt:lpstr>  Supervised Machine Learning  Random Forests </vt:lpstr>
      <vt:lpstr>References</vt:lpstr>
      <vt:lpstr>Slide 3</vt:lpstr>
      <vt:lpstr>Create a decision tree from training data</vt:lpstr>
      <vt:lpstr>Apply model to test data</vt:lpstr>
      <vt:lpstr>Decisions and algorithms</vt:lpstr>
      <vt:lpstr>Advantages</vt:lpstr>
      <vt:lpstr>Disadvantages</vt:lpstr>
      <vt:lpstr>Slide 9</vt:lpstr>
      <vt:lpstr>Random Forests</vt:lpstr>
      <vt:lpstr>Methodology</vt:lpstr>
      <vt:lpstr>Methodology</vt:lpstr>
      <vt:lpstr>Illustration</vt:lpstr>
      <vt:lpstr>Illustration</vt:lpstr>
      <vt:lpstr>Performance: Error Rates</vt:lpstr>
      <vt:lpstr>Performance: Error Rates</vt:lpstr>
      <vt:lpstr>Performance: Error Rates</vt:lpstr>
      <vt:lpstr>Pros and Cons of Random Forests</vt:lpstr>
      <vt:lpstr>Random Forests using Scikit-Learn in Python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Marcio Duarte Albasini Mourao</dc:creator>
  <cp:lastModifiedBy>Marcio Duarte Albasini Mourao</cp:lastModifiedBy>
  <cp:revision>327</cp:revision>
  <dcterms:created xsi:type="dcterms:W3CDTF">2017-10-20T15:56:49Z</dcterms:created>
  <dcterms:modified xsi:type="dcterms:W3CDTF">2017-10-20T17:00:52Z</dcterms:modified>
</cp:coreProperties>
</file>