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notesMasterIdLst>
    <p:notesMasterId r:id="rId13"/>
  </p:notesMasterIdLst>
  <p:sldIdLst>
    <p:sldId id="256" r:id="rId2"/>
    <p:sldId id="369" r:id="rId3"/>
    <p:sldId id="365" r:id="rId4"/>
    <p:sldId id="378" r:id="rId5"/>
    <p:sldId id="379" r:id="rId6"/>
    <p:sldId id="373" r:id="rId7"/>
    <p:sldId id="380" r:id="rId8"/>
    <p:sldId id="381" r:id="rId9"/>
    <p:sldId id="382" r:id="rId10"/>
    <p:sldId id="383" r:id="rId11"/>
    <p:sldId id="3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49"/>
    <p:restoredTop sz="94719"/>
  </p:normalViewPr>
  <p:slideViewPr>
    <p:cSldViewPr snapToGrid="0" snapToObjects="1">
      <p:cViewPr varScale="1">
        <p:scale>
          <a:sx n="132" d="100"/>
          <a:sy n="132" d="100"/>
        </p:scale>
        <p:origin x="168" y="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6" Type="http://schemas.openxmlformats.org/officeDocument/2006/relationships/image" Target="../media/image8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013E-84C2-6646-BDB7-3B1B99418B6F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45236-FF6F-6F4E-9B67-D0805606A7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A01F-7F44-3C4C-9AD0-EB9D6A7C61B2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9F1A01F-7F44-3C4C-9AD0-EB9D6A7C61B2}" type="datetimeFigureOut">
              <a:rPr lang="en-US" smtClean="0"/>
              <a:pPr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E99736-1B6D-9149-99DF-9B738042D4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/" TargetMode="External"/><Relationship Id="rId4" Type="http://schemas.openxmlformats.org/officeDocument/2006/relationships/hyperlink" Target="https://www.analyticsvidhya.com/blog/2015/10/understaing-support-vector-machine-example-code/" TargetMode="External"/><Relationship Id="rId5" Type="http://schemas.openxmlformats.org/officeDocument/2006/relationships/hyperlink" Target="http://www.svm-tutorial.com/2014/11/svm-understanding-math-part-1/" TargetMode="External"/><Relationship Id="rId6" Type="http://schemas.openxmlformats.org/officeDocument/2006/relationships/hyperlink" Target="http://cs.haifa.ac.il/hagit/courses/seminars/visionTopics/Presentations/SVM_Lecture.p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5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5.png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6.png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7484"/>
            <a:ext cx="7772400" cy="1780108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Support Vector Machines (SVMs) </a:t>
            </a:r>
            <a:br>
              <a:rPr lang="en-US" sz="4000" dirty="0" smtClean="0"/>
            </a:br>
            <a:r>
              <a:rPr lang="en-US" sz="4000" dirty="0" smtClean="0"/>
              <a:t>in Python using Scikit-learn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67" y="4252036"/>
            <a:ext cx="8721092" cy="28458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Science Skills Series </a:t>
            </a:r>
          </a:p>
          <a:p>
            <a:r>
              <a:rPr lang="en-US" sz="2400" dirty="0" smtClean="0"/>
              <a:t>Márcio Mourão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http://scikit-learn.org/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08" y="494289"/>
            <a:ext cx="8264698" cy="7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001" y="2497667"/>
            <a:ext cx="7645400" cy="391424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Pros: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works really well with clear margin of separation</a:t>
            </a:r>
          </a:p>
          <a:p>
            <a:pPr lvl="1"/>
            <a:r>
              <a:rPr lang="en-US" dirty="0"/>
              <a:t>It is effective in high dimensional spaces.</a:t>
            </a:r>
          </a:p>
          <a:p>
            <a:pPr lvl="1"/>
            <a:r>
              <a:rPr lang="en-US" dirty="0"/>
              <a:t>It is effective in cases where number of dimensions is greater than the number of samples.</a:t>
            </a:r>
          </a:p>
          <a:p>
            <a:pPr lvl="1"/>
            <a:r>
              <a:rPr lang="en-US" dirty="0"/>
              <a:t>It uses a subset of training points in the decision function (called support vectors), so it is also memory efficient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Cons: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 doesn’t perform well, when we have large data set because the required training time is higher</a:t>
            </a:r>
          </a:p>
          <a:p>
            <a:pPr lvl="1"/>
            <a:r>
              <a:rPr lang="en-US" dirty="0"/>
              <a:t>It also doesn’t perform very well, when the data set has more noise i.e. target classes are overlapping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with 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SVM using Scikit-Learn in Python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307" y="2461846"/>
            <a:ext cx="7758723" cy="416755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#Import Library </a:t>
            </a:r>
          </a:p>
          <a:p>
            <a:pPr>
              <a:buNone/>
            </a:pPr>
            <a:r>
              <a:rPr lang="en-US" dirty="0" smtClean="0"/>
              <a:t>from sklearn import svm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Create SVM classification object </a:t>
            </a:r>
          </a:p>
          <a:p>
            <a:pPr>
              <a:buNone/>
            </a:pPr>
            <a:r>
              <a:rPr lang="en-US" dirty="0" smtClean="0"/>
              <a:t>model = </a:t>
            </a:r>
            <a:r>
              <a:rPr lang="en-US" dirty="0" err="1" smtClean="0"/>
              <a:t>svm.svc</a:t>
            </a:r>
            <a:r>
              <a:rPr lang="en-US" dirty="0" smtClean="0"/>
              <a:t>(kernel = ’</a:t>
            </a:r>
            <a:r>
              <a:rPr lang="en-US" dirty="0" err="1" smtClean="0"/>
              <a:t>rbf</a:t>
            </a:r>
            <a:r>
              <a:rPr lang="en-US" dirty="0" smtClean="0"/>
              <a:t>', </a:t>
            </a:r>
            <a:r>
              <a:rPr lang="en-US" dirty="0" smtClean="0"/>
              <a:t> </a:t>
            </a:r>
            <a:r>
              <a:rPr lang="en-US" dirty="0" smtClean="0"/>
              <a:t>gamma = ‘auto</a:t>
            </a:r>
            <a:r>
              <a:rPr lang="en-US" dirty="0" smtClean="0"/>
              <a:t>’, C = 1)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Train the model using the training sets</a:t>
            </a:r>
          </a:p>
          <a:p>
            <a:pPr>
              <a:buNone/>
            </a:pPr>
            <a:r>
              <a:rPr lang="en-US" dirty="0" smtClean="0"/>
              <a:t>model.fit(X, y)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#Predict Output </a:t>
            </a:r>
          </a:p>
          <a:p>
            <a:pPr>
              <a:buNone/>
            </a:pPr>
            <a:r>
              <a:rPr lang="en-US" dirty="0" smtClean="0"/>
              <a:t>predicted= </a:t>
            </a:r>
            <a:r>
              <a:rPr lang="en-US" dirty="0" err="1" smtClean="0"/>
              <a:t>model.predict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82926"/>
            <a:ext cx="7408333" cy="34506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http://scikit-learn.org/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http://scikit-learn.org/stable/modules/svm.html/</a:t>
            </a:r>
            <a:endParaRPr lang="en-US" dirty="0" smtClean="0"/>
          </a:p>
          <a:p>
            <a:pPr>
              <a:buNone/>
            </a:pP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https://www.analyticsvidhya.com/blog/2015/10/understaing-support-vector-machine-example-code/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http://www.svm-tutorial.com/2014/11/svm-understanding-math-part-1/</a:t>
            </a:r>
            <a:endParaRPr lang="en-US" dirty="0" smtClean="0"/>
          </a:p>
          <a:p>
            <a:endParaRPr lang="en-US" dirty="0"/>
          </a:p>
          <a:p>
            <a:r>
              <a:rPr lang="en-US" i="1" dirty="0" smtClean="0">
                <a:hlinkClick r:id="rId6"/>
              </a:rPr>
              <a:t>http://cs.haifa.ac.il</a:t>
            </a:r>
            <a:r>
              <a:rPr lang="en-US" i="1" dirty="0">
                <a:hlinkClick r:id="rId6"/>
              </a:rPr>
              <a:t>/hagit/courses/seminars/visionTopics/Presentations/</a:t>
            </a:r>
            <a:r>
              <a:rPr lang="en-US" i="1" dirty="0" smtClean="0">
                <a:hlinkClick r:id="rId6"/>
              </a:rPr>
              <a:t>SVM_Lecture.ppt/</a:t>
            </a:r>
            <a:endParaRPr lang="en-US" i="1" dirty="0" smtClean="0"/>
          </a:p>
          <a:p>
            <a:endParaRPr lang="en-US" b="1" i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1" y="338328"/>
            <a:ext cx="8741832" cy="125272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dirty="0" smtClean="0"/>
              <a:t>The goal of SVM is to find an hyperplane that separates two classes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4906" y="2426200"/>
            <a:ext cx="8497888" cy="3786187"/>
            <a:chOff x="324906" y="2426200"/>
            <a:chExt cx="8497888" cy="3786187"/>
          </a:xfrm>
        </p:grpSpPr>
        <p:cxnSp>
          <p:nvCxnSpPr>
            <p:cNvPr id="5" name="AutoShape 4"/>
            <p:cNvCxnSpPr>
              <a:cxnSpLocks noChangeShapeType="1"/>
            </p:cNvCxnSpPr>
            <p:nvPr/>
          </p:nvCxnSpPr>
          <p:spPr bwMode="auto">
            <a:xfrm flipV="1">
              <a:off x="1837794" y="2786562"/>
              <a:ext cx="0" cy="324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AutoShape 5"/>
            <p:cNvCxnSpPr>
              <a:cxnSpLocks noChangeShapeType="1"/>
            </p:cNvCxnSpPr>
            <p:nvPr/>
          </p:nvCxnSpPr>
          <p:spPr bwMode="auto">
            <a:xfrm>
              <a:off x="1479019" y="5739312"/>
              <a:ext cx="4464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flipH="1">
              <a:off x="2126719" y="45867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flipH="1">
              <a:off x="2487081" y="46582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flipH="1">
              <a:off x="2271181" y="5378950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3063344" y="48026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flipH="1">
              <a:off x="3063344" y="5378950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 flipH="1">
              <a:off x="2126719" y="365016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flipH="1">
              <a:off x="4287306" y="5450387"/>
              <a:ext cx="144463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flipH="1">
              <a:off x="3638019" y="509161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142844" y="2786562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4071406" y="37946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5366806" y="35072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5006444" y="40105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5582706" y="41549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3063344" y="26421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cxnSp>
          <p:nvCxnSpPr>
            <p:cNvPr id="23" name="AutoShape 24"/>
            <p:cNvCxnSpPr>
              <a:cxnSpLocks noChangeShapeType="1"/>
            </p:cNvCxnSpPr>
            <p:nvPr/>
          </p:nvCxnSpPr>
          <p:spPr bwMode="auto">
            <a:xfrm>
              <a:off x="1982256" y="3146925"/>
              <a:ext cx="3671888" cy="2447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AutoShape 25"/>
            <p:cNvCxnSpPr>
              <a:cxnSpLocks noChangeShapeType="1"/>
            </p:cNvCxnSpPr>
            <p:nvPr/>
          </p:nvCxnSpPr>
          <p:spPr bwMode="auto">
            <a:xfrm flipH="1">
              <a:off x="5509681" y="5163050"/>
              <a:ext cx="1296988" cy="92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6806669" y="4586787"/>
              <a:ext cx="20161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00FF00"/>
                  </a:solidFill>
                </a:rPr>
                <a:t>A separating </a:t>
              </a:r>
              <a:r>
                <a:rPr lang="en-US" sz="2400" dirty="0" smtClean="0">
                  <a:solidFill>
                    <a:srgbClr val="00FF00"/>
                  </a:solidFill>
                </a:rPr>
                <a:t>hyperplane</a:t>
              </a:r>
              <a:endParaRPr lang="en-US" sz="2400" dirty="0"/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 flipH="1">
              <a:off x="397931" y="33628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716696"/>
                </p:ext>
              </p:extLst>
            </p:nvPr>
          </p:nvGraphicFramePr>
          <p:xfrm>
            <a:off x="613831" y="3146925"/>
            <a:ext cx="1008063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" name="Equation" r:id="rId3" imgW="469800" imgH="228600" progId="">
                    <p:embed/>
                  </p:oleObj>
                </mc:Choice>
                <mc:Fallback>
                  <p:oleObj name="Equation" r:id="rId3" imgW="469800" imgH="228600" progId="">
                    <p:embed/>
                    <p:pic>
                      <p:nvPicPr>
                        <p:cNvPr id="0" name="Picture 7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31" y="3146925"/>
                          <a:ext cx="1008063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324906" y="2858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2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6299570"/>
                </p:ext>
              </p:extLst>
            </p:nvPr>
          </p:nvGraphicFramePr>
          <p:xfrm>
            <a:off x="613831" y="2786562"/>
            <a:ext cx="1150938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0" name="Equation" r:id="rId5" imgW="469800" imgH="228600" progId="">
                    <p:embed/>
                  </p:oleObj>
                </mc:Choice>
                <mc:Fallback>
                  <p:oleObj name="Equation" r:id="rId5" imgW="469800" imgH="228600" progId="">
                    <p:embed/>
                    <p:pic>
                      <p:nvPicPr>
                        <p:cNvPr id="0" name="Picture 7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31" y="2786562"/>
                          <a:ext cx="1150938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AutoShape 44"/>
            <p:cNvSpPr>
              <a:spLocks noChangeArrowheads="1"/>
            </p:cNvSpPr>
            <p:nvPr/>
          </p:nvSpPr>
          <p:spPr bwMode="auto">
            <a:xfrm>
              <a:off x="3495144" y="32913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31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080537"/>
                </p:ext>
              </p:extLst>
            </p:nvPr>
          </p:nvGraphicFramePr>
          <p:xfrm>
            <a:off x="6085944" y="3362825"/>
            <a:ext cx="2592387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1" name="Equation" r:id="rId7" imgW="1320480" imgH="203040" progId="">
                    <p:embed/>
                  </p:oleObj>
                </mc:Choice>
                <mc:Fallback>
                  <p:oleObj name="Equation" r:id="rId7" imgW="1320480" imgH="203040" progId="">
                    <p:embed/>
                    <p:pic>
                      <p:nvPicPr>
                        <p:cNvPr id="0" name="Picture 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5944" y="3362825"/>
                          <a:ext cx="2592387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745682"/>
                </p:ext>
              </p:extLst>
            </p:nvPr>
          </p:nvGraphicFramePr>
          <p:xfrm>
            <a:off x="6951131" y="5378950"/>
            <a:ext cx="144145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2" name="Equation" r:id="rId9" imgW="736560" imgH="177480" progId="">
                    <p:embed/>
                  </p:oleObj>
                </mc:Choice>
                <mc:Fallback>
                  <p:oleObj name="Equation" r:id="rId9" imgW="736560" imgH="177480" progId="">
                    <p:embed/>
                    <p:pic>
                      <p:nvPicPr>
                        <p:cNvPr id="0" name="Picture 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1131" y="5378950"/>
                          <a:ext cx="1441450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628339"/>
                </p:ext>
              </p:extLst>
            </p:nvPr>
          </p:nvGraphicFramePr>
          <p:xfrm>
            <a:off x="5798606" y="5810750"/>
            <a:ext cx="268288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3" name="Equation" r:id="rId11" imgW="152280" imgH="228600" progId="">
                    <p:embed/>
                  </p:oleObj>
                </mc:Choice>
                <mc:Fallback>
                  <p:oleObj name="Equation" r:id="rId11" imgW="152280" imgH="228600" progId="">
                    <p:embed/>
                    <p:pic>
                      <p:nvPicPr>
                        <p:cNvPr id="0" name="Picture 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8606" y="5810750"/>
                          <a:ext cx="268288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0245602"/>
                </p:ext>
              </p:extLst>
            </p:nvPr>
          </p:nvGraphicFramePr>
          <p:xfrm>
            <a:off x="1550456" y="2426200"/>
            <a:ext cx="2905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4" name="Equation" r:id="rId13" imgW="164880" imgH="228600" progId="Equation.3">
                    <p:embed/>
                  </p:oleObj>
                </mc:Choice>
                <mc:Fallback>
                  <p:oleObj name="Equation" r:id="rId13" imgW="164880" imgH="228600" progId="Equation.3">
                    <p:embed/>
                    <p:pic>
                      <p:nvPicPr>
                        <p:cNvPr id="0" name="Picture 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456" y="2426200"/>
                          <a:ext cx="290513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156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1" y="338328"/>
            <a:ext cx="8741832" cy="125272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dirty="0" smtClean="0"/>
              <a:t>There are many hyperplanes separating the two classes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24906" y="2426200"/>
            <a:ext cx="8497888" cy="3786187"/>
            <a:chOff x="324906" y="2426200"/>
            <a:chExt cx="8497888" cy="3786187"/>
          </a:xfrm>
        </p:grpSpPr>
        <p:cxnSp>
          <p:nvCxnSpPr>
            <p:cNvPr id="5" name="AutoShape 4"/>
            <p:cNvCxnSpPr>
              <a:cxnSpLocks noChangeShapeType="1"/>
            </p:cNvCxnSpPr>
            <p:nvPr/>
          </p:nvCxnSpPr>
          <p:spPr bwMode="auto">
            <a:xfrm flipV="1">
              <a:off x="1837794" y="2786562"/>
              <a:ext cx="0" cy="3240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" name="AutoShape 5"/>
            <p:cNvCxnSpPr>
              <a:cxnSpLocks noChangeShapeType="1"/>
            </p:cNvCxnSpPr>
            <p:nvPr/>
          </p:nvCxnSpPr>
          <p:spPr bwMode="auto">
            <a:xfrm>
              <a:off x="1479019" y="5739312"/>
              <a:ext cx="4464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flipH="1">
              <a:off x="2126719" y="45867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flipH="1">
              <a:off x="2487081" y="46582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flipH="1">
              <a:off x="2271181" y="5378950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 flipH="1">
              <a:off x="3063344" y="4802687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flipH="1">
              <a:off x="3063344" y="5378950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 flipH="1">
              <a:off x="2126719" y="365016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flipH="1">
              <a:off x="4287306" y="5450387"/>
              <a:ext cx="144463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flipH="1">
              <a:off x="3638019" y="5091612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142844" y="2786562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4071406" y="37946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5366806" y="35072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5006444" y="401052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" name="AutoShape 22"/>
            <p:cNvSpPr>
              <a:spLocks noChangeArrowheads="1"/>
            </p:cNvSpPr>
            <p:nvPr/>
          </p:nvSpPr>
          <p:spPr bwMode="auto">
            <a:xfrm>
              <a:off x="5582706" y="41549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3063344" y="26421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cxnSp>
          <p:nvCxnSpPr>
            <p:cNvPr id="24" name="AutoShape 25"/>
            <p:cNvCxnSpPr>
              <a:cxnSpLocks noChangeShapeType="1"/>
            </p:cNvCxnSpPr>
            <p:nvPr/>
          </p:nvCxnSpPr>
          <p:spPr bwMode="auto">
            <a:xfrm flipH="1">
              <a:off x="5437450" y="4947150"/>
              <a:ext cx="1296988" cy="9207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6806669" y="4586787"/>
              <a:ext cx="20161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rgbClr val="00FF00"/>
                  </a:solidFill>
                </a:rPr>
                <a:t>A separating </a:t>
              </a:r>
              <a:r>
                <a:rPr lang="en-US" sz="2400" dirty="0" smtClean="0">
                  <a:solidFill>
                    <a:srgbClr val="00FF00"/>
                  </a:solidFill>
                </a:rPr>
                <a:t>hyperplane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 flipH="1">
              <a:off x="397931" y="3362825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166716"/>
                </p:ext>
              </p:extLst>
            </p:nvPr>
          </p:nvGraphicFramePr>
          <p:xfrm>
            <a:off x="613831" y="3146925"/>
            <a:ext cx="1008063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9" name="Equation" r:id="rId3" imgW="469800" imgH="228600" progId="">
                    <p:embed/>
                  </p:oleObj>
                </mc:Choice>
                <mc:Fallback>
                  <p:oleObj name="Equation" r:id="rId3" imgW="469800" imgH="228600" progId="">
                    <p:embed/>
                    <p:pic>
                      <p:nvPicPr>
                        <p:cNvPr id="0" name="Picture 7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31" y="3146925"/>
                          <a:ext cx="1008063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AutoShape 32"/>
            <p:cNvSpPr>
              <a:spLocks noChangeArrowheads="1"/>
            </p:cNvSpPr>
            <p:nvPr/>
          </p:nvSpPr>
          <p:spPr bwMode="auto">
            <a:xfrm>
              <a:off x="324906" y="28580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2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5347641"/>
                </p:ext>
              </p:extLst>
            </p:nvPr>
          </p:nvGraphicFramePr>
          <p:xfrm>
            <a:off x="613831" y="2786562"/>
            <a:ext cx="1150938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0" name="Equation" r:id="rId5" imgW="469800" imgH="228600" progId="">
                    <p:embed/>
                  </p:oleObj>
                </mc:Choice>
                <mc:Fallback>
                  <p:oleObj name="Equation" r:id="rId5" imgW="469800" imgH="228600" progId="">
                    <p:embed/>
                    <p:pic>
                      <p:nvPicPr>
                        <p:cNvPr id="0" name="Picture 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31" y="2786562"/>
                          <a:ext cx="1150938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AutoShape 44"/>
            <p:cNvSpPr>
              <a:spLocks noChangeArrowheads="1"/>
            </p:cNvSpPr>
            <p:nvPr/>
          </p:nvSpPr>
          <p:spPr bwMode="auto">
            <a:xfrm>
              <a:off x="3495144" y="3291387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aphicFrame>
          <p:nvGraphicFramePr>
            <p:cNvPr id="31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559646"/>
                </p:ext>
              </p:extLst>
            </p:nvPr>
          </p:nvGraphicFramePr>
          <p:xfrm>
            <a:off x="6085944" y="3362825"/>
            <a:ext cx="2592387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1" name="Equation" r:id="rId7" imgW="1320480" imgH="203040" progId="">
                    <p:embed/>
                  </p:oleObj>
                </mc:Choice>
                <mc:Fallback>
                  <p:oleObj name="Equation" r:id="rId7" imgW="1320480" imgH="203040" progId="">
                    <p:embed/>
                    <p:pic>
                      <p:nvPicPr>
                        <p:cNvPr id="0" name="Picture 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5944" y="3362825"/>
                          <a:ext cx="2592387" cy="398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032855"/>
                </p:ext>
              </p:extLst>
            </p:nvPr>
          </p:nvGraphicFramePr>
          <p:xfrm>
            <a:off x="6951131" y="5378950"/>
            <a:ext cx="144145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2" name="Equation" r:id="rId9" imgW="736560" imgH="177480" progId="">
                    <p:embed/>
                  </p:oleObj>
                </mc:Choice>
                <mc:Fallback>
                  <p:oleObj name="Equation" r:id="rId9" imgW="736560" imgH="177480" progId="">
                    <p:embed/>
                    <p:pic>
                      <p:nvPicPr>
                        <p:cNvPr id="0" name="Picture 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1131" y="5378950"/>
                          <a:ext cx="1441450" cy="347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102554"/>
                </p:ext>
              </p:extLst>
            </p:nvPr>
          </p:nvGraphicFramePr>
          <p:xfrm>
            <a:off x="5798606" y="5810750"/>
            <a:ext cx="268288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3" name="Equation" r:id="rId11" imgW="152280" imgH="228600" progId="">
                    <p:embed/>
                  </p:oleObj>
                </mc:Choice>
                <mc:Fallback>
                  <p:oleObj name="Equation" r:id="rId11" imgW="152280" imgH="228600" progId="">
                    <p:embed/>
                    <p:pic>
                      <p:nvPicPr>
                        <p:cNvPr id="0" name="Picture 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8606" y="5810750"/>
                          <a:ext cx="268288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501806"/>
                </p:ext>
              </p:extLst>
            </p:nvPr>
          </p:nvGraphicFramePr>
          <p:xfrm>
            <a:off x="1550456" y="2426200"/>
            <a:ext cx="2905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4" name="Equation" r:id="rId13" imgW="164880" imgH="228600" progId="Equation.3">
                    <p:embed/>
                  </p:oleObj>
                </mc:Choice>
                <mc:Fallback>
                  <p:oleObj name="Equation" r:id="rId13" imgW="164880" imgH="228600" progId="Equation.3">
                    <p:embed/>
                    <p:pic>
                      <p:nvPicPr>
                        <p:cNvPr id="0" name="Picture 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456" y="2426200"/>
                          <a:ext cx="290513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5" name="AutoShape 63"/>
            <p:cNvCxnSpPr>
              <a:cxnSpLocks noChangeShapeType="1"/>
            </p:cNvCxnSpPr>
            <p:nvPr/>
          </p:nvCxnSpPr>
          <p:spPr bwMode="auto">
            <a:xfrm>
              <a:off x="2053694" y="3177087"/>
              <a:ext cx="3671887" cy="2447925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6" name="AutoShape 72"/>
            <p:cNvCxnSpPr>
              <a:cxnSpLocks noChangeShapeType="1"/>
            </p:cNvCxnSpPr>
            <p:nvPr/>
          </p:nvCxnSpPr>
          <p:spPr bwMode="auto">
            <a:xfrm>
              <a:off x="2917294" y="2600824"/>
              <a:ext cx="1873250" cy="3095625"/>
            </a:xfrm>
            <a:prstGeom prst="straightConnector1">
              <a:avLst/>
            </a:prstGeom>
            <a:noFill/>
            <a:ln w="9525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AutoShape 73"/>
            <p:cNvCxnSpPr>
              <a:cxnSpLocks noChangeShapeType="1"/>
            </p:cNvCxnSpPr>
            <p:nvPr/>
          </p:nvCxnSpPr>
          <p:spPr bwMode="auto">
            <a:xfrm>
              <a:off x="1982256" y="3537449"/>
              <a:ext cx="4464050" cy="12239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AutoShape 74"/>
            <p:cNvCxnSpPr>
              <a:cxnSpLocks noChangeShapeType="1"/>
            </p:cNvCxnSpPr>
            <p:nvPr/>
          </p:nvCxnSpPr>
          <p:spPr bwMode="auto">
            <a:xfrm>
              <a:off x="2269594" y="2888162"/>
              <a:ext cx="3529012" cy="25923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AutoShape 75"/>
            <p:cNvCxnSpPr>
              <a:cxnSpLocks noChangeShapeType="1"/>
            </p:cNvCxnSpPr>
            <p:nvPr/>
          </p:nvCxnSpPr>
          <p:spPr bwMode="auto">
            <a:xfrm>
              <a:off x="2198156" y="3321549"/>
              <a:ext cx="3887788" cy="2087563"/>
            </a:xfrm>
            <a:prstGeom prst="straightConnector1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198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501" y="338328"/>
            <a:ext cx="8741832" cy="125272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dirty="0" smtClean="0"/>
              <a:t>SVM’s goal is to maximize the Margin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912" y="2261328"/>
            <a:ext cx="3580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Margin is twice the distance “d” between the separating hyperplane and the closest sample</a:t>
            </a:r>
          </a:p>
          <a:p>
            <a:endParaRPr lang="en-US" dirty="0"/>
          </a:p>
          <a:p>
            <a:r>
              <a:rPr lang="en-US" dirty="0" smtClean="0"/>
              <a:t>This is robust to outliers and hence, strong generalization ability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    Support vectors</a:t>
            </a:r>
          </a:p>
          <a:p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Support vectors are the samples closest to the separating hyperplane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12121" y="2776538"/>
            <a:ext cx="4822825" cy="3821112"/>
            <a:chOff x="3636963" y="2776538"/>
            <a:chExt cx="4822825" cy="3821112"/>
          </a:xfrm>
        </p:grpSpPr>
        <p:grpSp>
          <p:nvGrpSpPr>
            <p:cNvPr id="4" name="Group 3"/>
            <p:cNvGrpSpPr/>
            <p:nvPr/>
          </p:nvGrpSpPr>
          <p:grpSpPr>
            <a:xfrm>
              <a:off x="3636963" y="2776538"/>
              <a:ext cx="4822825" cy="3603625"/>
              <a:chOff x="3636963" y="2776538"/>
              <a:chExt cx="4822825" cy="3603625"/>
            </a:xfrm>
          </p:grpSpPr>
          <p:graphicFrame>
            <p:nvGraphicFramePr>
              <p:cNvPr id="40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5440450"/>
                  </p:ext>
                </p:extLst>
              </p:nvPr>
            </p:nvGraphicFramePr>
            <p:xfrm>
              <a:off x="4140200" y="4292600"/>
              <a:ext cx="287338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8" name="Equation" r:id="rId3" imgW="152280" imgH="228600" progId="">
                      <p:embed/>
                    </p:oleObj>
                  </mc:Choice>
                  <mc:Fallback>
                    <p:oleObj name="Equation" r:id="rId3" imgW="152280" imgH="228600" progId="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0200" y="4292600"/>
                            <a:ext cx="287338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7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1" name="AutoShape 28"/>
              <p:cNvCxnSpPr>
                <a:cxnSpLocks noChangeShapeType="1"/>
              </p:cNvCxnSpPr>
              <p:nvPr/>
            </p:nvCxnSpPr>
            <p:spPr bwMode="auto">
              <a:xfrm>
                <a:off x="3708400" y="6380163"/>
                <a:ext cx="446405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2" name="AutoShape 29"/>
              <p:cNvSpPr>
                <a:spLocks noChangeArrowheads="1"/>
              </p:cNvSpPr>
              <p:nvPr/>
            </p:nvSpPr>
            <p:spPr bwMode="auto">
              <a:xfrm flipH="1">
                <a:off x="4284663" y="5227638"/>
                <a:ext cx="144462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30"/>
              <p:cNvSpPr>
                <a:spLocks noChangeArrowheads="1"/>
              </p:cNvSpPr>
              <p:nvPr/>
            </p:nvSpPr>
            <p:spPr bwMode="auto">
              <a:xfrm flipH="1">
                <a:off x="4645025" y="5299075"/>
                <a:ext cx="144463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31"/>
              <p:cNvSpPr>
                <a:spLocks noChangeArrowheads="1"/>
              </p:cNvSpPr>
              <p:nvPr/>
            </p:nvSpPr>
            <p:spPr bwMode="auto">
              <a:xfrm flipH="1">
                <a:off x="4429125" y="6019800"/>
                <a:ext cx="144463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32"/>
              <p:cNvSpPr>
                <a:spLocks noChangeArrowheads="1"/>
              </p:cNvSpPr>
              <p:nvPr/>
            </p:nvSpPr>
            <p:spPr bwMode="auto">
              <a:xfrm flipH="1">
                <a:off x="5221288" y="5443538"/>
                <a:ext cx="144462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33"/>
              <p:cNvSpPr>
                <a:spLocks noChangeArrowheads="1"/>
              </p:cNvSpPr>
              <p:nvPr/>
            </p:nvSpPr>
            <p:spPr bwMode="auto">
              <a:xfrm flipH="1">
                <a:off x="5221288" y="6019800"/>
                <a:ext cx="144462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34"/>
              <p:cNvSpPr>
                <a:spLocks noChangeArrowheads="1"/>
              </p:cNvSpPr>
              <p:nvPr/>
            </p:nvSpPr>
            <p:spPr bwMode="auto">
              <a:xfrm flipH="1">
                <a:off x="4500563" y="4365625"/>
                <a:ext cx="144462" cy="14446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35"/>
              <p:cNvSpPr>
                <a:spLocks noChangeArrowheads="1"/>
              </p:cNvSpPr>
              <p:nvPr/>
            </p:nvSpPr>
            <p:spPr bwMode="auto">
              <a:xfrm flipH="1">
                <a:off x="6445250" y="6091238"/>
                <a:ext cx="144463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36"/>
              <p:cNvSpPr>
                <a:spLocks noChangeArrowheads="1"/>
              </p:cNvSpPr>
              <p:nvPr/>
            </p:nvSpPr>
            <p:spPr bwMode="auto">
              <a:xfrm flipH="1">
                <a:off x="5795963" y="5732463"/>
                <a:ext cx="144462" cy="144462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39"/>
              <p:cNvSpPr>
                <a:spLocks noChangeArrowheads="1"/>
              </p:cNvSpPr>
              <p:nvPr/>
            </p:nvSpPr>
            <p:spPr bwMode="auto">
              <a:xfrm>
                <a:off x="6877050" y="4075113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1" name="AutoShape 40"/>
              <p:cNvSpPr>
                <a:spLocks noChangeArrowheads="1"/>
              </p:cNvSpPr>
              <p:nvPr/>
            </p:nvSpPr>
            <p:spPr bwMode="auto">
              <a:xfrm>
                <a:off x="6300788" y="3932238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2" name="AutoShape 41"/>
              <p:cNvSpPr>
                <a:spLocks noChangeArrowheads="1"/>
              </p:cNvSpPr>
              <p:nvPr/>
            </p:nvSpPr>
            <p:spPr bwMode="auto">
              <a:xfrm>
                <a:off x="7524750" y="3860800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3" name="AutoShape 42"/>
              <p:cNvSpPr>
                <a:spLocks noChangeArrowheads="1"/>
              </p:cNvSpPr>
              <p:nvPr/>
            </p:nvSpPr>
            <p:spPr bwMode="auto">
              <a:xfrm>
                <a:off x="7596188" y="4797425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4" name="AutoShape 43"/>
              <p:cNvSpPr>
                <a:spLocks noChangeArrowheads="1"/>
              </p:cNvSpPr>
              <p:nvPr/>
            </p:nvSpPr>
            <p:spPr bwMode="auto">
              <a:xfrm>
                <a:off x="7956550" y="4435475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5" name="AutoShape 44"/>
              <p:cNvSpPr>
                <a:spLocks noChangeArrowheads="1"/>
              </p:cNvSpPr>
              <p:nvPr/>
            </p:nvSpPr>
            <p:spPr bwMode="auto">
              <a:xfrm>
                <a:off x="6659563" y="3571875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56" name="AutoShape 45"/>
              <p:cNvSpPr>
                <a:spLocks noChangeArrowheads="1"/>
              </p:cNvSpPr>
              <p:nvPr/>
            </p:nvSpPr>
            <p:spPr bwMode="auto">
              <a:xfrm>
                <a:off x="5940425" y="3500438"/>
                <a:ext cx="228600" cy="22860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  <p:cxnSp>
            <p:nvCxnSpPr>
              <p:cNvPr id="57" name="AutoShape 51"/>
              <p:cNvCxnSpPr>
                <a:cxnSpLocks noChangeShapeType="1"/>
              </p:cNvCxnSpPr>
              <p:nvPr/>
            </p:nvCxnSpPr>
            <p:spPr bwMode="auto">
              <a:xfrm>
                <a:off x="3636963" y="2995613"/>
                <a:ext cx="4822825" cy="3241675"/>
              </a:xfrm>
              <a:prstGeom prst="straightConnector1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8" name="Line 52"/>
              <p:cNvSpPr>
                <a:spLocks noChangeShapeType="1"/>
              </p:cNvSpPr>
              <p:nvPr/>
            </p:nvSpPr>
            <p:spPr bwMode="auto">
              <a:xfrm flipV="1">
                <a:off x="4572000" y="3933825"/>
                <a:ext cx="431800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3"/>
              <p:cNvSpPr>
                <a:spLocks noChangeShapeType="1"/>
              </p:cNvSpPr>
              <p:nvPr/>
            </p:nvSpPr>
            <p:spPr bwMode="auto">
              <a:xfrm flipV="1">
                <a:off x="5940425" y="4076700"/>
                <a:ext cx="431800" cy="503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4"/>
              <p:cNvSpPr>
                <a:spLocks noChangeShapeType="1"/>
              </p:cNvSpPr>
              <p:nvPr/>
            </p:nvSpPr>
            <p:spPr bwMode="auto">
              <a:xfrm flipV="1">
                <a:off x="7235825" y="4941888"/>
                <a:ext cx="431800" cy="503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 flipV="1">
                <a:off x="3924300" y="2997200"/>
                <a:ext cx="792163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58"/>
              <p:cNvSpPr txBox="1">
                <a:spLocks noChangeArrowheads="1"/>
              </p:cNvSpPr>
              <p:nvPr/>
            </p:nvSpPr>
            <p:spPr bwMode="auto">
              <a:xfrm rot="18825493">
                <a:off x="4014788" y="2855912"/>
                <a:ext cx="4587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63" name="Text Box 59"/>
              <p:cNvSpPr txBox="1">
                <a:spLocks noChangeArrowheads="1"/>
              </p:cNvSpPr>
              <p:nvPr/>
            </p:nvSpPr>
            <p:spPr bwMode="auto">
              <a:xfrm rot="18501787">
                <a:off x="4068763" y="2822575"/>
                <a:ext cx="458787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64" name="Text Box 60"/>
              <p:cNvSpPr txBox="1">
                <a:spLocks noChangeArrowheads="1"/>
              </p:cNvSpPr>
              <p:nvPr/>
            </p:nvSpPr>
            <p:spPr bwMode="auto">
              <a:xfrm rot="18548335">
                <a:off x="3576637" y="3128963"/>
                <a:ext cx="11525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Margin</a:t>
                </a: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 rot="18768809">
                <a:off x="4356100" y="3789363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d</a:t>
                </a:r>
              </a:p>
            </p:txBody>
          </p:sp>
          <p:sp>
            <p:nvSpPr>
              <p:cNvPr id="66" name="Text Box 62"/>
              <p:cNvSpPr txBox="1">
                <a:spLocks noChangeArrowheads="1"/>
              </p:cNvSpPr>
              <p:nvPr/>
            </p:nvSpPr>
            <p:spPr bwMode="auto">
              <a:xfrm rot="18530459">
                <a:off x="5664200" y="3921125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d</a:t>
                </a:r>
              </a:p>
            </p:txBody>
          </p:sp>
          <p:sp>
            <p:nvSpPr>
              <p:cNvPr id="67" name="Text Box 63"/>
              <p:cNvSpPr txBox="1">
                <a:spLocks noChangeArrowheads="1"/>
              </p:cNvSpPr>
              <p:nvPr/>
            </p:nvSpPr>
            <p:spPr bwMode="auto">
              <a:xfrm rot="18530459">
                <a:off x="6961188" y="4784725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mc="http://schemas.openxmlformats.org/markup-compatibility/2006" xmlns:mv="urn:schemas-microsoft-com:mac:vml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:mv="urn:schemas-microsoft-com:mac:vml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400"/>
                  <a:t>d</a:t>
                </a:r>
              </a:p>
            </p:txBody>
          </p:sp>
        </p:grpSp>
        <p:sp>
          <p:nvSpPr>
            <p:cNvPr id="68" name="Line 38"/>
            <p:cNvSpPr>
              <a:spLocks noChangeShapeType="1"/>
            </p:cNvSpPr>
            <p:nvPr/>
          </p:nvSpPr>
          <p:spPr bwMode="auto">
            <a:xfrm flipV="1">
              <a:off x="3924300" y="2781300"/>
              <a:ext cx="0" cy="381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9" name="AutoShape 34"/>
          <p:cNvCxnSpPr>
            <a:cxnSpLocks noChangeShapeType="1"/>
          </p:cNvCxnSpPr>
          <p:nvPr/>
        </p:nvCxnSpPr>
        <p:spPr bwMode="auto">
          <a:xfrm>
            <a:off x="2214563" y="4500563"/>
            <a:ext cx="2254250" cy="236537"/>
          </a:xfrm>
          <a:prstGeom prst="curvedConnector2">
            <a:avLst/>
          </a:prstGeom>
          <a:noFill/>
          <a:ln w="9525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36"/>
          <p:cNvCxnSpPr>
            <a:cxnSpLocks noChangeShapeType="1"/>
          </p:cNvCxnSpPr>
          <p:nvPr/>
        </p:nvCxnSpPr>
        <p:spPr bwMode="auto">
          <a:xfrm flipV="1">
            <a:off x="2268538" y="4219575"/>
            <a:ext cx="4146550" cy="360363"/>
          </a:xfrm>
          <a:prstGeom prst="curvedConnector4">
            <a:avLst>
              <a:gd name="adj1" fmla="val 48620"/>
              <a:gd name="adj2" fmla="val 163435"/>
            </a:avLst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37"/>
          <p:cNvCxnSpPr>
            <a:cxnSpLocks noChangeShapeType="1"/>
          </p:cNvCxnSpPr>
          <p:nvPr/>
        </p:nvCxnSpPr>
        <p:spPr bwMode="auto">
          <a:xfrm>
            <a:off x="2339975" y="4579938"/>
            <a:ext cx="5256213" cy="592137"/>
          </a:xfrm>
          <a:prstGeom prst="curvedConnector3">
            <a:avLst>
              <a:gd name="adj1" fmla="val 6764"/>
            </a:avLst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961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points are not linearly separable?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3648" y="5338439"/>
            <a:ext cx="7557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idea: map the points to a space of sufficiently high dimension so that they will be separable by a hyperplane:  SVM has Kernel functions which take low dimensional input space and transforms it to a higher dimensional space</a:t>
            </a:r>
          </a:p>
        </p:txBody>
      </p:sp>
      <p:pic>
        <p:nvPicPr>
          <p:cNvPr id="7" name="Picture 6" descr="SVM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19" y="2456788"/>
            <a:ext cx="3087077" cy="2744068"/>
          </a:xfrm>
          <a:prstGeom prst="rect">
            <a:avLst/>
          </a:prstGeom>
        </p:spPr>
      </p:pic>
      <p:pic>
        <p:nvPicPr>
          <p:cNvPr id="8" name="Picture 7" descr="SVM_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68" y="2595661"/>
            <a:ext cx="2957635" cy="2522488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37548"/>
              </p:ext>
            </p:extLst>
          </p:nvPr>
        </p:nvGraphicFramePr>
        <p:xfrm>
          <a:off x="6838830" y="4594376"/>
          <a:ext cx="1047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3" name="Equation" r:id="rId5" imgW="673100" imgH="203200" progId="Equation.3">
                  <p:embed/>
                </p:oleObj>
              </mc:Choice>
              <mc:Fallback>
                <p:oleObj name="Equation" r:id="rId5" imgW="673100" imgH="2032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830" y="4594376"/>
                        <a:ext cx="104775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4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6918" y="2675467"/>
            <a:ext cx="3683000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A strong kernel ,which lifts the data to</a:t>
            </a:r>
            <a:r>
              <a:rPr lang="en-US" sz="1900" dirty="0" smtClean="0">
                <a:solidFill>
                  <a:schemeClr val="tx1"/>
                </a:solidFill>
              </a:rPr>
              <a:t> a great number of dimensions, </a:t>
            </a:r>
            <a:r>
              <a:rPr lang="en-US" sz="1900" dirty="0">
                <a:solidFill>
                  <a:schemeClr val="tx1"/>
                </a:solidFill>
              </a:rPr>
              <a:t>sometimes may lead us the severe problem of</a:t>
            </a:r>
            <a:r>
              <a:rPr lang="en-US" sz="1900" dirty="0" smtClean="0">
                <a:solidFill>
                  <a:schemeClr val="tx1"/>
                </a:solidFill>
              </a:rPr>
              <a:t> overfitting</a:t>
            </a:r>
            <a:r>
              <a:rPr lang="en-US" sz="1900" dirty="0">
                <a:solidFill>
                  <a:schemeClr val="tx1"/>
                </a:solidFill>
              </a:rPr>
              <a:t>:</a:t>
            </a:r>
          </a:p>
          <a:p>
            <a:pPr lvl="1"/>
            <a:endParaRPr lang="en-US" sz="1900" dirty="0" smtClean="0">
              <a:solidFill>
                <a:schemeClr val="tx1"/>
              </a:solidFill>
            </a:endParaRPr>
          </a:p>
          <a:p>
            <a:pPr lvl="1"/>
            <a:r>
              <a:rPr lang="en-US" sz="1700" dirty="0" smtClean="0">
                <a:solidFill>
                  <a:schemeClr val="tx1"/>
                </a:solidFill>
              </a:rPr>
              <a:t>Low </a:t>
            </a:r>
            <a:r>
              <a:rPr lang="en-US" sz="1700" dirty="0">
                <a:solidFill>
                  <a:schemeClr val="tx1"/>
                </a:solidFill>
              </a:rPr>
              <a:t>margin </a:t>
            </a:r>
            <a:r>
              <a:rPr lang="en-US" sz="1700" dirty="0">
                <a:solidFill>
                  <a:schemeClr val="tx1"/>
                </a:solidFill>
                <a:sym typeface="Wingdings" charset="0"/>
              </a:rPr>
              <a:t> </a:t>
            </a:r>
            <a:r>
              <a:rPr lang="en-US" sz="1700" dirty="0">
                <a:solidFill>
                  <a:schemeClr val="tx1"/>
                </a:solidFill>
              </a:rPr>
              <a:t>poor classification performance.</a:t>
            </a:r>
          </a:p>
          <a:p>
            <a:pPr lvl="1"/>
            <a:r>
              <a:rPr lang="en-US" sz="1700" dirty="0" smtClean="0">
                <a:solidFill>
                  <a:schemeClr val="tx1"/>
                </a:solidFill>
              </a:rPr>
              <a:t>Large </a:t>
            </a:r>
            <a:r>
              <a:rPr lang="en-US" sz="1700" dirty="0">
                <a:solidFill>
                  <a:schemeClr val="tx1"/>
                </a:solidFill>
              </a:rPr>
              <a:t>number of support vectors</a:t>
            </a:r>
            <a:r>
              <a:rPr lang="en-US" sz="1700" dirty="0">
                <a:solidFill>
                  <a:schemeClr val="tx1"/>
                </a:solidFill>
                <a:sym typeface="Wingdings" charset="0"/>
              </a:rPr>
              <a:t></a:t>
            </a:r>
            <a:r>
              <a:rPr lang="en-US" sz="1700" dirty="0">
                <a:solidFill>
                  <a:schemeClr val="tx1"/>
                </a:solidFill>
              </a:rPr>
              <a:t> Slows down the computation.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Higher dimensional spaces introduce additional problems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77188" y="2940825"/>
            <a:ext cx="4526024" cy="3083983"/>
            <a:chOff x="3132138" y="1773238"/>
            <a:chExt cx="5616575" cy="3816350"/>
          </a:xfrm>
        </p:grpSpPr>
        <p:cxnSp>
          <p:nvCxnSpPr>
            <p:cNvPr id="4" name="AutoShape 4"/>
            <p:cNvCxnSpPr>
              <a:cxnSpLocks noChangeShapeType="1"/>
            </p:cNvCxnSpPr>
            <p:nvPr/>
          </p:nvCxnSpPr>
          <p:spPr bwMode="auto">
            <a:xfrm>
              <a:off x="3276600" y="5372100"/>
              <a:ext cx="4464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 flipH="1">
              <a:off x="3852863" y="4219575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 flipH="1">
              <a:off x="4716463" y="3933825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 flipH="1">
              <a:off x="3997325" y="5011738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flipH="1">
              <a:off x="5580063" y="3357563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flipH="1">
              <a:off x="4789488" y="5011738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flipH="1">
              <a:off x="3706813" y="3282950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flipH="1">
              <a:off x="6516688" y="4365625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 flipH="1">
              <a:off x="5364163" y="4724400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492500" y="1773238"/>
              <a:ext cx="0" cy="381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" name="AutoShape 21"/>
            <p:cNvCxnSpPr>
              <a:cxnSpLocks noChangeShapeType="1"/>
            </p:cNvCxnSpPr>
            <p:nvPr/>
          </p:nvCxnSpPr>
          <p:spPr bwMode="auto">
            <a:xfrm>
              <a:off x="3132138" y="2276475"/>
              <a:ext cx="5616575" cy="2305050"/>
            </a:xfrm>
            <a:prstGeom prst="straightConnector1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" name="AutoShape 20"/>
            <p:cNvSpPr>
              <a:spLocks noChangeArrowheads="1"/>
            </p:cNvSpPr>
            <p:nvPr/>
          </p:nvSpPr>
          <p:spPr bwMode="auto">
            <a:xfrm>
              <a:off x="4787900" y="270827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" name="AutoShape 58"/>
            <p:cNvSpPr>
              <a:spLocks noChangeArrowheads="1"/>
            </p:cNvSpPr>
            <p:nvPr/>
          </p:nvSpPr>
          <p:spPr bwMode="auto">
            <a:xfrm>
              <a:off x="7308850" y="2420938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" name="AutoShape 57"/>
            <p:cNvSpPr>
              <a:spLocks noChangeArrowheads="1"/>
            </p:cNvSpPr>
            <p:nvPr/>
          </p:nvSpPr>
          <p:spPr bwMode="auto">
            <a:xfrm>
              <a:off x="6372225" y="227647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" name="AutoShape 43"/>
            <p:cNvSpPr>
              <a:spLocks noChangeArrowheads="1"/>
            </p:cNvSpPr>
            <p:nvPr/>
          </p:nvSpPr>
          <p:spPr bwMode="auto">
            <a:xfrm>
              <a:off x="5724525" y="278130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" name="AutoShape 56"/>
            <p:cNvSpPr>
              <a:spLocks noChangeArrowheads="1"/>
            </p:cNvSpPr>
            <p:nvPr/>
          </p:nvSpPr>
          <p:spPr bwMode="auto">
            <a:xfrm>
              <a:off x="6588125" y="3357563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" name="AutoShape 59"/>
            <p:cNvSpPr>
              <a:spLocks noChangeArrowheads="1"/>
            </p:cNvSpPr>
            <p:nvPr/>
          </p:nvSpPr>
          <p:spPr bwMode="auto">
            <a:xfrm>
              <a:off x="7812088" y="3789363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cxnSp>
        <p:nvCxnSpPr>
          <p:cNvPr id="22" name="AutoShape 34"/>
          <p:cNvCxnSpPr>
            <a:cxnSpLocks noChangeShapeType="1"/>
          </p:cNvCxnSpPr>
          <p:nvPr/>
        </p:nvCxnSpPr>
        <p:spPr bwMode="auto">
          <a:xfrm>
            <a:off x="3989918" y="3347490"/>
            <a:ext cx="4675591" cy="1949439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33"/>
          <p:cNvCxnSpPr>
            <a:cxnSpLocks noChangeShapeType="1"/>
          </p:cNvCxnSpPr>
          <p:nvPr/>
        </p:nvCxnSpPr>
        <p:spPr bwMode="auto">
          <a:xfrm>
            <a:off x="3989918" y="3122083"/>
            <a:ext cx="4854978" cy="2030384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1129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6918" y="2788534"/>
            <a:ext cx="3683000" cy="3897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Soft margins allows for some error in classification</a:t>
            </a:r>
          </a:p>
          <a:p>
            <a:pPr marL="0" indent="0">
              <a:buNone/>
            </a:pPr>
            <a:endParaRPr lang="en-US" sz="19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tx1"/>
                </a:solidFill>
              </a:rPr>
              <a:t>Introduction of parameter C for controlling the error term: this controls the trade off between a soft boundary and classifying the training points correctly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2250" y="338328"/>
            <a:ext cx="866775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Overfitting can be partially solved by introducing soft margins</a:t>
            </a:r>
            <a:endParaRPr lang="en-US" dirty="0"/>
          </a:p>
        </p:txBody>
      </p:sp>
      <p:cxnSp>
        <p:nvCxnSpPr>
          <p:cNvPr id="24" name="AutoShape 10"/>
          <p:cNvCxnSpPr>
            <a:cxnSpLocks noChangeShapeType="1"/>
          </p:cNvCxnSpPr>
          <p:nvPr/>
        </p:nvCxnSpPr>
        <p:spPr bwMode="auto">
          <a:xfrm>
            <a:off x="4141788" y="6597650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AutoShape 11"/>
          <p:cNvSpPr>
            <a:spLocks noChangeArrowheads="1"/>
          </p:cNvSpPr>
          <p:nvPr/>
        </p:nvSpPr>
        <p:spPr bwMode="auto">
          <a:xfrm flipH="1">
            <a:off x="4718050" y="5445125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 flipH="1">
            <a:off x="5651500" y="5157788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 flipH="1">
            <a:off x="4862513" y="62372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 flipH="1">
            <a:off x="6443663" y="4581525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 flipH="1">
            <a:off x="5654675" y="6237288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 flipH="1">
            <a:off x="4572000" y="4508500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 flipH="1">
            <a:off x="7380288" y="5734050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 flipH="1">
            <a:off x="6229350" y="5949950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4357688" y="2998788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auto">
          <a:xfrm>
            <a:off x="7524750" y="48688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auto">
          <a:xfrm>
            <a:off x="6372225" y="40767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8027988" y="393382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auto">
          <a:xfrm>
            <a:off x="8388350" y="522922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auto">
          <a:xfrm>
            <a:off x="8389938" y="46529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7092950" y="37893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0" name="AutoShape 26"/>
          <p:cNvSpPr>
            <a:spLocks noChangeArrowheads="1"/>
          </p:cNvSpPr>
          <p:nvPr/>
        </p:nvSpPr>
        <p:spPr bwMode="auto">
          <a:xfrm>
            <a:off x="5651500" y="40052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cxnSp>
        <p:nvCxnSpPr>
          <p:cNvPr id="41" name="AutoShape 27"/>
          <p:cNvCxnSpPr>
            <a:cxnSpLocks noChangeShapeType="1"/>
          </p:cNvCxnSpPr>
          <p:nvPr/>
        </p:nvCxnSpPr>
        <p:spPr bwMode="auto">
          <a:xfrm>
            <a:off x="4067175" y="3284538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sp>
        <p:nvSpPr>
          <p:cNvPr id="42" name="Text Box 33"/>
          <p:cNvSpPr txBox="1">
            <a:spLocks noChangeArrowheads="1"/>
          </p:cNvSpPr>
          <p:nvPr/>
        </p:nvSpPr>
        <p:spPr bwMode="auto">
          <a:xfrm rot="18825493">
            <a:off x="4448175" y="3073401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 rot="18501787">
            <a:off x="4502150" y="3040063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cxnSp>
        <p:nvCxnSpPr>
          <p:cNvPr id="44" name="AutoShape 40"/>
          <p:cNvCxnSpPr>
            <a:cxnSpLocks noChangeShapeType="1"/>
            <a:endCxn id="28" idx="5"/>
          </p:cNvCxnSpPr>
          <p:nvPr/>
        </p:nvCxnSpPr>
        <p:spPr bwMode="auto">
          <a:xfrm flipV="1">
            <a:off x="6011863" y="4703763"/>
            <a:ext cx="454025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41"/>
          <p:cNvCxnSpPr>
            <a:cxnSpLocks noChangeShapeType="1"/>
          </p:cNvCxnSpPr>
          <p:nvPr/>
        </p:nvCxnSpPr>
        <p:spPr bwMode="auto">
          <a:xfrm flipV="1">
            <a:off x="5795963" y="3860800"/>
            <a:ext cx="144462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42"/>
          <p:cNvCxnSpPr>
            <a:cxnSpLocks noChangeShapeType="1"/>
            <a:endCxn id="31" idx="5"/>
          </p:cNvCxnSpPr>
          <p:nvPr/>
        </p:nvCxnSpPr>
        <p:spPr bwMode="auto">
          <a:xfrm flipV="1">
            <a:off x="7164388" y="5856288"/>
            <a:ext cx="23812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47" name="AutoShape 43"/>
          <p:cNvCxnSpPr>
            <a:cxnSpLocks noChangeShapeType="1"/>
          </p:cNvCxnSpPr>
          <p:nvPr/>
        </p:nvCxnSpPr>
        <p:spPr bwMode="auto">
          <a:xfrm flipH="1">
            <a:off x="5867400" y="3213100"/>
            <a:ext cx="217488" cy="64770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AutoShape 44"/>
          <p:cNvCxnSpPr>
            <a:cxnSpLocks noChangeShapeType="1"/>
          </p:cNvCxnSpPr>
          <p:nvPr/>
        </p:nvCxnSpPr>
        <p:spPr bwMode="auto">
          <a:xfrm flipV="1">
            <a:off x="6659563" y="6021388"/>
            <a:ext cx="504825" cy="360362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AutoShape 45"/>
          <p:cNvCxnSpPr>
            <a:cxnSpLocks noChangeShapeType="1"/>
          </p:cNvCxnSpPr>
          <p:nvPr/>
        </p:nvCxnSpPr>
        <p:spPr bwMode="auto">
          <a:xfrm flipV="1">
            <a:off x="5292725" y="5013325"/>
            <a:ext cx="792163" cy="71438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50" name="Object 46"/>
          <p:cNvGraphicFramePr>
            <a:graphicFrameLocks noChangeAspect="1"/>
          </p:cNvGraphicFramePr>
          <p:nvPr/>
        </p:nvGraphicFramePr>
        <p:xfrm>
          <a:off x="6156325" y="2968625"/>
          <a:ext cx="6477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3" name="Equation" r:id="rId3" imgW="583920" imgH="228600" progId="">
                  <p:embed/>
                </p:oleObj>
              </mc:Choice>
              <mc:Fallback>
                <p:oleObj name="Equation" r:id="rId3" imgW="583920" imgH="22860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968625"/>
                        <a:ext cx="6477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7"/>
          <p:cNvGraphicFramePr>
            <a:graphicFrameLocks noChangeAspect="1"/>
          </p:cNvGraphicFramePr>
          <p:nvPr/>
        </p:nvGraphicFramePr>
        <p:xfrm>
          <a:off x="6443663" y="6308725"/>
          <a:ext cx="7207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4" name="Equation" r:id="rId5" imgW="583920" imgH="228600" progId="">
                  <p:embed/>
                </p:oleObj>
              </mc:Choice>
              <mc:Fallback>
                <p:oleObj name="Equation" r:id="rId5" imgW="583920" imgH="228600" progId="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6308725"/>
                        <a:ext cx="7207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8"/>
          <p:cNvGraphicFramePr>
            <a:graphicFrameLocks noChangeAspect="1"/>
          </p:cNvGraphicFramePr>
          <p:nvPr/>
        </p:nvGraphicFramePr>
        <p:xfrm>
          <a:off x="4643438" y="4868863"/>
          <a:ext cx="5381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5" name="Equation" r:id="rId6" imgW="355320" imgH="228600" progId="">
                  <p:embed/>
                </p:oleObj>
              </mc:Choice>
              <mc:Fallback>
                <p:oleObj name="Equation" r:id="rId6" imgW="355320" imgH="2286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868863"/>
                        <a:ext cx="53816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AutoShape 59"/>
          <p:cNvCxnSpPr>
            <a:cxnSpLocks noChangeShapeType="1"/>
          </p:cNvCxnSpPr>
          <p:nvPr/>
        </p:nvCxnSpPr>
        <p:spPr bwMode="auto">
          <a:xfrm>
            <a:off x="4500563" y="2976007"/>
            <a:ext cx="5111750" cy="34575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  <p:cxnSp>
        <p:nvCxnSpPr>
          <p:cNvPr id="54" name="AutoShape 59"/>
          <p:cNvCxnSpPr>
            <a:cxnSpLocks noChangeShapeType="1"/>
          </p:cNvCxnSpPr>
          <p:nvPr/>
        </p:nvCxnSpPr>
        <p:spPr bwMode="auto">
          <a:xfrm>
            <a:off x="3928578" y="3743622"/>
            <a:ext cx="5111750" cy="34575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851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need to consider the tradeoff between underfitting and overfitting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6917" y="1895482"/>
            <a:ext cx="8667750" cy="4962518"/>
            <a:chOff x="306917" y="1809750"/>
            <a:chExt cx="8667750" cy="4962518"/>
          </a:xfrm>
        </p:grpSpPr>
        <p:sp>
          <p:nvSpPr>
            <p:cNvPr id="4" name="Text Box 37"/>
            <p:cNvSpPr txBox="1">
              <a:spLocks noChangeArrowheads="1"/>
            </p:cNvSpPr>
            <p:nvPr/>
          </p:nvSpPr>
          <p:spPr bwMode="auto">
            <a:xfrm>
              <a:off x="729319" y="3896891"/>
              <a:ext cx="3086783" cy="44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solidFill>
                    <a:schemeClr val="hlink"/>
                  </a:solidFill>
                </a:rPr>
                <a:t>Too much simple!</a:t>
              </a:r>
            </a:p>
          </p:txBody>
        </p:sp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4869787" y="3896891"/>
              <a:ext cx="4104880" cy="44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chemeClr val="hlink"/>
                  </a:solidFill>
                </a:rPr>
                <a:t>Too much complicated!</a:t>
              </a:r>
            </a:p>
          </p:txBody>
        </p:sp>
        <p:graphicFrame>
          <p:nvGraphicFramePr>
            <p:cNvPr id="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164021"/>
                </p:ext>
              </p:extLst>
            </p:nvPr>
          </p:nvGraphicFramePr>
          <p:xfrm>
            <a:off x="1079000" y="2366424"/>
            <a:ext cx="2034646" cy="160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0" name="Bitmap Image" r:id="rId3" imgW="1609524" imgH="1467055" progId="">
                    <p:embed/>
                  </p:oleObj>
                </mc:Choice>
                <mc:Fallback>
                  <p:oleObj name="Bitmap Image" r:id="rId3" imgW="1609524" imgH="1467055" progId="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000" y="2366424"/>
                          <a:ext cx="2034646" cy="16010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4782681"/>
                </p:ext>
              </p:extLst>
            </p:nvPr>
          </p:nvGraphicFramePr>
          <p:xfrm>
            <a:off x="5360268" y="2295881"/>
            <a:ext cx="2316249" cy="1668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1" name="Bitmap Image" r:id="rId5" imgW="1609524" imgH="1476190" progId="">
                    <p:embed/>
                  </p:oleObj>
                </mc:Choice>
                <mc:Fallback>
                  <p:oleObj name="Bitmap Image" r:id="rId5" imgW="1609524" imgH="1476190" progId="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0268" y="2295881"/>
                          <a:ext cx="2316249" cy="1668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558872"/>
                </p:ext>
              </p:extLst>
            </p:nvPr>
          </p:nvGraphicFramePr>
          <p:xfrm>
            <a:off x="5921924" y="4453564"/>
            <a:ext cx="2246621" cy="1827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2" name="Bitmap Image" r:id="rId7" imgW="1619476" imgH="1467055" progId="">
                    <p:embed/>
                  </p:oleObj>
                </mc:Choice>
                <mc:Fallback>
                  <p:oleObj name="Bitmap Image" r:id="rId7" imgW="1619476" imgH="1467055" progId="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1924" y="4453564"/>
                          <a:ext cx="2246621" cy="18279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60"/>
            <p:cNvSpPr txBox="1">
              <a:spLocks noChangeArrowheads="1"/>
            </p:cNvSpPr>
            <p:nvPr/>
          </p:nvSpPr>
          <p:spPr bwMode="auto">
            <a:xfrm>
              <a:off x="1079000" y="1949302"/>
              <a:ext cx="2034646" cy="44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2400"/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1079000" y="1878760"/>
              <a:ext cx="1965020" cy="441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Under-Fitting</a:t>
              </a:r>
            </a:p>
          </p:txBody>
        </p:sp>
        <p:sp>
          <p:nvSpPr>
            <p:cNvPr id="11" name="Text Box 62"/>
            <p:cNvSpPr txBox="1">
              <a:spLocks noChangeArrowheads="1"/>
            </p:cNvSpPr>
            <p:nvPr/>
          </p:nvSpPr>
          <p:spPr bwMode="auto">
            <a:xfrm>
              <a:off x="5501069" y="1809750"/>
              <a:ext cx="1965020" cy="441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Over-Fitting</a:t>
              </a: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6203525" y="6330610"/>
              <a:ext cx="1544165" cy="4416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FF00"/>
                  </a:solidFill>
                </a:rPr>
                <a:t>Trade-Off</a:t>
              </a:r>
            </a:p>
          </p:txBody>
        </p:sp>
        <p:pic>
          <p:nvPicPr>
            <p:cNvPr id="13" name="Picture 6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917" y="4314013"/>
              <a:ext cx="5194152" cy="2456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2061510" y="4539296"/>
            <a:ext cx="1052136" cy="6138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Optimal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4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7257</TotalTime>
  <Words>319</Words>
  <Application>Microsoft Macintosh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Candara</vt:lpstr>
      <vt:lpstr>ＭＳ Ｐゴシック</vt:lpstr>
      <vt:lpstr>Symbol</vt:lpstr>
      <vt:lpstr>Wingdings</vt:lpstr>
      <vt:lpstr>Arial</vt:lpstr>
      <vt:lpstr>Waveform</vt:lpstr>
      <vt:lpstr>Equation</vt:lpstr>
      <vt:lpstr>Bitmap Image</vt:lpstr>
      <vt:lpstr>   Support Vector Machines (SVMs)  in Python using Scikit-learn</vt:lpstr>
      <vt:lpstr>References</vt:lpstr>
      <vt:lpstr>The goal of SVM is to find an hyperplane that separates two classes</vt:lpstr>
      <vt:lpstr>There are many hyperplanes separating the two classes</vt:lpstr>
      <vt:lpstr>SVM’s goal is to maximize the Margin</vt:lpstr>
      <vt:lpstr>What if the points are not linearly separable?</vt:lpstr>
      <vt:lpstr>Higher dimensional spaces introduce additional problems</vt:lpstr>
      <vt:lpstr>Overfitting can be partially solved by introducing soft margins</vt:lpstr>
      <vt:lpstr>You need to consider the tradeoff between underfitting and overfitting</vt:lpstr>
      <vt:lpstr>Pros and Cons with SVM</vt:lpstr>
      <vt:lpstr>SVM using Scikit-Learn in Python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Marcio Duarte Albasini Mourao</dc:creator>
  <cp:lastModifiedBy>Marcio</cp:lastModifiedBy>
  <cp:revision>231</cp:revision>
  <cp:lastPrinted>2017-11-29T17:43:12Z</cp:lastPrinted>
  <dcterms:created xsi:type="dcterms:W3CDTF">2016-12-07T16:31:38Z</dcterms:created>
  <dcterms:modified xsi:type="dcterms:W3CDTF">2017-11-29T17:43:24Z</dcterms:modified>
</cp:coreProperties>
</file>