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084300" cy="20104100"/>
  <p:notesSz cx="14084300" cy="20104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" y="32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6322" y="6232271"/>
            <a:ext cx="11971655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2645" y="11258296"/>
            <a:ext cx="985901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85F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85F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4215" y="4623943"/>
            <a:ext cx="612667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53414" y="4623943"/>
            <a:ext cx="612667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85F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4084538" cy="201042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9648" y="-4324"/>
            <a:ext cx="8783320" cy="758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C85F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215" y="4623943"/>
            <a:ext cx="1267587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88662" y="18696814"/>
            <a:ext cx="450697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4215" y="18696814"/>
            <a:ext cx="323938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140696" y="18696814"/>
            <a:ext cx="323938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26" Type="http://schemas.openxmlformats.org/officeDocument/2006/relationships/image" Target="../media/image26.jpeg"/><Relationship Id="rId39" Type="http://schemas.openxmlformats.org/officeDocument/2006/relationships/image" Target="../media/image39.png"/><Relationship Id="rId3" Type="http://schemas.openxmlformats.org/officeDocument/2006/relationships/image" Target="../media/image3.jpeg"/><Relationship Id="rId21" Type="http://schemas.openxmlformats.org/officeDocument/2006/relationships/image" Target="../media/image21.jpe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jpe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openxmlformats.org/officeDocument/2006/relationships/image" Target="../media/image24.jpe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23" Type="http://schemas.openxmlformats.org/officeDocument/2006/relationships/image" Target="../media/image23.jpe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jpeg"/><Relationship Id="rId19" Type="http://schemas.openxmlformats.org/officeDocument/2006/relationships/image" Target="../media/image19.jpe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Relationship Id="rId22" Type="http://schemas.openxmlformats.org/officeDocument/2006/relationships/image" Target="../media/image22.jpeg"/><Relationship Id="rId27" Type="http://schemas.openxmlformats.org/officeDocument/2006/relationships/image" Target="../media/image27.jpe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hyperlink" Target="mailto:donato.henriqu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SINAIS </a:t>
            </a:r>
            <a:r>
              <a:rPr spc="5" dirty="0"/>
              <a:t>EM </a:t>
            </a:r>
            <a:r>
              <a:rPr spc="-10" dirty="0"/>
              <a:t>RADIOLOGIA</a:t>
            </a:r>
            <a:r>
              <a:rPr spc="-70" dirty="0"/>
              <a:t> </a:t>
            </a:r>
            <a:r>
              <a:rPr spc="-25" dirty="0"/>
              <a:t>TORÁCICA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7361" y="749450"/>
            <a:ext cx="11387455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2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Henrique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Donato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spc="5" dirty="0">
                <a:latin typeface="Calibri"/>
                <a:cs typeface="Calibri"/>
              </a:rPr>
              <a:t>Francisco </a:t>
            </a:r>
            <a:r>
              <a:rPr sz="2200" spc="-10" dirty="0">
                <a:latin typeface="Calibri"/>
                <a:cs typeface="Calibri"/>
              </a:rPr>
              <a:t>Pereira </a:t>
            </a:r>
            <a:r>
              <a:rPr sz="2200" spc="10" dirty="0">
                <a:latin typeface="Calibri"/>
                <a:cs typeface="Calibri"/>
              </a:rPr>
              <a:t>da </a:t>
            </a:r>
            <a:r>
              <a:rPr sz="2200" dirty="0">
                <a:latin typeface="Calibri"/>
                <a:cs typeface="Calibri"/>
              </a:rPr>
              <a:t>Silva, </a:t>
            </a:r>
            <a:r>
              <a:rPr sz="2200" spc="10" dirty="0">
                <a:latin typeface="Calibri"/>
                <a:cs typeface="Calibri"/>
              </a:rPr>
              <a:t>Célia Antunes, </a:t>
            </a:r>
            <a:r>
              <a:rPr sz="2200" spc="-5" dirty="0">
                <a:latin typeface="Calibri"/>
                <a:cs typeface="Calibri"/>
              </a:rPr>
              <a:t>Pedro </a:t>
            </a:r>
            <a:r>
              <a:rPr sz="2200" spc="15" dirty="0">
                <a:latin typeface="Calibri"/>
                <a:cs typeface="Calibri"/>
              </a:rPr>
              <a:t>Belo </a:t>
            </a:r>
            <a:r>
              <a:rPr sz="2200" dirty="0">
                <a:latin typeface="Calibri"/>
                <a:cs typeface="Calibri"/>
              </a:rPr>
              <a:t>Oliveira, </a:t>
            </a:r>
            <a:r>
              <a:rPr sz="2200" spc="10" dirty="0">
                <a:latin typeface="Calibri"/>
                <a:cs typeface="Calibri"/>
              </a:rPr>
              <a:t>Filipe </a:t>
            </a:r>
            <a:r>
              <a:rPr sz="2200" spc="5" dirty="0">
                <a:latin typeface="Calibri"/>
                <a:cs typeface="Calibri"/>
              </a:rPr>
              <a:t>Caseiro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Alves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1450" dirty="0">
                <a:latin typeface="Calibri"/>
                <a:cs typeface="Calibri"/>
              </a:rPr>
              <a:t>Serviço de Imagem Médica, </a:t>
            </a:r>
            <a:r>
              <a:rPr sz="1450" spc="-10" dirty="0">
                <a:latin typeface="Calibri"/>
                <a:cs typeface="Calibri"/>
              </a:rPr>
              <a:t>Centro </a:t>
            </a:r>
            <a:r>
              <a:rPr sz="1450" spc="-5" dirty="0">
                <a:latin typeface="Calibri"/>
                <a:cs typeface="Calibri"/>
              </a:rPr>
              <a:t>Hospitalar </a:t>
            </a:r>
            <a:r>
              <a:rPr sz="1450" dirty="0">
                <a:latin typeface="Calibri"/>
                <a:cs typeface="Calibri"/>
              </a:rPr>
              <a:t>e </a:t>
            </a:r>
            <a:r>
              <a:rPr sz="1450" spc="-5" dirty="0">
                <a:latin typeface="Calibri"/>
                <a:cs typeface="Calibri"/>
              </a:rPr>
              <a:t>Universitário </a:t>
            </a:r>
            <a:r>
              <a:rPr sz="1450" dirty="0">
                <a:latin typeface="Calibri"/>
                <a:cs typeface="Calibri"/>
              </a:rPr>
              <a:t>de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Coimbra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974" y="1638793"/>
            <a:ext cx="6480810" cy="13176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14"/>
              </a:spcBef>
            </a:pPr>
            <a:r>
              <a:rPr sz="1200" b="1" spc="5" dirty="0">
                <a:latin typeface="Calibri"/>
                <a:cs typeface="Calibri"/>
              </a:rPr>
              <a:t>Introdução: </a:t>
            </a:r>
            <a:r>
              <a:rPr sz="1000" spc="-5" dirty="0">
                <a:latin typeface="Calibri"/>
                <a:cs typeface="Calibri"/>
              </a:rPr>
              <a:t>Sinais radiológicos </a:t>
            </a:r>
            <a:r>
              <a:rPr sz="1000" dirty="0">
                <a:latin typeface="Calibri"/>
                <a:cs typeface="Calibri"/>
              </a:rPr>
              <a:t>são </a:t>
            </a:r>
            <a:r>
              <a:rPr sz="1000" spc="-5" dirty="0">
                <a:latin typeface="Calibri"/>
                <a:cs typeface="Calibri"/>
              </a:rPr>
              <a:t>padrões característicos, reconhecíveis, por </a:t>
            </a:r>
            <a:r>
              <a:rPr sz="1000" spc="-10" dirty="0">
                <a:latin typeface="Calibri"/>
                <a:cs typeface="Calibri"/>
              </a:rPr>
              <a:t>vezes </a:t>
            </a:r>
            <a:r>
              <a:rPr sz="1000" spc="-5" dirty="0">
                <a:latin typeface="Calibri"/>
                <a:cs typeface="Calibri"/>
              </a:rPr>
              <a:t>com nome </a:t>
            </a:r>
            <a:r>
              <a:rPr sz="1000" dirty="0">
                <a:latin typeface="Calibri"/>
                <a:cs typeface="Calibri"/>
              </a:rPr>
              <a:t>de </a:t>
            </a:r>
            <a:r>
              <a:rPr sz="1000" spc="-5" dirty="0">
                <a:latin typeface="Calibri"/>
                <a:cs typeface="Calibri"/>
              </a:rPr>
              <a:t>objectos familiares  com </a:t>
            </a:r>
            <a:r>
              <a:rPr sz="1000" dirty="0">
                <a:latin typeface="Calibri"/>
                <a:cs typeface="Calibri"/>
              </a:rPr>
              <a:t>os quais são </a:t>
            </a:r>
            <a:r>
              <a:rPr sz="1000" spc="-5" dirty="0">
                <a:latin typeface="Calibri"/>
                <a:cs typeface="Calibri"/>
              </a:rPr>
              <a:t>vagamente parecidos. </a:t>
            </a:r>
            <a:r>
              <a:rPr sz="1000" dirty="0">
                <a:latin typeface="Calibri"/>
                <a:cs typeface="Calibri"/>
              </a:rPr>
              <a:t>São </a:t>
            </a:r>
            <a:r>
              <a:rPr sz="1000" spc="-5" dirty="0">
                <a:latin typeface="Calibri"/>
                <a:cs typeface="Calibri"/>
              </a:rPr>
              <a:t>utilizados </a:t>
            </a:r>
            <a:r>
              <a:rPr sz="1000" dirty="0">
                <a:latin typeface="Calibri"/>
                <a:cs typeface="Calibri"/>
              </a:rPr>
              <a:t>em estudos </a:t>
            </a:r>
            <a:r>
              <a:rPr sz="1000" spc="-5" dirty="0">
                <a:latin typeface="Calibri"/>
                <a:cs typeface="Calibri"/>
              </a:rPr>
              <a:t>imagiológicos por auxiliarem </a:t>
            </a:r>
            <a:r>
              <a:rPr sz="1000" dirty="0">
                <a:latin typeface="Calibri"/>
                <a:cs typeface="Calibri"/>
              </a:rPr>
              <a:t>no </a:t>
            </a:r>
            <a:r>
              <a:rPr sz="1000" spc="-5" dirty="0">
                <a:latin typeface="Calibri"/>
                <a:cs typeface="Calibri"/>
              </a:rPr>
              <a:t>diagnóstico </a:t>
            </a:r>
            <a:r>
              <a:rPr sz="1000" dirty="0">
                <a:latin typeface="Calibri"/>
                <a:cs typeface="Calibri"/>
              </a:rPr>
              <a:t>e  </a:t>
            </a:r>
            <a:r>
              <a:rPr sz="1000" spc="-5" dirty="0">
                <a:latin typeface="Calibri"/>
                <a:cs typeface="Calibri"/>
              </a:rPr>
              <a:t>subsequente orientação terapêutica </a:t>
            </a:r>
            <a:r>
              <a:rPr sz="1000" dirty="0">
                <a:latin typeface="Calibri"/>
                <a:cs typeface="Calibri"/>
              </a:rPr>
              <a:t>de doenças. </a:t>
            </a:r>
            <a:r>
              <a:rPr sz="1000" spc="-30" dirty="0">
                <a:latin typeface="Calibri"/>
                <a:cs typeface="Calibri"/>
              </a:rPr>
              <a:t>Tal </a:t>
            </a:r>
            <a:r>
              <a:rPr sz="1000" dirty="0">
                <a:latin typeface="Calibri"/>
                <a:cs typeface="Calibri"/>
              </a:rPr>
              <a:t>se </a:t>
            </a:r>
            <a:r>
              <a:rPr sz="1000" spc="-5" dirty="0">
                <a:latin typeface="Calibri"/>
                <a:cs typeface="Calibri"/>
              </a:rPr>
              <a:t>deve </a:t>
            </a:r>
            <a:r>
              <a:rPr sz="1000" dirty="0">
                <a:latin typeface="Calibri"/>
                <a:cs typeface="Calibri"/>
              </a:rPr>
              <a:t>ao </a:t>
            </a:r>
            <a:r>
              <a:rPr sz="1000" spc="-5" dirty="0">
                <a:latin typeface="Calibri"/>
                <a:cs typeface="Calibri"/>
              </a:rPr>
              <a:t>facto </a:t>
            </a:r>
            <a:r>
              <a:rPr sz="1000" dirty="0">
                <a:latin typeface="Calibri"/>
                <a:cs typeface="Calibri"/>
              </a:rPr>
              <a:t>de muitas </a:t>
            </a:r>
            <a:r>
              <a:rPr sz="1000" spc="-10" dirty="0">
                <a:latin typeface="Calibri"/>
                <a:cs typeface="Calibri"/>
              </a:rPr>
              <a:t>vezes </a:t>
            </a:r>
            <a:r>
              <a:rPr sz="1000" spc="-5" dirty="0">
                <a:latin typeface="Calibri"/>
                <a:cs typeface="Calibri"/>
              </a:rPr>
              <a:t>serem característicos </a:t>
            </a:r>
            <a:r>
              <a:rPr sz="1000" dirty="0">
                <a:latin typeface="Calibri"/>
                <a:cs typeface="Calibri"/>
              </a:rPr>
              <a:t>ou </a:t>
            </a:r>
            <a:r>
              <a:rPr sz="1000" spc="-5" dirty="0">
                <a:latin typeface="Calibri"/>
                <a:cs typeface="Calibri"/>
              </a:rPr>
              <a:t>altamente  sugestivos </a:t>
            </a:r>
            <a:r>
              <a:rPr sz="1000" dirty="0">
                <a:latin typeface="Calibri"/>
                <a:cs typeface="Calibri"/>
              </a:rPr>
              <a:t>de um determinado grupo de patologias. O </a:t>
            </a:r>
            <a:r>
              <a:rPr sz="1000" spc="-5" dirty="0">
                <a:latin typeface="Calibri"/>
                <a:cs typeface="Calibri"/>
              </a:rPr>
              <a:t>conhecimento destes sinais pode encurtar </a:t>
            </a:r>
            <a:r>
              <a:rPr sz="1000" dirty="0">
                <a:latin typeface="Calibri"/>
                <a:cs typeface="Calibri"/>
              </a:rPr>
              <a:t>a </a:t>
            </a:r>
            <a:r>
              <a:rPr sz="1000" spc="-10" dirty="0">
                <a:latin typeface="Calibri"/>
                <a:cs typeface="Calibri"/>
              </a:rPr>
              <a:t>lista </a:t>
            </a:r>
            <a:r>
              <a:rPr sz="1000" dirty="0">
                <a:latin typeface="Calibri"/>
                <a:cs typeface="Calibri"/>
              </a:rPr>
              <a:t>de </a:t>
            </a:r>
            <a:r>
              <a:rPr sz="1000" spc="-5" dirty="0">
                <a:latin typeface="Calibri"/>
                <a:cs typeface="Calibri"/>
              </a:rPr>
              <a:t>diagnósticos  diferenciais. Particularmente </a:t>
            </a:r>
            <a:r>
              <a:rPr sz="1000" dirty="0">
                <a:latin typeface="Calibri"/>
                <a:cs typeface="Calibri"/>
              </a:rPr>
              <a:t>no </a:t>
            </a:r>
            <a:r>
              <a:rPr sz="1000" spc="-10" dirty="0">
                <a:latin typeface="Calibri"/>
                <a:cs typeface="Calibri"/>
              </a:rPr>
              <a:t>tórax, </a:t>
            </a:r>
            <a:r>
              <a:rPr sz="1000" dirty="0">
                <a:latin typeface="Calibri"/>
                <a:cs typeface="Calibri"/>
              </a:rPr>
              <a:t>a </a:t>
            </a:r>
            <a:r>
              <a:rPr sz="1000" spc="-5" dirty="0">
                <a:latin typeface="Calibri"/>
                <a:cs typeface="Calibri"/>
              </a:rPr>
              <a:t>interpretação </a:t>
            </a:r>
            <a:r>
              <a:rPr sz="1000" dirty="0">
                <a:latin typeface="Calibri"/>
                <a:cs typeface="Calibri"/>
              </a:rPr>
              <a:t>bem sucedida de estudos </a:t>
            </a:r>
            <a:r>
              <a:rPr sz="1000" spc="-5" dirty="0">
                <a:latin typeface="Calibri"/>
                <a:cs typeface="Calibri"/>
              </a:rPr>
              <a:t>radiológicos requer </a:t>
            </a:r>
            <a:r>
              <a:rPr sz="1000" dirty="0">
                <a:latin typeface="Calibri"/>
                <a:cs typeface="Calibri"/>
              </a:rPr>
              <a:t>o reconhecimento </a:t>
            </a:r>
            <a:r>
              <a:rPr sz="1000" spc="5" dirty="0">
                <a:latin typeface="Calibri"/>
                <a:cs typeface="Calibri"/>
              </a:rPr>
              <a:t>de  </a:t>
            </a:r>
            <a:r>
              <a:rPr sz="1000" spc="-5" dirty="0">
                <a:latin typeface="Calibri"/>
                <a:cs typeface="Calibri"/>
              </a:rPr>
              <a:t>tais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sinais.</a:t>
            </a:r>
            <a:endParaRPr sz="1000" dirty="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250"/>
              </a:spcBef>
            </a:pPr>
            <a:r>
              <a:rPr sz="1000" spc="-10" dirty="0">
                <a:latin typeface="Calibri"/>
                <a:cs typeface="Calibri"/>
              </a:rPr>
              <a:t>Este </a:t>
            </a:r>
            <a:r>
              <a:rPr sz="1000" spc="-5" dirty="0">
                <a:latin typeface="Calibri"/>
                <a:cs typeface="Calibri"/>
              </a:rPr>
              <a:t>trabalho tem como objectivo salientar </a:t>
            </a:r>
            <a:r>
              <a:rPr sz="1000" dirty="0">
                <a:latin typeface="Calibri"/>
                <a:cs typeface="Calibri"/>
              </a:rPr>
              <a:t>a </a:t>
            </a:r>
            <a:r>
              <a:rPr sz="1000" spc="-5" dirty="0">
                <a:latin typeface="Calibri"/>
                <a:cs typeface="Calibri"/>
              </a:rPr>
              <a:t>importância </a:t>
            </a:r>
            <a:r>
              <a:rPr sz="1000" dirty="0">
                <a:latin typeface="Calibri"/>
                <a:cs typeface="Calibri"/>
              </a:rPr>
              <a:t>do </a:t>
            </a:r>
            <a:r>
              <a:rPr sz="1000" spc="-5" dirty="0">
                <a:latin typeface="Calibri"/>
                <a:cs typeface="Calibri"/>
              </a:rPr>
              <a:t>reconhecimento </a:t>
            </a:r>
            <a:r>
              <a:rPr sz="1000" dirty="0">
                <a:latin typeface="Calibri"/>
                <a:cs typeface="Calibri"/>
              </a:rPr>
              <a:t>de </a:t>
            </a:r>
            <a:r>
              <a:rPr sz="1000" spc="-5" dirty="0">
                <a:latin typeface="Calibri"/>
                <a:cs typeface="Calibri"/>
              </a:rPr>
              <a:t>sinais </a:t>
            </a:r>
            <a:r>
              <a:rPr sz="1000" dirty="0">
                <a:latin typeface="Calibri"/>
                <a:cs typeface="Calibri"/>
              </a:rPr>
              <a:t>em </a:t>
            </a:r>
            <a:r>
              <a:rPr sz="1000" spc="-5" dirty="0">
                <a:latin typeface="Calibri"/>
                <a:cs typeface="Calibri"/>
              </a:rPr>
              <a:t>radiologia </a:t>
            </a:r>
            <a:r>
              <a:rPr sz="1000" dirty="0">
                <a:latin typeface="Calibri"/>
                <a:cs typeface="Calibri"/>
              </a:rPr>
              <a:t>de </a:t>
            </a:r>
            <a:r>
              <a:rPr sz="1000" spc="-10" dirty="0">
                <a:latin typeface="Calibri"/>
                <a:cs typeface="Calibri"/>
              </a:rPr>
              <a:t>tórax, </a:t>
            </a:r>
            <a:r>
              <a:rPr sz="1000" spc="-5" dirty="0">
                <a:latin typeface="Calibri"/>
                <a:cs typeface="Calibri"/>
              </a:rPr>
              <a:t>convencional  </a:t>
            </a:r>
            <a:r>
              <a:rPr sz="1000" dirty="0">
                <a:latin typeface="Calibri"/>
                <a:cs typeface="Calibri"/>
              </a:rPr>
              <a:t>e </a:t>
            </a:r>
            <a:r>
              <a:rPr sz="1000" spc="-10" dirty="0">
                <a:latin typeface="Calibri"/>
                <a:cs typeface="Calibri"/>
              </a:rPr>
              <a:t>TC, através </a:t>
            </a:r>
            <a:r>
              <a:rPr sz="1000" dirty="0">
                <a:latin typeface="Calibri"/>
                <a:cs typeface="Calibri"/>
              </a:rPr>
              <a:t>de </a:t>
            </a:r>
            <a:r>
              <a:rPr sz="1000" spc="-5" dirty="0">
                <a:latin typeface="Calibri"/>
                <a:cs typeface="Calibri"/>
              </a:rPr>
              <a:t>casos exemplificativos, como </a:t>
            </a:r>
            <a:r>
              <a:rPr sz="1000" dirty="0">
                <a:latin typeface="Calibri"/>
                <a:cs typeface="Calibri"/>
              </a:rPr>
              <a:t>auxílio no </a:t>
            </a:r>
            <a:r>
              <a:rPr sz="1000" spc="-5" dirty="0">
                <a:latin typeface="Calibri"/>
                <a:cs typeface="Calibri"/>
              </a:rPr>
              <a:t>diagnóstico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diferencial.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7162" y="1616151"/>
            <a:ext cx="6634480" cy="367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105"/>
              </a:spcBef>
            </a:pPr>
            <a:r>
              <a:rPr sz="1200" b="1" spc="5" dirty="0">
                <a:latin typeface="Calibri"/>
                <a:cs typeface="Calibri"/>
              </a:rPr>
              <a:t>Materiais </a:t>
            </a:r>
            <a:r>
              <a:rPr sz="1200" b="1" spc="10" dirty="0">
                <a:latin typeface="Calibri"/>
                <a:cs typeface="Calibri"/>
              </a:rPr>
              <a:t>e métodos: </a:t>
            </a:r>
            <a:r>
              <a:rPr sz="1000" dirty="0">
                <a:latin typeface="Calibri"/>
                <a:cs typeface="Calibri"/>
              </a:rPr>
              <a:t>São </a:t>
            </a:r>
            <a:r>
              <a:rPr sz="1000" spc="-5" dirty="0">
                <a:latin typeface="Calibri"/>
                <a:cs typeface="Calibri"/>
              </a:rPr>
              <a:t>apresentados casos </a:t>
            </a:r>
            <a:r>
              <a:rPr sz="1000" dirty="0">
                <a:latin typeface="Calibri"/>
                <a:cs typeface="Calibri"/>
              </a:rPr>
              <a:t>de </a:t>
            </a:r>
            <a:r>
              <a:rPr sz="1000" spc="-5" dirty="0">
                <a:latin typeface="Calibri"/>
                <a:cs typeface="Calibri"/>
              </a:rPr>
              <a:t>radiografia </a:t>
            </a:r>
            <a:r>
              <a:rPr sz="1000" dirty="0">
                <a:latin typeface="Calibri"/>
                <a:cs typeface="Calibri"/>
              </a:rPr>
              <a:t>e </a:t>
            </a:r>
            <a:r>
              <a:rPr sz="1000" spc="-5" dirty="0">
                <a:latin typeface="Calibri"/>
                <a:cs typeface="Calibri"/>
              </a:rPr>
              <a:t>tomografia computorizada </a:t>
            </a:r>
            <a:r>
              <a:rPr sz="1000" dirty="0">
                <a:latin typeface="Calibri"/>
                <a:cs typeface="Calibri"/>
              </a:rPr>
              <a:t>de </a:t>
            </a:r>
            <a:r>
              <a:rPr sz="1000" spc="-10" dirty="0">
                <a:latin typeface="Calibri"/>
                <a:cs typeface="Calibri"/>
              </a:rPr>
              <a:t>tórax </a:t>
            </a:r>
            <a:r>
              <a:rPr sz="1000" dirty="0">
                <a:latin typeface="Calibri"/>
                <a:cs typeface="Calibri"/>
              </a:rPr>
              <a:t>do </a:t>
            </a:r>
            <a:r>
              <a:rPr sz="1000" spc="-5" dirty="0">
                <a:latin typeface="Calibri"/>
                <a:cs typeface="Calibri"/>
              </a:rPr>
              <a:t>arquivo </a:t>
            </a:r>
            <a:r>
              <a:rPr sz="1000" dirty="0">
                <a:latin typeface="Calibri"/>
                <a:cs typeface="Calibri"/>
              </a:rPr>
              <a:t>de </a:t>
            </a:r>
            <a:r>
              <a:rPr sz="1000" spc="-5" dirty="0">
                <a:latin typeface="Calibri"/>
                <a:cs typeface="Calibri"/>
              </a:rPr>
              <a:t>exames  radiológicos </a:t>
            </a:r>
            <a:r>
              <a:rPr sz="1000" dirty="0">
                <a:latin typeface="Calibri"/>
                <a:cs typeface="Calibri"/>
              </a:rPr>
              <a:t>do </a:t>
            </a:r>
            <a:r>
              <a:rPr sz="1000" spc="-5" dirty="0">
                <a:latin typeface="Calibri"/>
                <a:cs typeface="Calibri"/>
              </a:rPr>
              <a:t>Centro Hospitalar </a:t>
            </a:r>
            <a:r>
              <a:rPr sz="1000" dirty="0">
                <a:latin typeface="Calibri"/>
                <a:cs typeface="Calibri"/>
              </a:rPr>
              <a:t>e </a:t>
            </a:r>
            <a:r>
              <a:rPr sz="1000" spc="-5" dirty="0">
                <a:latin typeface="Calibri"/>
                <a:cs typeface="Calibri"/>
              </a:rPr>
              <a:t>Universitário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Coimbra.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7162" y="2076081"/>
            <a:ext cx="6635750" cy="367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105"/>
              </a:spcBef>
            </a:pPr>
            <a:r>
              <a:rPr sz="1200" b="1" spc="5" dirty="0">
                <a:latin typeface="Calibri"/>
                <a:cs typeface="Calibri"/>
              </a:rPr>
              <a:t>Resultados:</a:t>
            </a:r>
            <a:r>
              <a:rPr sz="1200" b="1" spc="28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São </a:t>
            </a:r>
            <a:r>
              <a:rPr sz="1000" spc="-5" dirty="0">
                <a:latin typeface="Calibri"/>
                <a:cs typeface="Calibri"/>
              </a:rPr>
              <a:t>descritos casos demonstrativos </a:t>
            </a:r>
            <a:r>
              <a:rPr sz="1000" dirty="0">
                <a:latin typeface="Calibri"/>
                <a:cs typeface="Calibri"/>
              </a:rPr>
              <a:t>de </a:t>
            </a:r>
            <a:r>
              <a:rPr sz="1000" spc="-5" dirty="0">
                <a:latin typeface="Calibri"/>
                <a:cs typeface="Calibri"/>
              </a:rPr>
              <a:t>sinais </a:t>
            </a:r>
            <a:r>
              <a:rPr sz="1000" dirty="0">
                <a:latin typeface="Calibri"/>
                <a:cs typeface="Calibri"/>
              </a:rPr>
              <a:t>na </a:t>
            </a:r>
            <a:r>
              <a:rPr sz="1000" spc="-5" dirty="0">
                <a:latin typeface="Calibri"/>
                <a:cs typeface="Calibri"/>
              </a:rPr>
              <a:t>radiografia </a:t>
            </a:r>
            <a:r>
              <a:rPr sz="1000" dirty="0">
                <a:latin typeface="Calibri"/>
                <a:cs typeface="Calibri"/>
              </a:rPr>
              <a:t>e </a:t>
            </a:r>
            <a:r>
              <a:rPr sz="1000" spc="-5" dirty="0">
                <a:latin typeface="Calibri"/>
                <a:cs typeface="Calibri"/>
              </a:rPr>
              <a:t>tomografia computorizada </a:t>
            </a:r>
            <a:r>
              <a:rPr sz="1000" dirty="0">
                <a:latin typeface="Calibri"/>
                <a:cs typeface="Calibri"/>
              </a:rPr>
              <a:t>do </a:t>
            </a:r>
            <a:r>
              <a:rPr sz="1000" spc="-10" dirty="0">
                <a:latin typeface="Calibri"/>
                <a:cs typeface="Calibri"/>
              </a:rPr>
              <a:t>tórax,  </a:t>
            </a:r>
            <a:r>
              <a:rPr sz="1000" spc="-5" dirty="0">
                <a:latin typeface="Calibri"/>
                <a:cs typeface="Calibri"/>
              </a:rPr>
              <a:t>exemplificados nas Fig. </a:t>
            </a:r>
            <a:r>
              <a:rPr sz="1000" dirty="0">
                <a:latin typeface="Calibri"/>
                <a:cs typeface="Calibri"/>
              </a:rPr>
              <a:t>1 a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20.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7162" y="2536013"/>
            <a:ext cx="6636384" cy="520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110"/>
              </a:spcBef>
            </a:pPr>
            <a:r>
              <a:rPr sz="1200" b="1" spc="5" dirty="0">
                <a:latin typeface="Calibri"/>
                <a:cs typeface="Calibri"/>
              </a:rPr>
              <a:t>Discussão: </a:t>
            </a:r>
            <a:r>
              <a:rPr sz="1000" spc="5" dirty="0">
                <a:latin typeface="Calibri"/>
                <a:cs typeface="Calibri"/>
              </a:rPr>
              <a:t>Um </a:t>
            </a:r>
            <a:r>
              <a:rPr sz="1000" spc="-5" dirty="0">
                <a:latin typeface="Calibri"/>
                <a:cs typeface="Calibri"/>
              </a:rPr>
              <a:t>sinal radiológico </a:t>
            </a:r>
            <a:r>
              <a:rPr sz="1000" dirty="0">
                <a:latin typeface="Calibri"/>
                <a:cs typeface="Calibri"/>
              </a:rPr>
              <a:t>é um </a:t>
            </a:r>
            <a:r>
              <a:rPr sz="1000" spc="-5" dirty="0">
                <a:latin typeface="Calibri"/>
                <a:cs typeface="Calibri"/>
              </a:rPr>
              <a:t>padrão característico, sugestivo </a:t>
            </a:r>
            <a:r>
              <a:rPr sz="1000" dirty="0">
                <a:latin typeface="Calibri"/>
                <a:cs typeface="Calibri"/>
              </a:rPr>
              <a:t>de um determinado grupo de </a:t>
            </a:r>
            <a:r>
              <a:rPr sz="1000" spc="-5" dirty="0">
                <a:latin typeface="Calibri"/>
                <a:cs typeface="Calibri"/>
              </a:rPr>
              <a:t>patologias semelhantes.  </a:t>
            </a:r>
            <a:r>
              <a:rPr sz="1000" dirty="0">
                <a:latin typeface="Calibri"/>
                <a:cs typeface="Calibri"/>
              </a:rPr>
              <a:t>O conhecimento e o </a:t>
            </a:r>
            <a:r>
              <a:rPr sz="1000" spc="-5" dirty="0">
                <a:latin typeface="Calibri"/>
                <a:cs typeface="Calibri"/>
              </a:rPr>
              <a:t>reconhecimento </a:t>
            </a:r>
            <a:r>
              <a:rPr sz="1000" dirty="0">
                <a:latin typeface="Calibri"/>
                <a:cs typeface="Calibri"/>
              </a:rPr>
              <a:t>de </a:t>
            </a:r>
            <a:r>
              <a:rPr sz="1000" spc="-5" dirty="0">
                <a:latin typeface="Calibri"/>
                <a:cs typeface="Calibri"/>
              </a:rPr>
              <a:t>tais sinais </a:t>
            </a:r>
            <a:r>
              <a:rPr sz="1000" dirty="0">
                <a:latin typeface="Calibri"/>
                <a:cs typeface="Calibri"/>
              </a:rPr>
              <a:t>podem ser </a:t>
            </a:r>
            <a:r>
              <a:rPr sz="1000" spc="-5" dirty="0">
                <a:latin typeface="Calibri"/>
                <a:cs typeface="Calibri"/>
              </a:rPr>
              <a:t>importantes </a:t>
            </a:r>
            <a:r>
              <a:rPr sz="1000" dirty="0">
                <a:latin typeface="Calibri"/>
                <a:cs typeface="Calibri"/>
              </a:rPr>
              <a:t>no </a:t>
            </a:r>
            <a:r>
              <a:rPr sz="1000" spc="-5" dirty="0">
                <a:latin typeface="Calibri"/>
                <a:cs typeface="Calibri"/>
              </a:rPr>
              <a:t>diagnóstico diferencial das alterações observadas  </a:t>
            </a:r>
            <a:r>
              <a:rPr sz="1000" dirty="0">
                <a:latin typeface="Calibri"/>
                <a:cs typeface="Calibri"/>
              </a:rPr>
              <a:t>e, </a:t>
            </a:r>
            <a:r>
              <a:rPr sz="1000" spc="-5" dirty="0">
                <a:latin typeface="Calibri"/>
                <a:cs typeface="Calibri"/>
              </a:rPr>
              <a:t>inclusivamente, </a:t>
            </a:r>
            <a:r>
              <a:rPr sz="1000" dirty="0">
                <a:latin typeface="Calibri"/>
                <a:cs typeface="Calibri"/>
              </a:rPr>
              <a:t>no seu </a:t>
            </a:r>
            <a:r>
              <a:rPr sz="1000" spc="-5" dirty="0">
                <a:latin typeface="Calibri"/>
                <a:cs typeface="Calibri"/>
              </a:rPr>
              <a:t>diagnóstico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final.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8114" y="3170756"/>
            <a:ext cx="2322013" cy="2210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384" y="3201134"/>
            <a:ext cx="2460560" cy="2207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4083" y="3187862"/>
            <a:ext cx="1934052" cy="2219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3781" y="5218093"/>
            <a:ext cx="4899660" cy="13665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3025" algn="just">
              <a:lnSpc>
                <a:spcPts val="1290"/>
              </a:lnSpc>
              <a:spcBef>
                <a:spcPts val="120"/>
              </a:spcBef>
              <a:tabLst>
                <a:tab pos="2957195" algn="l"/>
              </a:tabLst>
            </a:pPr>
            <a:r>
              <a:rPr sz="1100" b="1" spc="10" dirty="0">
                <a:latin typeface="Calibri"/>
                <a:cs typeface="Calibri"/>
              </a:rPr>
              <a:t>A	</a:t>
            </a:r>
            <a:r>
              <a:rPr sz="1650" b="1" spc="15" baseline="5050" dirty="0">
                <a:latin typeface="Calibri"/>
                <a:cs typeface="Calibri"/>
              </a:rPr>
              <a:t>B</a:t>
            </a:r>
            <a:endParaRPr sz="1650" baseline="5050">
              <a:latin typeface="Calibri"/>
              <a:cs typeface="Calibri"/>
            </a:endParaRPr>
          </a:p>
          <a:p>
            <a:pPr marL="12700" algn="just">
              <a:lnSpc>
                <a:spcPts val="1290"/>
              </a:lnSpc>
            </a:pPr>
            <a:r>
              <a:rPr sz="1100" b="1" spc="5" dirty="0">
                <a:latin typeface="Calibri"/>
                <a:cs typeface="Calibri"/>
              </a:rPr>
              <a:t>Sinal</a:t>
            </a:r>
            <a:r>
              <a:rPr sz="1100" b="1" spc="75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da</a:t>
            </a:r>
            <a:r>
              <a:rPr sz="1100" b="1" spc="7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Silhueta</a:t>
            </a:r>
            <a:r>
              <a:rPr sz="1100" b="1" spc="75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–</a:t>
            </a:r>
            <a:r>
              <a:rPr sz="1100" b="1" spc="7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Uma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lesão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intra-torácica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que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contacta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com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os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contornos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da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silhueta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mediastínica</a:t>
            </a:r>
            <a:endParaRPr sz="9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"/>
              </a:spcBef>
            </a:pPr>
            <a:r>
              <a:rPr sz="900" spc="-10" dirty="0">
                <a:latin typeface="Calibri"/>
                <a:cs typeface="Calibri"/>
              </a:rPr>
              <a:t>ou </a:t>
            </a:r>
            <a:r>
              <a:rPr sz="900" spc="-5" dirty="0">
                <a:latin typeface="Calibri"/>
                <a:cs typeface="Calibri"/>
              </a:rPr>
              <a:t>dos </a:t>
            </a:r>
            <a:r>
              <a:rPr sz="900" spc="-10" dirty="0">
                <a:latin typeface="Calibri"/>
                <a:cs typeface="Calibri"/>
              </a:rPr>
              <a:t>hemi-diafragmas </a:t>
            </a:r>
            <a:r>
              <a:rPr sz="900" spc="-5" dirty="0">
                <a:latin typeface="Calibri"/>
                <a:cs typeface="Calibri"/>
              </a:rPr>
              <a:t>e que </a:t>
            </a:r>
            <a:r>
              <a:rPr sz="900" spc="-10" dirty="0">
                <a:latin typeface="Calibri"/>
                <a:cs typeface="Calibri"/>
              </a:rPr>
              <a:t>apresenta densidade radiológica idêntica </a:t>
            </a:r>
            <a:r>
              <a:rPr sz="900" spc="-15" dirty="0">
                <a:latin typeface="Calibri"/>
                <a:cs typeface="Calibri"/>
              </a:rPr>
              <a:t>irá </a:t>
            </a:r>
            <a:r>
              <a:rPr sz="900" spc="-10" dirty="0">
                <a:latin typeface="Calibri"/>
                <a:cs typeface="Calibri"/>
              </a:rPr>
              <a:t>apagar esses contornos </a:t>
            </a:r>
            <a:r>
              <a:rPr sz="900" spc="5" dirty="0">
                <a:latin typeface="Calibri"/>
                <a:cs typeface="Calibri"/>
              </a:rPr>
              <a:t>no  </a:t>
            </a:r>
            <a:r>
              <a:rPr sz="900" spc="-10" dirty="0">
                <a:latin typeface="Calibri"/>
                <a:cs typeface="Calibri"/>
              </a:rPr>
              <a:t>radiograma. Este </a:t>
            </a:r>
            <a:r>
              <a:rPr sz="900" spc="-5" dirty="0">
                <a:latin typeface="Calibri"/>
                <a:cs typeface="Calibri"/>
              </a:rPr>
              <a:t>sinal </a:t>
            </a:r>
            <a:r>
              <a:rPr sz="900" spc="-10" dirty="0">
                <a:latin typeface="Calibri"/>
                <a:cs typeface="Calibri"/>
              </a:rPr>
              <a:t>permite </a:t>
            </a:r>
            <a:r>
              <a:rPr sz="900" spc="-5" dirty="0">
                <a:latin typeface="Calibri"/>
                <a:cs typeface="Calibri"/>
              </a:rPr>
              <a:t>assim </a:t>
            </a:r>
            <a:r>
              <a:rPr sz="900" spc="-10" dirty="0">
                <a:latin typeface="Calibri"/>
                <a:cs typeface="Calibri"/>
              </a:rPr>
              <a:t>determinar </a:t>
            </a:r>
            <a:r>
              <a:rPr sz="900" spc="-5" dirty="0">
                <a:latin typeface="Calibri"/>
                <a:cs typeface="Calibri"/>
              </a:rPr>
              <a:t>a </a:t>
            </a:r>
            <a:r>
              <a:rPr sz="900" spc="-10" dirty="0">
                <a:latin typeface="Calibri"/>
                <a:cs typeface="Calibri"/>
              </a:rPr>
              <a:t>localização dessas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lesões.</a:t>
            </a:r>
            <a:endParaRPr sz="9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204"/>
              </a:spcBef>
            </a:pPr>
            <a:r>
              <a:rPr sz="900" b="1" spc="-5" dirty="0">
                <a:latin typeface="Calibri"/>
                <a:cs typeface="Calibri"/>
              </a:rPr>
              <a:t>Fig. </a:t>
            </a:r>
            <a:r>
              <a:rPr sz="900" b="1" spc="-10" dirty="0">
                <a:latin typeface="Calibri"/>
                <a:cs typeface="Calibri"/>
              </a:rPr>
              <a:t>1- </a:t>
            </a:r>
            <a:r>
              <a:rPr sz="900" spc="-10" dirty="0">
                <a:latin typeface="Calibri"/>
                <a:cs typeface="Calibri"/>
              </a:rPr>
              <a:t>Pneumonia total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pulmão esquerdo. </a:t>
            </a:r>
            <a:r>
              <a:rPr sz="900" b="1" spc="-5" dirty="0">
                <a:latin typeface="Calibri"/>
                <a:cs typeface="Calibri"/>
              </a:rPr>
              <a:t>A – </a:t>
            </a:r>
            <a:r>
              <a:rPr sz="900" spc="-10" dirty="0">
                <a:latin typeface="Calibri"/>
                <a:cs typeface="Calibri"/>
              </a:rPr>
              <a:t>Radiografia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5" dirty="0">
                <a:latin typeface="Calibri"/>
                <a:cs typeface="Calibri"/>
              </a:rPr>
              <a:t>tórax </a:t>
            </a:r>
            <a:r>
              <a:rPr sz="900" spc="-10" dirty="0">
                <a:latin typeface="Calibri"/>
                <a:cs typeface="Calibri"/>
              </a:rPr>
              <a:t>com </a:t>
            </a:r>
            <a:r>
              <a:rPr sz="900" spc="-5" dirty="0">
                <a:latin typeface="Calibri"/>
                <a:cs typeface="Calibri"/>
              </a:rPr>
              <a:t>incidência </a:t>
            </a:r>
            <a:r>
              <a:rPr sz="900" spc="-45" dirty="0">
                <a:latin typeface="Calibri"/>
                <a:cs typeface="Calibri"/>
              </a:rPr>
              <a:t>PA </a:t>
            </a:r>
            <a:r>
              <a:rPr sz="900" spc="-10" dirty="0">
                <a:latin typeface="Calibri"/>
                <a:cs typeface="Calibri"/>
              </a:rPr>
              <a:t>mostrando  opacidade em toalha homogénea ocupando todo </a:t>
            </a:r>
            <a:r>
              <a:rPr sz="900" spc="-5" dirty="0">
                <a:latin typeface="Calibri"/>
                <a:cs typeface="Calibri"/>
              </a:rPr>
              <a:t>o </a:t>
            </a:r>
            <a:r>
              <a:rPr sz="900" spc="-10" dirty="0">
                <a:latin typeface="Calibri"/>
                <a:cs typeface="Calibri"/>
              </a:rPr>
              <a:t>campo pulmonar esquerdo </a:t>
            </a:r>
            <a:r>
              <a:rPr sz="900" spc="-5" dirty="0">
                <a:latin typeface="Calibri"/>
                <a:cs typeface="Calibri"/>
              </a:rPr>
              <a:t>e condicionando </a:t>
            </a:r>
            <a:r>
              <a:rPr sz="900" spc="-10" dirty="0">
                <a:latin typeface="Calibri"/>
                <a:cs typeface="Calibri"/>
              </a:rPr>
              <a:t>sinal </a:t>
            </a:r>
            <a:r>
              <a:rPr sz="900" spc="-5" dirty="0">
                <a:latin typeface="Calibri"/>
                <a:cs typeface="Calibri"/>
              </a:rPr>
              <a:t>de  </a:t>
            </a:r>
            <a:r>
              <a:rPr sz="900" spc="-10" dirty="0">
                <a:latin typeface="Calibri"/>
                <a:cs typeface="Calibri"/>
              </a:rPr>
              <a:t>silhueta com </a:t>
            </a:r>
            <a:r>
              <a:rPr sz="900" spc="-5" dirty="0">
                <a:latin typeface="Calibri"/>
                <a:cs typeface="Calibri"/>
              </a:rPr>
              <a:t>o </a:t>
            </a:r>
            <a:r>
              <a:rPr sz="900" spc="-10" dirty="0">
                <a:latin typeface="Calibri"/>
                <a:cs typeface="Calibri"/>
              </a:rPr>
              <a:t>contorno esquerdo </a:t>
            </a:r>
            <a:r>
              <a:rPr sz="900" spc="-5" dirty="0">
                <a:latin typeface="Calibri"/>
                <a:cs typeface="Calibri"/>
              </a:rPr>
              <a:t>da </a:t>
            </a:r>
            <a:r>
              <a:rPr sz="900" spc="-10" dirty="0">
                <a:latin typeface="Calibri"/>
                <a:cs typeface="Calibri"/>
              </a:rPr>
              <a:t>silhueta mediastínica </a:t>
            </a:r>
            <a:r>
              <a:rPr sz="900" spc="-5" dirty="0">
                <a:latin typeface="Calibri"/>
                <a:cs typeface="Calibri"/>
              </a:rPr>
              <a:t>e da </a:t>
            </a:r>
            <a:r>
              <a:rPr sz="900" spc="-10" dirty="0">
                <a:latin typeface="Calibri"/>
                <a:cs typeface="Calibri"/>
              </a:rPr>
              <a:t>hemicúpula diafragmática</a:t>
            </a:r>
            <a:r>
              <a:rPr sz="900" spc="1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homolateral.</a:t>
            </a:r>
            <a:endParaRPr sz="9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190"/>
              </a:spcBef>
            </a:pPr>
            <a:r>
              <a:rPr sz="900" b="1" spc="-5" dirty="0">
                <a:latin typeface="Calibri"/>
                <a:cs typeface="Calibri"/>
              </a:rPr>
              <a:t>B – </a:t>
            </a:r>
            <a:r>
              <a:rPr sz="900" spc="-5" dirty="0">
                <a:latin typeface="Calibri"/>
                <a:cs typeface="Calibri"/>
              </a:rPr>
              <a:t>Na incidência de perfil </a:t>
            </a:r>
            <a:r>
              <a:rPr sz="900" spc="-10" dirty="0">
                <a:latin typeface="Calibri"/>
                <a:cs typeface="Calibri"/>
              </a:rPr>
              <a:t>esquerdo, </a:t>
            </a:r>
            <a:r>
              <a:rPr sz="900" spc="-5" dirty="0">
                <a:latin typeface="Calibri"/>
                <a:cs typeface="Calibri"/>
              </a:rPr>
              <a:t>apenas é visível a </a:t>
            </a:r>
            <a:r>
              <a:rPr sz="900" spc="-10" dirty="0">
                <a:latin typeface="Calibri"/>
                <a:cs typeface="Calibri"/>
              </a:rPr>
              <a:t>hemicúpula diafragmática direita devido </a:t>
            </a:r>
            <a:r>
              <a:rPr sz="900" spc="-5" dirty="0">
                <a:latin typeface="Calibri"/>
                <a:cs typeface="Calibri"/>
              </a:rPr>
              <a:t>ao  </a:t>
            </a:r>
            <a:r>
              <a:rPr sz="900" spc="-15" dirty="0">
                <a:latin typeface="Calibri"/>
                <a:cs typeface="Calibri"/>
              </a:rPr>
              <a:t>referido </a:t>
            </a:r>
            <a:r>
              <a:rPr sz="900" spc="-5" dirty="0">
                <a:latin typeface="Calibri"/>
                <a:cs typeface="Calibri"/>
              </a:rPr>
              <a:t>sinal da </a:t>
            </a:r>
            <a:r>
              <a:rPr sz="900" spc="-10" dirty="0">
                <a:latin typeface="Calibri"/>
                <a:cs typeface="Calibri"/>
              </a:rPr>
              <a:t>silhueta </a:t>
            </a:r>
            <a:r>
              <a:rPr sz="900" spc="-5" dirty="0">
                <a:latin typeface="Calibri"/>
                <a:cs typeface="Calibri"/>
              </a:rPr>
              <a:t>que </a:t>
            </a:r>
            <a:r>
              <a:rPr sz="900" spc="-10" dirty="0">
                <a:latin typeface="Calibri"/>
                <a:cs typeface="Calibri"/>
              </a:rPr>
              <a:t>condiciona apagamento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hemi-diafragma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esquerdo.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9373" y="5375805"/>
            <a:ext cx="2356485" cy="12884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25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spc="10" dirty="0">
                <a:latin typeface="Calibri"/>
                <a:cs typeface="Calibri"/>
              </a:rPr>
              <a:t>do </a:t>
            </a:r>
            <a:r>
              <a:rPr sz="1100" b="1" dirty="0">
                <a:latin typeface="Calibri"/>
                <a:cs typeface="Calibri"/>
              </a:rPr>
              <a:t>Broncograma </a:t>
            </a:r>
            <a:r>
              <a:rPr sz="1100" b="1" spc="5" dirty="0">
                <a:latin typeface="Calibri"/>
                <a:cs typeface="Calibri"/>
              </a:rPr>
              <a:t>Aéreo </a:t>
            </a:r>
            <a:r>
              <a:rPr sz="1100" b="1" spc="10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Aparece  quando os brônquios mantêm-se arejados </a:t>
            </a:r>
            <a:r>
              <a:rPr sz="900" spc="-5" dirty="0">
                <a:latin typeface="Calibri"/>
                <a:cs typeface="Calibri"/>
              </a:rPr>
              <a:t>no </a:t>
            </a:r>
            <a:r>
              <a:rPr sz="900" spc="-10" dirty="0">
                <a:latin typeface="Calibri"/>
                <a:cs typeface="Calibri"/>
              </a:rPr>
              <a:t>seio 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uma consolidação. </a:t>
            </a:r>
            <a:r>
              <a:rPr sz="900" spc="-5" dirty="0">
                <a:latin typeface="Calibri"/>
                <a:cs typeface="Calibri"/>
              </a:rPr>
              <a:t>A </a:t>
            </a:r>
            <a:r>
              <a:rPr sz="900" spc="-10" dirty="0">
                <a:latin typeface="Calibri"/>
                <a:cs typeface="Calibri"/>
              </a:rPr>
              <a:t>sua </a:t>
            </a:r>
            <a:r>
              <a:rPr sz="900" spc="-5" dirty="0">
                <a:latin typeface="Calibri"/>
                <a:cs typeface="Calibri"/>
              </a:rPr>
              <a:t>presença </a:t>
            </a:r>
            <a:r>
              <a:rPr sz="900" spc="-10" dirty="0">
                <a:latin typeface="Calibri"/>
                <a:cs typeface="Calibri"/>
              </a:rPr>
              <a:t>indica </a:t>
            </a:r>
            <a:r>
              <a:rPr sz="900" spc="-5" dirty="0">
                <a:latin typeface="Calibri"/>
                <a:cs typeface="Calibri"/>
              </a:rPr>
              <a:t>que a  lesão é </a:t>
            </a:r>
            <a:r>
              <a:rPr sz="900" spc="-10" dirty="0">
                <a:latin typeface="Calibri"/>
                <a:cs typeface="Calibri"/>
              </a:rPr>
              <a:t>intrapulmonar (consolidação) </a:t>
            </a:r>
            <a:r>
              <a:rPr sz="900" spc="-5" dirty="0">
                <a:latin typeface="Calibri"/>
                <a:cs typeface="Calibri"/>
              </a:rPr>
              <a:t>mas a </a:t>
            </a:r>
            <a:r>
              <a:rPr sz="900" spc="-10" dirty="0">
                <a:latin typeface="Calibri"/>
                <a:cs typeface="Calibri"/>
              </a:rPr>
              <a:t>sua  ausência tem pouco significado. </a:t>
            </a:r>
            <a:r>
              <a:rPr sz="900" b="1" spc="-5" dirty="0">
                <a:latin typeface="Calibri"/>
                <a:cs typeface="Calibri"/>
              </a:rPr>
              <a:t>Fig. </a:t>
            </a:r>
            <a:r>
              <a:rPr sz="900" b="1" spc="-10" dirty="0">
                <a:latin typeface="Calibri"/>
                <a:cs typeface="Calibri"/>
              </a:rPr>
              <a:t>2- </a:t>
            </a:r>
            <a:r>
              <a:rPr sz="900" spc="-10" dirty="0">
                <a:latin typeface="Calibri"/>
                <a:cs typeface="Calibri"/>
              </a:rPr>
              <a:t>Pneumonia  lobar esquerda. Opacidade em toalha ocupando </a:t>
            </a:r>
            <a:r>
              <a:rPr sz="900" spc="-5" dirty="0">
                <a:latin typeface="Calibri"/>
                <a:cs typeface="Calibri"/>
              </a:rPr>
              <a:t>o  </a:t>
            </a:r>
            <a:r>
              <a:rPr sz="900" spc="-10" dirty="0">
                <a:latin typeface="Calibri"/>
                <a:cs typeface="Calibri"/>
              </a:rPr>
              <a:t>lobo </a:t>
            </a:r>
            <a:r>
              <a:rPr sz="900" spc="-5" dirty="0">
                <a:latin typeface="Calibri"/>
                <a:cs typeface="Calibri"/>
              </a:rPr>
              <a:t>superior </a:t>
            </a:r>
            <a:r>
              <a:rPr sz="900" spc="-10" dirty="0">
                <a:latin typeface="Calibri"/>
                <a:cs typeface="Calibri"/>
              </a:rPr>
              <a:t>esquerdo </a:t>
            </a:r>
            <a:r>
              <a:rPr sz="900" spc="-5" dirty="0">
                <a:latin typeface="Calibri"/>
                <a:cs typeface="Calibri"/>
              </a:rPr>
              <a:t>e </a:t>
            </a:r>
            <a:r>
              <a:rPr sz="900" spc="-10" dirty="0">
                <a:latin typeface="Calibri"/>
                <a:cs typeface="Calibri"/>
              </a:rPr>
              <a:t>língula, individualizando-  se opacidades tubulares radiotransparentes (seta)  </a:t>
            </a:r>
            <a:r>
              <a:rPr sz="900" spc="-5" dirty="0">
                <a:latin typeface="Calibri"/>
                <a:cs typeface="Calibri"/>
              </a:rPr>
              <a:t>na </a:t>
            </a:r>
            <a:r>
              <a:rPr sz="900" spc="-10" dirty="0">
                <a:latin typeface="Calibri"/>
                <a:cs typeface="Calibri"/>
              </a:rPr>
              <a:t>região central </a:t>
            </a:r>
            <a:r>
              <a:rPr sz="900" spc="-5" dirty="0">
                <a:latin typeface="Calibri"/>
                <a:cs typeface="Calibri"/>
              </a:rPr>
              <a:t>– </a:t>
            </a:r>
            <a:r>
              <a:rPr sz="900" spc="-15" dirty="0">
                <a:latin typeface="Calibri"/>
                <a:cs typeface="Calibri"/>
              </a:rPr>
              <a:t>broncograma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aéreo.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49608" y="3166710"/>
            <a:ext cx="2346287" cy="22417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27539" y="5395607"/>
            <a:ext cx="2366010" cy="10433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114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spc="10" dirty="0">
                <a:latin typeface="Calibri"/>
                <a:cs typeface="Calibri"/>
              </a:rPr>
              <a:t>da Asa </a:t>
            </a:r>
            <a:r>
              <a:rPr sz="1100" b="1" spc="5" dirty="0">
                <a:latin typeface="Calibri"/>
                <a:cs typeface="Calibri"/>
              </a:rPr>
              <a:t>de Borboleta </a:t>
            </a:r>
            <a:r>
              <a:rPr sz="1100" b="1" spc="10" dirty="0">
                <a:latin typeface="Calibri"/>
                <a:cs typeface="Calibri"/>
              </a:rPr>
              <a:t>– </a:t>
            </a:r>
            <a:r>
              <a:rPr sz="900" spc="-20" dirty="0">
                <a:latin typeface="Calibri"/>
                <a:cs typeface="Calibri"/>
              </a:rPr>
              <a:t>Traduz </a:t>
            </a:r>
            <a:r>
              <a:rPr sz="900" spc="-10" dirty="0">
                <a:latin typeface="Calibri"/>
                <a:cs typeface="Calibri"/>
              </a:rPr>
              <a:t>edema 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alveolar </a:t>
            </a:r>
            <a:r>
              <a:rPr sz="900" spc="-10" dirty="0">
                <a:latin typeface="Calibri"/>
                <a:cs typeface="Calibri"/>
              </a:rPr>
              <a:t>extenso, </a:t>
            </a:r>
            <a:r>
              <a:rPr sz="900" spc="-5" dirty="0">
                <a:latin typeface="Calibri"/>
                <a:cs typeface="Calibri"/>
              </a:rPr>
              <a:t>no </a:t>
            </a:r>
            <a:r>
              <a:rPr sz="900" spc="-10" dirty="0">
                <a:latin typeface="Calibri"/>
                <a:cs typeface="Calibri"/>
              </a:rPr>
              <a:t>contexto </a:t>
            </a:r>
            <a:r>
              <a:rPr sz="900" spc="-5" dirty="0">
                <a:latin typeface="Calibri"/>
                <a:cs typeface="Calibri"/>
              </a:rPr>
              <a:t>de edema </a:t>
            </a:r>
            <a:r>
              <a:rPr sz="900" spc="-10" dirty="0">
                <a:latin typeface="Calibri"/>
                <a:cs typeface="Calibri"/>
              </a:rPr>
              <a:t>agudo </a:t>
            </a:r>
            <a:r>
              <a:rPr sz="900" spc="-5" dirty="0">
                <a:latin typeface="Calibri"/>
                <a:cs typeface="Calibri"/>
              </a:rPr>
              <a:t>do  </a:t>
            </a:r>
            <a:r>
              <a:rPr sz="900" spc="-10" dirty="0">
                <a:latin typeface="Calibri"/>
                <a:cs typeface="Calibri"/>
              </a:rPr>
              <a:t>pulmão.</a:t>
            </a:r>
            <a:endParaRPr sz="9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09"/>
              </a:spcBef>
            </a:pPr>
            <a:r>
              <a:rPr sz="900" b="1" spc="-5" dirty="0">
                <a:latin typeface="Calibri"/>
                <a:cs typeface="Calibri"/>
              </a:rPr>
              <a:t>Fig.3 </a:t>
            </a:r>
            <a:r>
              <a:rPr sz="900" spc="-5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Edema agudo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pulmão. Diminuição </a:t>
            </a:r>
            <a:r>
              <a:rPr sz="900" spc="-5" dirty="0">
                <a:latin typeface="Calibri"/>
                <a:cs typeface="Calibri"/>
              </a:rPr>
              <a:t>da  </a:t>
            </a:r>
            <a:r>
              <a:rPr sz="900" spc="-10" dirty="0">
                <a:latin typeface="Calibri"/>
                <a:cs typeface="Calibri"/>
              </a:rPr>
              <a:t>radiotransparência pulmonar </a:t>
            </a:r>
            <a:r>
              <a:rPr sz="900" spc="-5" dirty="0">
                <a:latin typeface="Calibri"/>
                <a:cs typeface="Calibri"/>
              </a:rPr>
              <a:t>na </a:t>
            </a:r>
            <a:r>
              <a:rPr sz="900" spc="-10" dirty="0">
                <a:latin typeface="Calibri"/>
                <a:cs typeface="Calibri"/>
              </a:rPr>
              <a:t>região </a:t>
            </a:r>
            <a:r>
              <a:rPr sz="900" spc="-15" dirty="0">
                <a:latin typeface="Calibri"/>
                <a:cs typeface="Calibri"/>
              </a:rPr>
              <a:t>peri-hilar, 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forma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simétrica,  poupando  </a:t>
            </a:r>
            <a:r>
              <a:rPr sz="900" spc="-5" dirty="0">
                <a:latin typeface="Calibri"/>
                <a:cs typeface="Calibri"/>
              </a:rPr>
              <a:t>a </a:t>
            </a:r>
            <a:r>
              <a:rPr sz="900" spc="-10" dirty="0">
                <a:latin typeface="Calibri"/>
                <a:cs typeface="Calibri"/>
              </a:rPr>
              <a:t>periferia  </a:t>
            </a:r>
            <a:r>
              <a:rPr sz="900" spc="-5" dirty="0">
                <a:latin typeface="Calibri"/>
                <a:cs typeface="Calibri"/>
              </a:rPr>
              <a:t>e  </a:t>
            </a:r>
            <a:r>
              <a:rPr sz="900" spc="-10" dirty="0">
                <a:latin typeface="Calibri"/>
                <a:cs typeface="Calibri"/>
              </a:rPr>
              <a:t>configurando </a:t>
            </a:r>
            <a:r>
              <a:rPr sz="900" spc="-5" dirty="0">
                <a:latin typeface="Calibri"/>
                <a:cs typeface="Calibri"/>
              </a:rPr>
              <a:t>o </a:t>
            </a:r>
            <a:r>
              <a:rPr sz="900" spc="-10" dirty="0">
                <a:latin typeface="Calibri"/>
                <a:cs typeface="Calibri"/>
              </a:rPr>
              <a:t>aspecto em “asa </a:t>
            </a:r>
            <a:r>
              <a:rPr sz="900" spc="-5" dirty="0">
                <a:latin typeface="Calibri"/>
                <a:cs typeface="Calibri"/>
              </a:rPr>
              <a:t>de</a:t>
            </a:r>
            <a:r>
              <a:rPr sz="900" spc="5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borboleta”.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10763" y="3166639"/>
            <a:ext cx="2352604" cy="2207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32913" y="5377862"/>
            <a:ext cx="2349500" cy="1152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Capacete </a:t>
            </a:r>
            <a:r>
              <a:rPr sz="1100" b="1" spc="5" dirty="0">
                <a:latin typeface="Calibri"/>
                <a:cs typeface="Calibri"/>
              </a:rPr>
              <a:t>Apical </a:t>
            </a:r>
            <a:r>
              <a:rPr sz="1100" b="1" spc="10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Opacidade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no vértice  </a:t>
            </a:r>
            <a:r>
              <a:rPr sz="900" spc="-10" dirty="0">
                <a:latin typeface="Calibri"/>
                <a:cs typeface="Calibri"/>
              </a:rPr>
              <a:t>pulmonar em forma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crescente (seta),  geralmente traduzindo espessamento </a:t>
            </a:r>
            <a:r>
              <a:rPr sz="900" spc="-5" dirty="0">
                <a:latin typeface="Calibri"/>
                <a:cs typeface="Calibri"/>
              </a:rPr>
              <a:t>da </a:t>
            </a:r>
            <a:r>
              <a:rPr sz="900" spc="-10" dirty="0">
                <a:latin typeface="Calibri"/>
                <a:cs typeface="Calibri"/>
              </a:rPr>
              <a:t>pleura  apical,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5" dirty="0">
                <a:latin typeface="Calibri"/>
                <a:cs typeface="Calibri"/>
              </a:rPr>
              <a:t>natureza </a:t>
            </a:r>
            <a:r>
              <a:rPr sz="900" spc="-10" dirty="0">
                <a:latin typeface="Calibri"/>
                <a:cs typeface="Calibri"/>
              </a:rPr>
              <a:t>cicatricial </a:t>
            </a:r>
            <a:r>
              <a:rPr sz="900" spc="-5" dirty="0">
                <a:latin typeface="Calibri"/>
                <a:cs typeface="Calibri"/>
              </a:rPr>
              <a:t>(</a:t>
            </a:r>
            <a:r>
              <a:rPr sz="900" b="1" spc="-5" dirty="0">
                <a:latin typeface="Calibri"/>
                <a:cs typeface="Calibri"/>
              </a:rPr>
              <a:t>Fig.4 </a:t>
            </a:r>
            <a:r>
              <a:rPr sz="900" spc="-5" dirty="0">
                <a:latin typeface="Calibri"/>
                <a:cs typeface="Calibri"/>
              </a:rPr>
              <a:t>– Sequela de  </a:t>
            </a:r>
            <a:r>
              <a:rPr sz="900" spc="-10" dirty="0">
                <a:latin typeface="Calibri"/>
                <a:cs typeface="Calibri"/>
              </a:rPr>
              <a:t>tuberculose). Este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sinal </a:t>
            </a:r>
            <a:r>
              <a:rPr sz="900" spc="-10" dirty="0">
                <a:latin typeface="Calibri"/>
                <a:cs typeface="Calibri"/>
              </a:rPr>
              <a:t>pode  contudo  surgir  noutras patologias nomeadamente pulmonares,  como </a:t>
            </a:r>
            <a:r>
              <a:rPr sz="900" spc="-5" dirty="0">
                <a:latin typeface="Calibri"/>
                <a:cs typeface="Calibri"/>
              </a:rPr>
              <a:t>o </a:t>
            </a:r>
            <a:r>
              <a:rPr sz="900" spc="-10" dirty="0">
                <a:latin typeface="Calibri"/>
                <a:cs typeface="Calibri"/>
              </a:rPr>
              <a:t>carcinoma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sulco superior ou colapso  periférico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lobo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superior.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1498" y="6724930"/>
            <a:ext cx="2396326" cy="22870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532" y="8977604"/>
            <a:ext cx="2400935" cy="1424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25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spc="10" dirty="0">
                <a:latin typeface="Calibri"/>
                <a:cs typeface="Calibri"/>
              </a:rPr>
              <a:t>do </a:t>
            </a:r>
            <a:r>
              <a:rPr sz="1100" b="1" spc="5" dirty="0">
                <a:latin typeface="Calibri"/>
                <a:cs typeface="Calibri"/>
              </a:rPr>
              <a:t>Duplo </a:t>
            </a:r>
            <a:r>
              <a:rPr sz="1100" b="1" dirty="0">
                <a:latin typeface="Calibri"/>
                <a:cs typeface="Calibri"/>
              </a:rPr>
              <a:t>Contorno </a:t>
            </a:r>
            <a:r>
              <a:rPr sz="1100" b="1" spc="10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Indica aumento 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das dimensões </a:t>
            </a:r>
            <a:r>
              <a:rPr sz="900" spc="-5" dirty="0">
                <a:latin typeface="Calibri"/>
                <a:cs typeface="Calibri"/>
              </a:rPr>
              <a:t>da aurícula </a:t>
            </a:r>
            <a:r>
              <a:rPr sz="900" spc="-10" dirty="0">
                <a:latin typeface="Calibri"/>
                <a:cs typeface="Calibri"/>
              </a:rPr>
              <a:t>esquerda, </a:t>
            </a:r>
            <a:r>
              <a:rPr sz="900" spc="-5" dirty="0">
                <a:latin typeface="Calibri"/>
                <a:cs typeface="Calibri"/>
              </a:rPr>
              <a:t>que </a:t>
            </a:r>
            <a:r>
              <a:rPr sz="900" spc="-10" dirty="0">
                <a:latin typeface="Calibri"/>
                <a:cs typeface="Calibri"/>
              </a:rPr>
              <a:t>se torna  perceptível </a:t>
            </a:r>
            <a:r>
              <a:rPr sz="900" spc="-5" dirty="0">
                <a:latin typeface="Calibri"/>
                <a:cs typeface="Calibri"/>
              </a:rPr>
              <a:t>na </a:t>
            </a:r>
            <a:r>
              <a:rPr sz="900" spc="-10" dirty="0">
                <a:latin typeface="Calibri"/>
                <a:cs typeface="Calibri"/>
              </a:rPr>
              <a:t>radiografia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tórax com incidência 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frente, formando conjuntamente </a:t>
            </a:r>
            <a:r>
              <a:rPr sz="900" spc="-5" dirty="0">
                <a:latin typeface="Calibri"/>
                <a:cs typeface="Calibri"/>
              </a:rPr>
              <a:t>com o  </a:t>
            </a:r>
            <a:r>
              <a:rPr sz="900" spc="-10" dirty="0">
                <a:latin typeface="Calibri"/>
                <a:cs typeface="Calibri"/>
              </a:rPr>
              <a:t>contorno </a:t>
            </a:r>
            <a:r>
              <a:rPr sz="900" spc="-5" dirty="0">
                <a:latin typeface="Calibri"/>
                <a:cs typeface="Calibri"/>
              </a:rPr>
              <a:t>da aurícula </a:t>
            </a:r>
            <a:r>
              <a:rPr sz="900" spc="-10" dirty="0">
                <a:latin typeface="Calibri"/>
                <a:cs typeface="Calibri"/>
              </a:rPr>
              <a:t>direita, este </a:t>
            </a:r>
            <a:r>
              <a:rPr sz="900" spc="-5" dirty="0">
                <a:latin typeface="Calibri"/>
                <a:cs typeface="Calibri"/>
              </a:rPr>
              <a:t>sinal </a:t>
            </a:r>
            <a:r>
              <a:rPr sz="900" spc="-10" dirty="0">
                <a:latin typeface="Calibri"/>
                <a:cs typeface="Calibri"/>
              </a:rPr>
              <a:t>radiológico. 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b="1" spc="-5" dirty="0">
                <a:latin typeface="Calibri"/>
                <a:cs typeface="Calibri"/>
              </a:rPr>
              <a:t>Fig.5 </a:t>
            </a:r>
            <a:r>
              <a:rPr sz="900" spc="-5" dirty="0">
                <a:latin typeface="Calibri"/>
                <a:cs typeface="Calibri"/>
              </a:rPr>
              <a:t>- </a:t>
            </a:r>
            <a:r>
              <a:rPr sz="900" spc="-10" dirty="0">
                <a:latin typeface="Calibri"/>
                <a:cs typeface="Calibri"/>
              </a:rPr>
              <a:t>Dilatação </a:t>
            </a:r>
            <a:r>
              <a:rPr sz="900" spc="-5" dirty="0">
                <a:latin typeface="Calibri"/>
                <a:cs typeface="Calibri"/>
              </a:rPr>
              <a:t>da </a:t>
            </a:r>
            <a:r>
              <a:rPr sz="900" spc="-10" dirty="0">
                <a:latin typeface="Calibri"/>
                <a:cs typeface="Calibri"/>
              </a:rPr>
              <a:t>aurícula esquerda </a:t>
            </a:r>
            <a:r>
              <a:rPr sz="900" spc="-5" dirty="0">
                <a:latin typeface="Calibri"/>
                <a:cs typeface="Calibri"/>
              </a:rPr>
              <a:t>por  insuficiência </a:t>
            </a:r>
            <a:r>
              <a:rPr sz="900" spc="-10" dirty="0">
                <a:latin typeface="Calibri"/>
                <a:cs typeface="Calibri"/>
              </a:rPr>
              <a:t>mitral. Densidade </a:t>
            </a:r>
            <a:r>
              <a:rPr sz="900" spc="-5" dirty="0">
                <a:latin typeface="Calibri"/>
                <a:cs typeface="Calibri"/>
              </a:rPr>
              <a:t>curvilínea  </a:t>
            </a:r>
            <a:r>
              <a:rPr sz="900" spc="-10" dirty="0">
                <a:latin typeface="Calibri"/>
                <a:cs typeface="Calibri"/>
              </a:rPr>
              <a:t>projectada medialmente </a:t>
            </a:r>
            <a:r>
              <a:rPr sz="900" spc="-5" dirty="0">
                <a:latin typeface="Calibri"/>
                <a:cs typeface="Calibri"/>
              </a:rPr>
              <a:t>ao </a:t>
            </a:r>
            <a:r>
              <a:rPr sz="900" spc="-10" dirty="0">
                <a:latin typeface="Calibri"/>
                <a:cs typeface="Calibri"/>
              </a:rPr>
              <a:t>contorno </a:t>
            </a:r>
            <a:r>
              <a:rPr sz="900" spc="-5" dirty="0">
                <a:latin typeface="Calibri"/>
                <a:cs typeface="Calibri"/>
              </a:rPr>
              <a:t>da </a:t>
            </a:r>
            <a:r>
              <a:rPr sz="900" spc="-10" dirty="0">
                <a:latin typeface="Calibri"/>
                <a:cs typeface="Calibri"/>
              </a:rPr>
              <a:t>aurícula  direita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(seta),  representando  </a:t>
            </a:r>
            <a:r>
              <a:rPr sz="900" spc="-5" dirty="0">
                <a:latin typeface="Calibri"/>
                <a:cs typeface="Calibri"/>
              </a:rPr>
              <a:t>a </a:t>
            </a:r>
            <a:r>
              <a:rPr sz="900" spc="-10" dirty="0">
                <a:latin typeface="Calibri"/>
                <a:cs typeface="Calibri"/>
              </a:rPr>
              <a:t>margem  </a:t>
            </a:r>
            <a:r>
              <a:rPr sz="900" spc="-15" dirty="0">
                <a:latin typeface="Calibri"/>
                <a:cs typeface="Calibri"/>
              </a:rPr>
              <a:t>infero-  </a:t>
            </a:r>
            <a:r>
              <a:rPr sz="900" spc="-10" dirty="0">
                <a:latin typeface="Calibri"/>
                <a:cs typeface="Calibri"/>
              </a:rPr>
              <a:t>lateral </a:t>
            </a:r>
            <a:r>
              <a:rPr sz="900" spc="-5" dirty="0">
                <a:latin typeface="Calibri"/>
                <a:cs typeface="Calibri"/>
              </a:rPr>
              <a:t>da aurícula </a:t>
            </a:r>
            <a:r>
              <a:rPr sz="900" spc="-10" dirty="0">
                <a:latin typeface="Calibri"/>
                <a:cs typeface="Calibri"/>
              </a:rPr>
              <a:t>esquerda aumentada.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82500" y="6883138"/>
            <a:ext cx="2320096" cy="22143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78982" y="6892152"/>
            <a:ext cx="2320096" cy="22053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56173" y="9088115"/>
            <a:ext cx="4963160" cy="879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20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spc="-5" dirty="0">
                <a:latin typeface="Calibri"/>
                <a:cs typeface="Calibri"/>
              </a:rPr>
              <a:t>Cervico-Torácico </a:t>
            </a:r>
            <a:r>
              <a:rPr sz="1100" b="1" spc="10" dirty="0">
                <a:latin typeface="Calibri"/>
                <a:cs typeface="Calibri"/>
              </a:rPr>
              <a:t>– 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900" spc="-5" dirty="0">
                <a:latin typeface="Calibri"/>
                <a:cs typeface="Calibri"/>
              </a:rPr>
              <a:t>ermite </a:t>
            </a:r>
            <a:r>
              <a:rPr sz="900" spc="-10" dirty="0">
                <a:latin typeface="Calibri"/>
                <a:cs typeface="Calibri"/>
              </a:rPr>
              <a:t>determinar se uma </a:t>
            </a:r>
            <a:r>
              <a:rPr sz="900" spc="-5" dirty="0">
                <a:latin typeface="Calibri"/>
                <a:cs typeface="Calibri"/>
              </a:rPr>
              <a:t>lesão do </a:t>
            </a:r>
            <a:r>
              <a:rPr sz="900" spc="-10" dirty="0">
                <a:latin typeface="Calibri"/>
                <a:cs typeface="Calibri"/>
              </a:rPr>
              <a:t>mediastino superior </a:t>
            </a:r>
            <a:r>
              <a:rPr sz="900" spc="-5" dirty="0">
                <a:latin typeface="Calibri"/>
                <a:cs typeface="Calibri"/>
              </a:rPr>
              <a:t>é anterior </a:t>
            </a:r>
            <a:r>
              <a:rPr sz="900" dirty="0">
                <a:latin typeface="Calibri"/>
                <a:cs typeface="Calibri"/>
              </a:rPr>
              <a:t>ou  </a:t>
            </a:r>
            <a:r>
              <a:rPr sz="900" spc="-15" dirty="0">
                <a:latin typeface="Calibri"/>
                <a:cs typeface="Calibri"/>
              </a:rPr>
              <a:t>posterior, </a:t>
            </a:r>
            <a:r>
              <a:rPr sz="900" spc="-10" dirty="0">
                <a:latin typeface="Calibri"/>
                <a:cs typeface="Calibri"/>
              </a:rPr>
              <a:t>consoante </a:t>
            </a:r>
            <a:r>
              <a:rPr sz="900" spc="-5" dirty="0">
                <a:latin typeface="Calibri"/>
                <a:cs typeface="Calibri"/>
              </a:rPr>
              <a:t>a </a:t>
            </a:r>
            <a:r>
              <a:rPr sz="900" spc="-10" dirty="0">
                <a:latin typeface="Calibri"/>
                <a:cs typeface="Calibri"/>
              </a:rPr>
              <a:t>definição dos seus limites acima das clavículas. Se for </a:t>
            </a:r>
            <a:r>
              <a:rPr sz="900" spc="-5" dirty="0">
                <a:latin typeface="Calibri"/>
                <a:cs typeface="Calibri"/>
              </a:rPr>
              <a:t>bem </a:t>
            </a:r>
            <a:r>
              <a:rPr sz="900" spc="-10" dirty="0">
                <a:latin typeface="Calibri"/>
                <a:cs typeface="Calibri"/>
              </a:rPr>
              <a:t>definida </a:t>
            </a:r>
            <a:r>
              <a:rPr sz="900" spc="-5" dirty="0">
                <a:latin typeface="Calibri"/>
                <a:cs typeface="Calibri"/>
              </a:rPr>
              <a:t>a esse </a:t>
            </a:r>
            <a:r>
              <a:rPr sz="900" spc="-10" dirty="0">
                <a:latin typeface="Calibri"/>
                <a:cs typeface="Calibri"/>
              </a:rPr>
              <a:t>nível, </a:t>
            </a:r>
            <a:r>
              <a:rPr sz="900" spc="-5" dirty="0">
                <a:latin typeface="Calibri"/>
                <a:cs typeface="Calibri"/>
              </a:rPr>
              <a:t>a  lesão </a:t>
            </a:r>
            <a:r>
              <a:rPr sz="900" spc="-10" dirty="0">
                <a:latin typeface="Calibri"/>
                <a:cs typeface="Calibri"/>
              </a:rPr>
              <a:t>será posterior </a:t>
            </a:r>
            <a:r>
              <a:rPr sz="900" b="1" spc="-10" dirty="0">
                <a:latin typeface="Calibri"/>
                <a:cs typeface="Calibri"/>
              </a:rPr>
              <a:t>(ver </a:t>
            </a:r>
            <a:r>
              <a:rPr sz="900" b="1" spc="-5" dirty="0">
                <a:latin typeface="Calibri"/>
                <a:cs typeface="Calibri"/>
              </a:rPr>
              <a:t>Fig.7) </a:t>
            </a:r>
            <a:r>
              <a:rPr sz="900" spc="-10" dirty="0">
                <a:latin typeface="Calibri"/>
                <a:cs typeface="Calibri"/>
              </a:rPr>
              <a:t>enquanto </a:t>
            </a:r>
            <a:r>
              <a:rPr sz="900" spc="-5" dirty="0">
                <a:latin typeface="Calibri"/>
                <a:cs typeface="Calibri"/>
              </a:rPr>
              <a:t>que </a:t>
            </a:r>
            <a:r>
              <a:rPr sz="900" spc="-10" dirty="0">
                <a:latin typeface="Calibri"/>
                <a:cs typeface="Calibri"/>
              </a:rPr>
              <a:t>se for </a:t>
            </a:r>
            <a:r>
              <a:rPr sz="900" spc="-5" dirty="0">
                <a:latin typeface="Calibri"/>
                <a:cs typeface="Calibri"/>
              </a:rPr>
              <a:t>mal </a:t>
            </a:r>
            <a:r>
              <a:rPr sz="900" spc="-10" dirty="0">
                <a:latin typeface="Calibri"/>
                <a:cs typeface="Calibri"/>
              </a:rPr>
              <a:t>definida, significa </a:t>
            </a:r>
            <a:r>
              <a:rPr sz="900" spc="-5" dirty="0">
                <a:latin typeface="Calibri"/>
                <a:cs typeface="Calibri"/>
              </a:rPr>
              <a:t>que </a:t>
            </a:r>
            <a:r>
              <a:rPr sz="900" spc="-10" dirty="0">
                <a:latin typeface="Calibri"/>
                <a:cs typeface="Calibri"/>
              </a:rPr>
              <a:t>contacta com os tecidos 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moles cervicais, </a:t>
            </a:r>
            <a:r>
              <a:rPr sz="900" spc="-10" dirty="0">
                <a:latin typeface="Calibri"/>
                <a:cs typeface="Calibri"/>
              </a:rPr>
              <a:t>pelo </a:t>
            </a:r>
            <a:r>
              <a:rPr sz="900" spc="-5" dirty="0">
                <a:latin typeface="Calibri"/>
                <a:cs typeface="Calibri"/>
              </a:rPr>
              <a:t>que </a:t>
            </a:r>
            <a:r>
              <a:rPr sz="900" spc="-10" dirty="0">
                <a:latin typeface="Calibri"/>
                <a:cs typeface="Calibri"/>
              </a:rPr>
              <a:t>será </a:t>
            </a:r>
            <a:r>
              <a:rPr sz="900" spc="-20" dirty="0">
                <a:latin typeface="Calibri"/>
                <a:cs typeface="Calibri"/>
              </a:rPr>
              <a:t>anterior. </a:t>
            </a:r>
            <a:r>
              <a:rPr sz="900" b="1" spc="-5" dirty="0">
                <a:latin typeface="Calibri"/>
                <a:cs typeface="Calibri"/>
              </a:rPr>
              <a:t>Fig.6 </a:t>
            </a:r>
            <a:r>
              <a:rPr sz="900" spc="-5" dirty="0">
                <a:latin typeface="Calibri"/>
                <a:cs typeface="Calibri"/>
              </a:rPr>
              <a:t>- </a:t>
            </a:r>
            <a:r>
              <a:rPr sz="900" spc="-10" dirty="0">
                <a:latin typeface="Calibri"/>
                <a:cs typeface="Calibri"/>
              </a:rPr>
              <a:t>Bócio mergulhante. </a:t>
            </a:r>
            <a:r>
              <a:rPr sz="900" b="1" spc="-5" dirty="0">
                <a:latin typeface="Calibri"/>
                <a:cs typeface="Calibri"/>
              </a:rPr>
              <a:t>A – </a:t>
            </a:r>
            <a:r>
              <a:rPr sz="900" spc="-10" dirty="0">
                <a:latin typeface="Calibri"/>
                <a:cs typeface="Calibri"/>
              </a:rPr>
              <a:t>Radiografia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tórax com </a:t>
            </a:r>
            <a:r>
              <a:rPr sz="900" spc="-5" dirty="0">
                <a:latin typeface="Calibri"/>
                <a:cs typeface="Calibri"/>
              </a:rPr>
              <a:t>incidência  </a:t>
            </a:r>
            <a:r>
              <a:rPr sz="900" spc="-25" dirty="0">
                <a:latin typeface="Calibri"/>
                <a:cs typeface="Calibri"/>
              </a:rPr>
              <a:t>PA, </a:t>
            </a:r>
            <a:r>
              <a:rPr sz="900" spc="-10" dirty="0">
                <a:latin typeface="Calibri"/>
                <a:cs typeface="Calibri"/>
              </a:rPr>
              <a:t>mostra uma </a:t>
            </a:r>
            <a:r>
              <a:rPr sz="900" spc="-5" dirty="0">
                <a:latin typeface="Calibri"/>
                <a:cs typeface="Calibri"/>
              </a:rPr>
              <a:t>massa no </a:t>
            </a:r>
            <a:r>
              <a:rPr sz="900" spc="-10" dirty="0">
                <a:latin typeface="Calibri"/>
                <a:cs typeface="Calibri"/>
              </a:rPr>
              <a:t>mediastino </a:t>
            </a:r>
            <a:r>
              <a:rPr sz="900" spc="-15" dirty="0">
                <a:latin typeface="Calibri"/>
                <a:cs typeface="Calibri"/>
              </a:rPr>
              <a:t>superior, </a:t>
            </a:r>
            <a:r>
              <a:rPr sz="900" spc="-10" dirty="0">
                <a:latin typeface="Calibri"/>
                <a:cs typeface="Calibri"/>
              </a:rPr>
              <a:t>paratraqueal direita, </a:t>
            </a:r>
            <a:r>
              <a:rPr sz="900" spc="-5" dirty="0">
                <a:latin typeface="Calibri"/>
                <a:cs typeface="Calibri"/>
              </a:rPr>
              <a:t>com </a:t>
            </a:r>
            <a:r>
              <a:rPr sz="900" spc="-10" dirty="0">
                <a:latin typeface="Calibri"/>
                <a:cs typeface="Calibri"/>
              </a:rPr>
              <a:t>limites </a:t>
            </a:r>
            <a:r>
              <a:rPr sz="900" spc="-5" dirty="0">
                <a:latin typeface="Calibri"/>
                <a:cs typeface="Calibri"/>
              </a:rPr>
              <a:t>mal </a:t>
            </a:r>
            <a:r>
              <a:rPr sz="900" spc="-10" dirty="0">
                <a:latin typeface="Calibri"/>
                <a:cs typeface="Calibri"/>
              </a:rPr>
              <a:t>definidos </a:t>
            </a:r>
            <a:r>
              <a:rPr sz="900" spc="-5" dirty="0">
                <a:latin typeface="Calibri"/>
                <a:cs typeface="Calibri"/>
              </a:rPr>
              <a:t>acima do  </a:t>
            </a:r>
            <a:r>
              <a:rPr sz="900" spc="-10" dirty="0">
                <a:latin typeface="Calibri"/>
                <a:cs typeface="Calibri"/>
              </a:rPr>
              <a:t>nível das </a:t>
            </a:r>
            <a:r>
              <a:rPr sz="900" spc="-5" dirty="0">
                <a:latin typeface="Calibri"/>
                <a:cs typeface="Calibri"/>
              </a:rPr>
              <a:t>clavículas. </a:t>
            </a:r>
            <a:r>
              <a:rPr sz="900" b="1" spc="-5" dirty="0">
                <a:latin typeface="Calibri"/>
                <a:cs typeface="Calibri"/>
              </a:rPr>
              <a:t>B – </a:t>
            </a:r>
            <a:r>
              <a:rPr sz="900" spc="-15" dirty="0">
                <a:latin typeface="Calibri"/>
                <a:cs typeface="Calibri"/>
              </a:rPr>
              <a:t>TC comprova </a:t>
            </a:r>
            <a:r>
              <a:rPr sz="900" spc="-5" dirty="0">
                <a:latin typeface="Calibri"/>
                <a:cs typeface="Calibri"/>
              </a:rPr>
              <a:t>a </a:t>
            </a:r>
            <a:r>
              <a:rPr sz="900" spc="-10" dirty="0">
                <a:latin typeface="Calibri"/>
                <a:cs typeface="Calibri"/>
              </a:rPr>
              <a:t>localização, </a:t>
            </a:r>
            <a:r>
              <a:rPr sz="900" spc="-5" dirty="0">
                <a:latin typeface="Calibri"/>
                <a:cs typeface="Calibri"/>
              </a:rPr>
              <a:t>a </a:t>
            </a:r>
            <a:r>
              <a:rPr sz="900" spc="-10" dirty="0">
                <a:latin typeface="Calibri"/>
                <a:cs typeface="Calibri"/>
              </a:rPr>
              <a:t>origem </a:t>
            </a:r>
            <a:r>
              <a:rPr sz="900" spc="-5" dirty="0">
                <a:latin typeface="Calibri"/>
                <a:cs typeface="Calibri"/>
              </a:rPr>
              <a:t>e </a:t>
            </a:r>
            <a:r>
              <a:rPr sz="900" spc="-15" dirty="0">
                <a:latin typeface="Calibri"/>
                <a:cs typeface="Calibri"/>
              </a:rPr>
              <a:t>natureza </a:t>
            </a:r>
            <a:r>
              <a:rPr sz="900" spc="-5" dirty="0">
                <a:latin typeface="Calibri"/>
                <a:cs typeface="Calibri"/>
              </a:rPr>
              <a:t>da massa </a:t>
            </a:r>
            <a:r>
              <a:rPr sz="900" spc="-10" dirty="0">
                <a:latin typeface="Calibri"/>
                <a:cs typeface="Calibri"/>
              </a:rPr>
              <a:t>mediastínica</a:t>
            </a:r>
            <a:r>
              <a:rPr sz="900" spc="140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superior.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20052" y="8881857"/>
            <a:ext cx="11176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11352" y="8867519"/>
            <a:ext cx="10541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21425" y="6746720"/>
            <a:ext cx="1864708" cy="22030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026489" y="6734726"/>
            <a:ext cx="1733471" cy="22030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495594" y="8932108"/>
            <a:ext cx="4311650" cy="1043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105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dirty="0">
                <a:latin typeface="Calibri"/>
                <a:cs typeface="Calibri"/>
              </a:rPr>
              <a:t>Cervico-Toraco-Abdominal </a:t>
            </a:r>
            <a:r>
              <a:rPr sz="1100" b="1" spc="10" dirty="0">
                <a:latin typeface="Calibri"/>
                <a:cs typeface="Calibri"/>
              </a:rPr>
              <a:t>– </a:t>
            </a:r>
            <a:r>
              <a:rPr sz="900" spc="-15" dirty="0">
                <a:latin typeface="Calibri"/>
                <a:cs typeface="Calibri"/>
              </a:rPr>
              <a:t>Está </a:t>
            </a:r>
            <a:r>
              <a:rPr sz="900" spc="-5" dirty="0">
                <a:latin typeface="Calibri"/>
                <a:cs typeface="Calibri"/>
              </a:rPr>
              <a:t>apenas </a:t>
            </a:r>
            <a:r>
              <a:rPr sz="900" spc="-10" dirty="0">
                <a:latin typeface="Calibri"/>
                <a:cs typeface="Calibri"/>
              </a:rPr>
              <a:t>presente quando uma </a:t>
            </a:r>
            <a:r>
              <a:rPr sz="900" spc="-5" dirty="0">
                <a:latin typeface="Calibri"/>
                <a:cs typeface="Calibri"/>
              </a:rPr>
              <a:t>lesão </a:t>
            </a:r>
            <a:r>
              <a:rPr sz="900" dirty="0">
                <a:latin typeface="Calibri"/>
                <a:cs typeface="Calibri"/>
              </a:rPr>
              <a:t>se  </a:t>
            </a:r>
            <a:r>
              <a:rPr sz="900" spc="-10" dirty="0">
                <a:latin typeface="Calibri"/>
                <a:cs typeface="Calibri"/>
              </a:rPr>
              <a:t>localiza </a:t>
            </a:r>
            <a:r>
              <a:rPr sz="900" spc="-5" dirty="0">
                <a:latin typeface="Calibri"/>
                <a:cs typeface="Calibri"/>
              </a:rPr>
              <a:t>no </a:t>
            </a:r>
            <a:r>
              <a:rPr sz="900" spc="-10" dirty="0">
                <a:latin typeface="Calibri"/>
                <a:cs typeface="Calibri"/>
              </a:rPr>
              <a:t>mediastino </a:t>
            </a:r>
            <a:r>
              <a:rPr sz="900" spc="-15" dirty="0">
                <a:latin typeface="Calibri"/>
                <a:cs typeface="Calibri"/>
              </a:rPr>
              <a:t>posterior, </a:t>
            </a:r>
            <a:r>
              <a:rPr sz="900" spc="-10" dirty="0">
                <a:latin typeface="Calibri"/>
                <a:cs typeface="Calibri"/>
              </a:rPr>
              <a:t>com extensão </a:t>
            </a:r>
            <a:r>
              <a:rPr sz="900" spc="-5" dirty="0">
                <a:latin typeface="Calibri"/>
                <a:cs typeface="Calibri"/>
              </a:rPr>
              <a:t>num </a:t>
            </a:r>
            <a:r>
              <a:rPr sz="900" spc="-10" dirty="0">
                <a:latin typeface="Calibri"/>
                <a:cs typeface="Calibri"/>
              </a:rPr>
              <a:t>nível abaixo </a:t>
            </a:r>
            <a:r>
              <a:rPr sz="900" spc="-5" dirty="0">
                <a:latin typeface="Calibri"/>
                <a:cs typeface="Calibri"/>
              </a:rPr>
              <a:t>ao do</a:t>
            </a:r>
            <a:r>
              <a:rPr sz="900" spc="7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diafragma.</a:t>
            </a:r>
            <a:endParaRPr sz="9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09"/>
              </a:spcBef>
            </a:pPr>
            <a:r>
              <a:rPr sz="900" b="1" spc="-5" dirty="0">
                <a:latin typeface="Calibri"/>
                <a:cs typeface="Calibri"/>
              </a:rPr>
              <a:t>Fig.7 - </a:t>
            </a:r>
            <a:r>
              <a:rPr sz="900" spc="-5" dirty="0">
                <a:latin typeface="Calibri"/>
                <a:cs typeface="Calibri"/>
              </a:rPr>
              <a:t>Acalásia. </a:t>
            </a:r>
            <a:r>
              <a:rPr sz="900" b="1" spc="-5" dirty="0">
                <a:latin typeface="Calibri"/>
                <a:cs typeface="Calibri"/>
              </a:rPr>
              <a:t>A – </a:t>
            </a:r>
            <a:r>
              <a:rPr sz="900" spc="-10" dirty="0">
                <a:latin typeface="Calibri"/>
                <a:cs typeface="Calibri"/>
              </a:rPr>
              <a:t>Radiografia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tórax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frente mostrando alargamento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mediastino </a:t>
            </a:r>
            <a:r>
              <a:rPr sz="900" spc="-5" dirty="0">
                <a:latin typeface="Calibri"/>
                <a:cs typeface="Calibri"/>
              </a:rPr>
              <a:t>à  </a:t>
            </a:r>
            <a:r>
              <a:rPr sz="900" spc="-10" dirty="0">
                <a:latin typeface="Calibri"/>
                <a:cs typeface="Calibri"/>
              </a:rPr>
              <a:t>direita, não fazendo contudo </a:t>
            </a:r>
            <a:r>
              <a:rPr sz="900" spc="-5" dirty="0">
                <a:latin typeface="Calibri"/>
                <a:cs typeface="Calibri"/>
              </a:rPr>
              <a:t>sinal de </a:t>
            </a:r>
            <a:r>
              <a:rPr sz="900" spc="-10" dirty="0">
                <a:latin typeface="Calibri"/>
                <a:cs typeface="Calibri"/>
              </a:rPr>
              <a:t>silhueta com </a:t>
            </a:r>
            <a:r>
              <a:rPr sz="900" spc="-5" dirty="0">
                <a:latin typeface="Calibri"/>
                <a:cs typeface="Calibri"/>
              </a:rPr>
              <a:t>o seu </a:t>
            </a:r>
            <a:r>
              <a:rPr sz="900" spc="-10" dirty="0">
                <a:latin typeface="Calibri"/>
                <a:cs typeface="Calibri"/>
              </a:rPr>
              <a:t>contorno </a:t>
            </a:r>
            <a:r>
              <a:rPr sz="900" spc="-5" dirty="0">
                <a:latin typeface="Calibri"/>
                <a:cs typeface="Calibri"/>
              </a:rPr>
              <a:t>(*) e </a:t>
            </a:r>
            <a:r>
              <a:rPr sz="900" spc="-10" dirty="0">
                <a:latin typeface="Calibri"/>
                <a:cs typeface="Calibri"/>
              </a:rPr>
              <a:t>estendendo-se para  </a:t>
            </a:r>
            <a:r>
              <a:rPr sz="900" spc="-5" dirty="0">
                <a:latin typeface="Calibri"/>
                <a:cs typeface="Calibri"/>
              </a:rPr>
              <a:t>além da </a:t>
            </a:r>
            <a:r>
              <a:rPr sz="900" spc="-10" dirty="0">
                <a:latin typeface="Calibri"/>
                <a:cs typeface="Calibri"/>
              </a:rPr>
              <a:t>hemicúpula diafragmática direita (seta). Estes </a:t>
            </a:r>
            <a:r>
              <a:rPr sz="900" spc="-5" dirty="0">
                <a:latin typeface="Calibri"/>
                <a:cs typeface="Calibri"/>
              </a:rPr>
              <a:t>2 sinais </a:t>
            </a:r>
            <a:r>
              <a:rPr sz="900" spc="-10" dirty="0">
                <a:latin typeface="Calibri"/>
                <a:cs typeface="Calibri"/>
              </a:rPr>
              <a:t>radiológicos sugerem </a:t>
            </a:r>
            <a:r>
              <a:rPr sz="900" spc="-5" dirty="0">
                <a:latin typeface="Calibri"/>
                <a:cs typeface="Calibri"/>
              </a:rPr>
              <a:t>a sua  </a:t>
            </a:r>
            <a:r>
              <a:rPr sz="900" spc="-10" dirty="0">
                <a:latin typeface="Calibri"/>
                <a:cs typeface="Calibri"/>
              </a:rPr>
              <a:t>localização </a:t>
            </a:r>
            <a:r>
              <a:rPr sz="900" spc="-20" dirty="0">
                <a:latin typeface="Calibri"/>
                <a:cs typeface="Calibri"/>
              </a:rPr>
              <a:t>posterior. </a:t>
            </a:r>
            <a:r>
              <a:rPr sz="900" b="1" spc="-5" dirty="0">
                <a:latin typeface="Calibri"/>
                <a:cs typeface="Calibri"/>
              </a:rPr>
              <a:t>B – </a:t>
            </a:r>
            <a:r>
              <a:rPr sz="900" spc="-5" dirty="0">
                <a:latin typeface="Calibri"/>
                <a:cs typeface="Calibri"/>
              </a:rPr>
              <a:t>Na incidência de perfil, </a:t>
            </a:r>
            <a:r>
              <a:rPr sz="900" spc="-10" dirty="0">
                <a:latin typeface="Calibri"/>
                <a:cs typeface="Calibri"/>
              </a:rPr>
              <a:t>comprova-se </a:t>
            </a:r>
            <a:r>
              <a:rPr sz="900" spc="-5" dirty="0">
                <a:latin typeface="Calibri"/>
                <a:cs typeface="Calibri"/>
              </a:rPr>
              <a:t>a </a:t>
            </a:r>
            <a:r>
              <a:rPr sz="900" spc="-10" dirty="0">
                <a:latin typeface="Calibri"/>
                <a:cs typeface="Calibri"/>
              </a:rPr>
              <a:t>sua localização posterior </a:t>
            </a:r>
            <a:r>
              <a:rPr sz="900" spc="-5" dirty="0">
                <a:latin typeface="Calibri"/>
                <a:cs typeface="Calibri"/>
              </a:rPr>
              <a:t>e  </a:t>
            </a:r>
            <a:r>
              <a:rPr sz="900" spc="-10" dirty="0">
                <a:latin typeface="Calibri"/>
                <a:cs typeface="Calibri"/>
              </a:rPr>
              <a:t>pela sua morfologia, </a:t>
            </a:r>
            <a:r>
              <a:rPr sz="900" spc="-5" dirty="0">
                <a:latin typeface="Calibri"/>
                <a:cs typeface="Calibri"/>
              </a:rPr>
              <a:t>a </a:t>
            </a:r>
            <a:r>
              <a:rPr sz="900" spc="-10" dirty="0">
                <a:latin typeface="Calibri"/>
                <a:cs typeface="Calibri"/>
              </a:rPr>
              <a:t>sua origem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esofágica.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92549" y="8728901"/>
            <a:ext cx="11176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135940" y="8702285"/>
            <a:ext cx="10541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8693" y="10537035"/>
            <a:ext cx="2340396" cy="22307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51150" y="10509250"/>
            <a:ext cx="2003255" cy="11919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14646" y="11586785"/>
            <a:ext cx="1972948" cy="11503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94431" y="12488540"/>
            <a:ext cx="5376545" cy="12896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525"/>
              </a:spcBef>
              <a:tabLst>
                <a:tab pos="3343910" algn="l"/>
              </a:tabLst>
            </a:pPr>
            <a:r>
              <a:rPr sz="1650" b="1" spc="15" baseline="5050" dirty="0">
                <a:latin typeface="Calibri"/>
                <a:cs typeface="Calibri"/>
              </a:rPr>
              <a:t>A	</a:t>
            </a: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99700"/>
              </a:lnSpc>
              <a:spcBef>
                <a:spcPts val="434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dirty="0">
                <a:latin typeface="Calibri"/>
                <a:cs typeface="Calibri"/>
              </a:rPr>
              <a:t>“S” </a:t>
            </a:r>
            <a:r>
              <a:rPr sz="1100" b="1" spc="10" dirty="0">
                <a:latin typeface="Calibri"/>
                <a:cs typeface="Calibri"/>
              </a:rPr>
              <a:t>de </a:t>
            </a:r>
            <a:r>
              <a:rPr sz="1100" b="1" spc="5" dirty="0">
                <a:latin typeface="Calibri"/>
                <a:cs typeface="Calibri"/>
              </a:rPr>
              <a:t>Golden </a:t>
            </a:r>
            <a:r>
              <a:rPr sz="1100" spc="10" dirty="0">
                <a:latin typeface="Calibri"/>
                <a:cs typeface="Calibri"/>
              </a:rPr>
              <a:t>– </a:t>
            </a:r>
            <a:r>
              <a:rPr sz="900" spc="-20" dirty="0">
                <a:latin typeface="Calibri"/>
                <a:cs typeface="Calibri"/>
              </a:rPr>
              <a:t>Traduz </a:t>
            </a:r>
            <a:r>
              <a:rPr sz="900" spc="-10" dirty="0">
                <a:latin typeface="Calibri"/>
                <a:cs typeface="Calibri"/>
              </a:rPr>
              <a:t>uma deformação </a:t>
            </a:r>
            <a:r>
              <a:rPr sz="900" spc="-5" dirty="0">
                <a:latin typeface="Calibri"/>
                <a:cs typeface="Calibri"/>
              </a:rPr>
              <a:t>da </a:t>
            </a:r>
            <a:r>
              <a:rPr sz="900" spc="-10" dirty="0">
                <a:latin typeface="Calibri"/>
                <a:cs typeface="Calibri"/>
              </a:rPr>
              <a:t>pequena cisura consequente </a:t>
            </a:r>
            <a:r>
              <a:rPr sz="900" spc="-5" dirty="0">
                <a:latin typeface="Calibri"/>
                <a:cs typeface="Calibri"/>
              </a:rPr>
              <a:t>à </a:t>
            </a:r>
            <a:r>
              <a:rPr sz="900" spc="-10" dirty="0">
                <a:latin typeface="Calibri"/>
                <a:cs typeface="Calibri"/>
              </a:rPr>
              <a:t>existência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uma </a:t>
            </a:r>
            <a:r>
              <a:rPr sz="900" spc="-5" dirty="0">
                <a:latin typeface="Calibri"/>
                <a:cs typeface="Calibri"/>
              </a:rPr>
              <a:t>massa  </a:t>
            </a:r>
            <a:r>
              <a:rPr sz="900" spc="-20" dirty="0">
                <a:latin typeface="Calibri"/>
                <a:cs typeface="Calibri"/>
              </a:rPr>
              <a:t>hilar, </a:t>
            </a:r>
            <a:r>
              <a:rPr sz="900" spc="-10" dirty="0">
                <a:latin typeface="Calibri"/>
                <a:cs typeface="Calibri"/>
              </a:rPr>
              <a:t>neoplásica. </a:t>
            </a:r>
            <a:r>
              <a:rPr sz="900" spc="-15" dirty="0">
                <a:latin typeface="Calibri"/>
                <a:cs typeface="Calibri"/>
              </a:rPr>
              <a:t>Esta </a:t>
            </a:r>
            <a:r>
              <a:rPr sz="900" spc="-10" dirty="0">
                <a:latin typeface="Calibri"/>
                <a:cs typeface="Calibri"/>
              </a:rPr>
              <a:t>condiciona obstrução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brônquio lobar </a:t>
            </a:r>
            <a:r>
              <a:rPr sz="900" spc="-5" dirty="0">
                <a:latin typeface="Calibri"/>
                <a:cs typeface="Calibri"/>
              </a:rPr>
              <a:t>superior </a:t>
            </a:r>
            <a:r>
              <a:rPr sz="900" spc="-10" dirty="0">
                <a:latin typeface="Calibri"/>
                <a:cs typeface="Calibri"/>
              </a:rPr>
              <a:t>direito </a:t>
            </a:r>
            <a:r>
              <a:rPr sz="900" spc="-5" dirty="0">
                <a:latin typeface="Calibri"/>
                <a:cs typeface="Calibri"/>
              </a:rPr>
              <a:t>e </a:t>
            </a:r>
            <a:r>
              <a:rPr sz="900" spc="-10" dirty="0">
                <a:latin typeface="Calibri"/>
                <a:cs typeface="Calibri"/>
              </a:rPr>
              <a:t>subsequentemente </a:t>
            </a:r>
            <a:r>
              <a:rPr sz="900" spc="-5" dirty="0">
                <a:latin typeface="Calibri"/>
                <a:cs typeface="Calibri"/>
              </a:rPr>
              <a:t>colapso do  </a:t>
            </a:r>
            <a:r>
              <a:rPr sz="900" spc="-10" dirty="0">
                <a:latin typeface="Calibri"/>
                <a:cs typeface="Calibri"/>
              </a:rPr>
              <a:t>respectivo </a:t>
            </a:r>
            <a:r>
              <a:rPr sz="900" spc="-5" dirty="0">
                <a:latin typeface="Calibri"/>
                <a:cs typeface="Calibri"/>
              </a:rPr>
              <a:t>lobo. A </a:t>
            </a:r>
            <a:r>
              <a:rPr sz="900" spc="-10" dirty="0">
                <a:latin typeface="Calibri"/>
                <a:cs typeface="Calibri"/>
              </a:rPr>
              <a:t>pequena cisura </a:t>
            </a:r>
            <a:r>
              <a:rPr sz="900" spc="-5" dirty="0">
                <a:latin typeface="Calibri"/>
                <a:cs typeface="Calibri"/>
              </a:rPr>
              <a:t>que </a:t>
            </a:r>
            <a:r>
              <a:rPr sz="900" spc="-10" dirty="0">
                <a:latin typeface="Calibri"/>
                <a:cs typeface="Calibri"/>
              </a:rPr>
              <a:t>delimita estas alterações apresenta-se com </a:t>
            </a:r>
            <a:r>
              <a:rPr sz="900" spc="-5" dirty="0">
                <a:latin typeface="Calibri"/>
                <a:cs typeface="Calibri"/>
              </a:rPr>
              <a:t>a </a:t>
            </a:r>
            <a:r>
              <a:rPr sz="900" spc="-10" dirty="0">
                <a:latin typeface="Calibri"/>
                <a:cs typeface="Calibri"/>
              </a:rPr>
              <a:t>forma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um </a:t>
            </a:r>
            <a:r>
              <a:rPr sz="900" spc="-5" dirty="0">
                <a:latin typeface="Calibri"/>
                <a:cs typeface="Calibri"/>
              </a:rPr>
              <a:t>“S </a:t>
            </a:r>
            <a:r>
              <a:rPr sz="900" spc="-10" dirty="0">
                <a:latin typeface="Calibri"/>
                <a:cs typeface="Calibri"/>
              </a:rPr>
              <a:t>invertido”  (linha tracejado),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concavidade inferior periférica (colapso </a:t>
            </a:r>
            <a:r>
              <a:rPr sz="900" spc="-5" dirty="0">
                <a:latin typeface="Calibri"/>
                <a:cs typeface="Calibri"/>
              </a:rPr>
              <a:t>pulmonar) e </a:t>
            </a:r>
            <a:r>
              <a:rPr sz="900" spc="-10" dirty="0">
                <a:latin typeface="Calibri"/>
                <a:cs typeface="Calibri"/>
              </a:rPr>
              <a:t>convexidade central (massa). </a:t>
            </a:r>
            <a:r>
              <a:rPr sz="900" b="1" spc="-5" dirty="0">
                <a:latin typeface="Calibri"/>
                <a:cs typeface="Calibri"/>
              </a:rPr>
              <a:t>Fig.8 </a:t>
            </a:r>
            <a:r>
              <a:rPr sz="900" spc="-5" dirty="0">
                <a:latin typeface="Calibri"/>
                <a:cs typeface="Calibri"/>
              </a:rPr>
              <a:t>-  Neoplasia </a:t>
            </a:r>
            <a:r>
              <a:rPr sz="900" spc="-15" dirty="0">
                <a:latin typeface="Calibri"/>
                <a:cs typeface="Calibri"/>
              </a:rPr>
              <a:t>pulmonar, </a:t>
            </a:r>
            <a:r>
              <a:rPr sz="900" spc="-5" dirty="0">
                <a:latin typeface="Calibri"/>
                <a:cs typeface="Calibri"/>
              </a:rPr>
              <a:t>hilar </a:t>
            </a:r>
            <a:r>
              <a:rPr sz="900" spc="-10" dirty="0">
                <a:latin typeface="Calibri"/>
                <a:cs typeface="Calibri"/>
              </a:rPr>
              <a:t>direita. </a:t>
            </a:r>
            <a:r>
              <a:rPr sz="900" b="1" spc="-5" dirty="0">
                <a:latin typeface="Calibri"/>
                <a:cs typeface="Calibri"/>
              </a:rPr>
              <a:t>A </a:t>
            </a:r>
            <a:r>
              <a:rPr sz="900" b="1" spc="-10" dirty="0">
                <a:latin typeface="Calibri"/>
                <a:cs typeface="Calibri"/>
              </a:rPr>
              <a:t>–</a:t>
            </a:r>
            <a:r>
              <a:rPr sz="900" spc="-10" dirty="0">
                <a:latin typeface="Calibri"/>
                <a:cs typeface="Calibri"/>
              </a:rPr>
              <a:t>Radiografia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5" dirty="0">
                <a:latin typeface="Calibri"/>
                <a:cs typeface="Calibri"/>
              </a:rPr>
              <a:t>tórax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frente mostrando opacidade em toalha delimitada  inferiormente </a:t>
            </a:r>
            <a:r>
              <a:rPr sz="900" spc="-5" dirty="0">
                <a:latin typeface="Calibri"/>
                <a:cs typeface="Calibri"/>
              </a:rPr>
              <a:t>pela </a:t>
            </a:r>
            <a:r>
              <a:rPr sz="900" spc="-10" dirty="0">
                <a:latin typeface="Calibri"/>
                <a:cs typeface="Calibri"/>
              </a:rPr>
              <a:t>pequena cisura, desviada </a:t>
            </a:r>
            <a:r>
              <a:rPr sz="900" spc="-15" dirty="0">
                <a:latin typeface="Calibri"/>
                <a:cs typeface="Calibri"/>
              </a:rPr>
              <a:t>para </a:t>
            </a:r>
            <a:r>
              <a:rPr sz="900" spc="-5" dirty="0">
                <a:latin typeface="Calibri"/>
                <a:cs typeface="Calibri"/>
              </a:rPr>
              <a:t>cima </a:t>
            </a:r>
            <a:r>
              <a:rPr sz="900" spc="-10" dirty="0">
                <a:latin typeface="Calibri"/>
                <a:cs typeface="Calibri"/>
              </a:rPr>
              <a:t>(colapso lobar </a:t>
            </a:r>
            <a:r>
              <a:rPr sz="900" spc="-5" dirty="0">
                <a:latin typeface="Calibri"/>
                <a:cs typeface="Calibri"/>
              </a:rPr>
              <a:t>superior) e com sinal </a:t>
            </a:r>
            <a:r>
              <a:rPr sz="900" spc="-10" dirty="0">
                <a:latin typeface="Calibri"/>
                <a:cs typeface="Calibri"/>
              </a:rPr>
              <a:t>“S” </a:t>
            </a:r>
            <a:r>
              <a:rPr sz="900" spc="-5" dirty="0">
                <a:latin typeface="Calibri"/>
                <a:cs typeface="Calibri"/>
              </a:rPr>
              <a:t>de Golden. </a:t>
            </a:r>
            <a:r>
              <a:rPr sz="900" b="1" spc="-5" dirty="0">
                <a:latin typeface="Calibri"/>
                <a:cs typeface="Calibri"/>
              </a:rPr>
              <a:t>B e C </a:t>
            </a:r>
            <a:r>
              <a:rPr sz="900" spc="-5" dirty="0">
                <a:latin typeface="Calibri"/>
                <a:cs typeface="Calibri"/>
              </a:rPr>
              <a:t>- </a:t>
            </a:r>
            <a:r>
              <a:rPr sz="900" spc="-25" dirty="0">
                <a:latin typeface="Calibri"/>
                <a:cs typeface="Calibri"/>
              </a:rPr>
              <a:t>TC  </a:t>
            </a:r>
            <a:r>
              <a:rPr sz="900" spc="-10" dirty="0">
                <a:latin typeface="Calibri"/>
                <a:cs typeface="Calibri"/>
              </a:rPr>
              <a:t>torácica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após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CIV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confirma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o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colapso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do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lobo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superior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direito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(*)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condicionado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por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uma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massa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tumoral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hilar(seta)</a:t>
            </a:r>
            <a:r>
              <a:rPr sz="900" b="1" spc="-10" dirty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30149" y="11524047"/>
            <a:ext cx="10541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47698" y="10171503"/>
            <a:ext cx="2341319" cy="220071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654091" y="12394864"/>
            <a:ext cx="2357120" cy="879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20"/>
              </a:spcBef>
            </a:pPr>
            <a:r>
              <a:rPr sz="1100" b="1" spc="5" dirty="0">
                <a:latin typeface="Calibri"/>
                <a:cs typeface="Calibri"/>
              </a:rPr>
              <a:t>Sinal do </a:t>
            </a:r>
            <a:r>
              <a:rPr sz="1100" b="1" dirty="0">
                <a:latin typeface="Calibri"/>
                <a:cs typeface="Calibri"/>
              </a:rPr>
              <a:t>Pico Justa-frénico </a:t>
            </a:r>
            <a:r>
              <a:rPr sz="1100" spc="10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Opacidade  triangular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que se </a:t>
            </a:r>
            <a:r>
              <a:rPr sz="900" spc="-10" dirty="0">
                <a:latin typeface="Calibri"/>
                <a:cs typeface="Calibri"/>
              </a:rPr>
              <a:t>projecta  superiormente  </a:t>
            </a:r>
            <a:r>
              <a:rPr sz="900" spc="-5" dirty="0">
                <a:latin typeface="Calibri"/>
                <a:cs typeface="Calibri"/>
              </a:rPr>
              <a:t>na  </a:t>
            </a:r>
            <a:r>
              <a:rPr sz="900" spc="-10" dirty="0">
                <a:latin typeface="Calibri"/>
                <a:cs typeface="Calibri"/>
              </a:rPr>
              <a:t>metade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medial 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diafragma,  consequente  </a:t>
            </a:r>
            <a:r>
              <a:rPr sz="900" spc="-5" dirty="0">
                <a:latin typeface="Calibri"/>
                <a:cs typeface="Calibri"/>
              </a:rPr>
              <a:t>a  </a:t>
            </a:r>
            <a:r>
              <a:rPr sz="900" spc="-10" dirty="0">
                <a:latin typeface="Calibri"/>
                <a:cs typeface="Calibri"/>
              </a:rPr>
              <a:t>atelectasia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lobo </a:t>
            </a:r>
            <a:r>
              <a:rPr sz="900" spc="-20" dirty="0">
                <a:latin typeface="Calibri"/>
                <a:cs typeface="Calibri"/>
              </a:rPr>
              <a:t>superior. </a:t>
            </a:r>
            <a:r>
              <a:rPr sz="900" b="1" spc="-5" dirty="0">
                <a:latin typeface="Calibri"/>
                <a:cs typeface="Calibri"/>
              </a:rPr>
              <a:t>Fig. </a:t>
            </a:r>
            <a:r>
              <a:rPr sz="900" b="1" spc="-10" dirty="0">
                <a:latin typeface="Calibri"/>
                <a:cs typeface="Calibri"/>
              </a:rPr>
              <a:t>10 </a:t>
            </a:r>
            <a:r>
              <a:rPr sz="900" spc="-5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Colapso  lobar superior direito (*) </a:t>
            </a:r>
            <a:r>
              <a:rPr sz="900" spc="-5" dirty="0">
                <a:latin typeface="Calibri"/>
                <a:cs typeface="Calibri"/>
              </a:rPr>
              <a:t>condicionando o sinal do  </a:t>
            </a:r>
            <a:r>
              <a:rPr sz="900" spc="-10" dirty="0">
                <a:latin typeface="Calibri"/>
                <a:cs typeface="Calibri"/>
              </a:rPr>
              <a:t>pico justa-frénico</a:t>
            </a:r>
            <a:r>
              <a:rPr sz="9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(seta).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77685" y="10163767"/>
            <a:ext cx="2357288" cy="22131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970308" y="12388902"/>
            <a:ext cx="2357120" cy="1016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20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spc="10" dirty="0">
                <a:latin typeface="Calibri"/>
                <a:cs typeface="Calibri"/>
              </a:rPr>
              <a:t>de </a:t>
            </a:r>
            <a:r>
              <a:rPr sz="1100" b="1" dirty="0">
                <a:latin typeface="Calibri"/>
                <a:cs typeface="Calibri"/>
              </a:rPr>
              <a:t>Luftsichel </a:t>
            </a:r>
            <a:r>
              <a:rPr sz="1100" b="1" spc="10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Significa </a:t>
            </a:r>
            <a:r>
              <a:rPr sz="900" spc="-15" dirty="0">
                <a:latin typeface="Calibri"/>
                <a:cs typeface="Calibri"/>
              </a:rPr>
              <a:t>“crescente </a:t>
            </a:r>
            <a:r>
              <a:rPr sz="900" dirty="0">
                <a:latin typeface="Calibri"/>
                <a:cs typeface="Calibri"/>
              </a:rPr>
              <a:t>de  </a:t>
            </a:r>
            <a:r>
              <a:rPr sz="900" spc="5" dirty="0">
                <a:latin typeface="Calibri"/>
                <a:cs typeface="Calibri"/>
              </a:rPr>
              <a:t>ar” </a:t>
            </a:r>
            <a:r>
              <a:rPr sz="900" spc="-10" dirty="0">
                <a:latin typeface="Calibri"/>
                <a:cs typeface="Calibri"/>
              </a:rPr>
              <a:t>em </a:t>
            </a:r>
            <a:r>
              <a:rPr sz="900" spc="-5" dirty="0">
                <a:latin typeface="Calibri"/>
                <a:cs typeface="Calibri"/>
              </a:rPr>
              <a:t>alemão e </a:t>
            </a:r>
            <a:r>
              <a:rPr sz="900" spc="-10" dirty="0">
                <a:latin typeface="Calibri"/>
                <a:cs typeface="Calibri"/>
              </a:rPr>
              <a:t>está presente </a:t>
            </a:r>
            <a:r>
              <a:rPr sz="900" spc="-5" dirty="0">
                <a:latin typeface="Calibri"/>
                <a:cs typeface="Calibri"/>
              </a:rPr>
              <a:t>no </a:t>
            </a:r>
            <a:r>
              <a:rPr sz="900" spc="-10" dirty="0">
                <a:latin typeface="Calibri"/>
                <a:cs typeface="Calibri"/>
              </a:rPr>
              <a:t>contexto </a:t>
            </a:r>
            <a:r>
              <a:rPr sz="900" dirty="0">
                <a:latin typeface="Calibri"/>
                <a:cs typeface="Calibri"/>
              </a:rPr>
              <a:t>de  </a:t>
            </a:r>
            <a:r>
              <a:rPr sz="900" spc="-10" dirty="0">
                <a:latin typeface="Calibri"/>
                <a:cs typeface="Calibri"/>
              </a:rPr>
              <a:t>colapso lobar superior esquerdo </a:t>
            </a:r>
            <a:r>
              <a:rPr sz="900" spc="-5" dirty="0">
                <a:latin typeface="Calibri"/>
                <a:cs typeface="Calibri"/>
              </a:rPr>
              <a:t>- </a:t>
            </a:r>
            <a:r>
              <a:rPr sz="900" b="1" spc="-5" dirty="0">
                <a:latin typeface="Calibri"/>
                <a:cs typeface="Calibri"/>
              </a:rPr>
              <a:t>Fig.9</a:t>
            </a:r>
            <a:r>
              <a:rPr sz="900" spc="-5" dirty="0">
                <a:latin typeface="Calibri"/>
                <a:cs typeface="Calibri"/>
              </a:rPr>
              <a:t>. </a:t>
            </a:r>
            <a:r>
              <a:rPr sz="900" spc="-15" dirty="0">
                <a:latin typeface="Calibri"/>
                <a:cs typeface="Calibri"/>
              </a:rPr>
              <a:t>Surge </a:t>
            </a:r>
            <a:r>
              <a:rPr sz="900" spc="-5" dirty="0">
                <a:latin typeface="Calibri"/>
                <a:cs typeface="Calibri"/>
              </a:rPr>
              <a:t>na  </a:t>
            </a:r>
            <a:r>
              <a:rPr sz="900" spc="-10" dirty="0">
                <a:latin typeface="Calibri"/>
                <a:cs typeface="Calibri"/>
              </a:rPr>
              <a:t>radiografia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5" dirty="0">
                <a:latin typeface="Calibri"/>
                <a:cs typeface="Calibri"/>
              </a:rPr>
              <a:t>tórax </a:t>
            </a:r>
            <a:r>
              <a:rPr sz="900" spc="-10" dirty="0">
                <a:latin typeface="Calibri"/>
                <a:cs typeface="Calibri"/>
              </a:rPr>
              <a:t>como </a:t>
            </a:r>
            <a:r>
              <a:rPr sz="900" spc="-5" dirty="0">
                <a:latin typeface="Calibri"/>
                <a:cs typeface="Calibri"/>
              </a:rPr>
              <a:t>uma </a:t>
            </a:r>
            <a:r>
              <a:rPr sz="900" spc="-10" dirty="0">
                <a:latin typeface="Calibri"/>
                <a:cs typeface="Calibri"/>
              </a:rPr>
              <a:t>radiotransparência  com morfologia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crescente (seta) adjacente </a:t>
            </a:r>
            <a:r>
              <a:rPr sz="900" dirty="0">
                <a:latin typeface="Calibri"/>
                <a:cs typeface="Calibri"/>
              </a:rPr>
              <a:t>ao  </a:t>
            </a:r>
            <a:r>
              <a:rPr sz="900" spc="-10" dirty="0">
                <a:latin typeface="Calibri"/>
                <a:cs typeface="Calibri"/>
              </a:rPr>
              <a:t>botão </a:t>
            </a:r>
            <a:r>
              <a:rPr sz="900" spc="-5" dirty="0">
                <a:latin typeface="Calibri"/>
                <a:cs typeface="Calibri"/>
              </a:rPr>
              <a:t>aórtico e correspondendo ao segmento  </a:t>
            </a:r>
            <a:r>
              <a:rPr sz="900" spc="-10" dirty="0">
                <a:latin typeface="Calibri"/>
                <a:cs typeface="Calibri"/>
              </a:rPr>
              <a:t>superior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lobo inferior esquerdo</a:t>
            </a:r>
            <a:r>
              <a:rPr sz="900" spc="8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hiperinsuflado.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299825" y="10162206"/>
            <a:ext cx="2483699" cy="220028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282016" y="12380882"/>
            <a:ext cx="2504440" cy="743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20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spc="10" dirty="0">
                <a:latin typeface="Calibri"/>
                <a:cs typeface="Calibri"/>
              </a:rPr>
              <a:t>da </a:t>
            </a:r>
            <a:r>
              <a:rPr sz="1100" b="1" spc="5" dirty="0">
                <a:latin typeface="Calibri"/>
                <a:cs typeface="Calibri"/>
              </a:rPr>
              <a:t>Cauda </a:t>
            </a:r>
            <a:r>
              <a:rPr sz="1100" b="1" spc="10" dirty="0">
                <a:latin typeface="Calibri"/>
                <a:cs typeface="Calibri"/>
              </a:rPr>
              <a:t>de </a:t>
            </a:r>
            <a:r>
              <a:rPr sz="1100" b="1" dirty="0">
                <a:latin typeface="Calibri"/>
                <a:cs typeface="Calibri"/>
              </a:rPr>
              <a:t>Cometa </a:t>
            </a:r>
            <a:r>
              <a:rPr sz="1100" spc="10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Característico </a:t>
            </a:r>
            <a:r>
              <a:rPr sz="900" spc="-5" dirty="0">
                <a:latin typeface="Calibri"/>
                <a:cs typeface="Calibri"/>
              </a:rPr>
              <a:t>de  </a:t>
            </a:r>
            <a:r>
              <a:rPr sz="900" spc="-10" dirty="0">
                <a:latin typeface="Calibri"/>
                <a:cs typeface="Calibri"/>
              </a:rPr>
              <a:t>uma atelectasia redonda </a:t>
            </a:r>
            <a:r>
              <a:rPr sz="900" spc="-5" dirty="0">
                <a:latin typeface="Calibri"/>
                <a:cs typeface="Calibri"/>
              </a:rPr>
              <a:t>(*) </a:t>
            </a:r>
            <a:r>
              <a:rPr sz="900" spc="-10" dirty="0">
                <a:latin typeface="Calibri"/>
                <a:cs typeface="Calibri"/>
              </a:rPr>
              <a:t>em </a:t>
            </a:r>
            <a:r>
              <a:rPr sz="900" spc="-15" dirty="0">
                <a:latin typeface="Calibri"/>
                <a:cs typeface="Calibri"/>
              </a:rPr>
              <a:t>TC </a:t>
            </a:r>
            <a:r>
              <a:rPr sz="900" spc="-5" dirty="0">
                <a:latin typeface="Calibri"/>
                <a:cs typeface="Calibri"/>
              </a:rPr>
              <a:t>(</a:t>
            </a:r>
            <a:r>
              <a:rPr sz="900" b="1" spc="-5" dirty="0">
                <a:latin typeface="Calibri"/>
                <a:cs typeface="Calibri"/>
              </a:rPr>
              <a:t>Fig.11</a:t>
            </a:r>
            <a:r>
              <a:rPr sz="900" spc="-5" dirty="0">
                <a:latin typeface="Calibri"/>
                <a:cs typeface="Calibri"/>
              </a:rPr>
              <a:t>),  </a:t>
            </a:r>
            <a:r>
              <a:rPr sz="900" spc="-10" dirty="0">
                <a:latin typeface="Calibri"/>
                <a:cs typeface="Calibri"/>
              </a:rPr>
              <a:t>representa </a:t>
            </a:r>
            <a:r>
              <a:rPr sz="900" spc="-5" dirty="0">
                <a:latin typeface="Calibri"/>
                <a:cs typeface="Calibri"/>
              </a:rPr>
              <a:t>a </a:t>
            </a:r>
            <a:r>
              <a:rPr sz="900" spc="-10" dirty="0">
                <a:latin typeface="Calibri"/>
                <a:cs typeface="Calibri"/>
              </a:rPr>
              <a:t>deformação </a:t>
            </a:r>
            <a:r>
              <a:rPr sz="900" spc="-5" dirty="0">
                <a:latin typeface="Calibri"/>
                <a:cs typeface="Calibri"/>
              </a:rPr>
              <a:t>em </a:t>
            </a:r>
            <a:r>
              <a:rPr sz="900" spc="-10" dirty="0">
                <a:latin typeface="Calibri"/>
                <a:cs typeface="Calibri"/>
              </a:rPr>
              <a:t>“remoinho” (seta) das  estruturas bronco-vasculares </a:t>
            </a:r>
            <a:r>
              <a:rPr sz="900" spc="-5" dirty="0">
                <a:latin typeface="Calibri"/>
                <a:cs typeface="Calibri"/>
              </a:rPr>
              <a:t>, </a:t>
            </a:r>
            <a:r>
              <a:rPr sz="900" spc="-10" dirty="0">
                <a:latin typeface="Calibri"/>
                <a:cs typeface="Calibri"/>
              </a:rPr>
              <a:t>desde </a:t>
            </a:r>
            <a:r>
              <a:rPr sz="900" spc="-5" dirty="0">
                <a:latin typeface="Calibri"/>
                <a:cs typeface="Calibri"/>
              </a:rPr>
              <a:t>o hilo </a:t>
            </a:r>
            <a:r>
              <a:rPr sz="900" spc="-10" dirty="0">
                <a:latin typeface="Calibri"/>
                <a:cs typeface="Calibri"/>
              </a:rPr>
              <a:t>pulmonar  até </a:t>
            </a:r>
            <a:r>
              <a:rPr sz="900" spc="-5" dirty="0">
                <a:latin typeface="Calibri"/>
                <a:cs typeface="Calibri"/>
              </a:rPr>
              <a:t>à </a:t>
            </a:r>
            <a:r>
              <a:rPr sz="900" spc="-10" dirty="0">
                <a:latin typeface="Calibri"/>
                <a:cs typeface="Calibri"/>
              </a:rPr>
              <a:t>periferia </a:t>
            </a:r>
            <a:r>
              <a:rPr sz="900" spc="-5" dirty="0">
                <a:latin typeface="Calibri"/>
                <a:cs typeface="Calibri"/>
              </a:rPr>
              <a:t>da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lesão.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6427" y="13960186"/>
            <a:ext cx="2322013" cy="221057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7637" y="16134289"/>
            <a:ext cx="2357120" cy="6070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0"/>
              </a:spcBef>
            </a:pPr>
            <a:r>
              <a:rPr sz="1100" b="1" spc="5" dirty="0">
                <a:latin typeface="Calibri"/>
                <a:cs typeface="Calibri"/>
              </a:rPr>
              <a:t>Sinal do </a:t>
            </a:r>
            <a:r>
              <a:rPr sz="1100" b="1" dirty="0">
                <a:latin typeface="Calibri"/>
                <a:cs typeface="Calibri"/>
              </a:rPr>
              <a:t>Diafragma </a:t>
            </a:r>
            <a:r>
              <a:rPr sz="1100" b="1" spc="5" dirty="0">
                <a:latin typeface="Calibri"/>
                <a:cs typeface="Calibri"/>
              </a:rPr>
              <a:t>Contínuo </a:t>
            </a:r>
            <a:r>
              <a:rPr sz="1100" spc="10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Linha 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radiotransparente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que </a:t>
            </a:r>
            <a:r>
              <a:rPr sz="900" spc="-10" dirty="0">
                <a:latin typeface="Calibri"/>
                <a:cs typeface="Calibri"/>
              </a:rPr>
              <a:t>atravessa  </a:t>
            </a:r>
            <a:r>
              <a:rPr sz="900" spc="-5" dirty="0">
                <a:latin typeface="Calibri"/>
                <a:cs typeface="Calibri"/>
              </a:rPr>
              <a:t>a </a:t>
            </a:r>
            <a:r>
              <a:rPr sz="900" spc="-10" dirty="0">
                <a:latin typeface="Calibri"/>
                <a:cs typeface="Calibri"/>
              </a:rPr>
              <a:t>linha  média  (seta), </a:t>
            </a:r>
            <a:r>
              <a:rPr sz="900" spc="-5" dirty="0">
                <a:latin typeface="Calibri"/>
                <a:cs typeface="Calibri"/>
              </a:rPr>
              <a:t>acima do </a:t>
            </a:r>
            <a:r>
              <a:rPr sz="900" spc="-10" dirty="0">
                <a:latin typeface="Calibri"/>
                <a:cs typeface="Calibri"/>
              </a:rPr>
              <a:t>diafragma, </a:t>
            </a:r>
            <a:r>
              <a:rPr sz="900" spc="-5" dirty="0">
                <a:latin typeface="Calibri"/>
                <a:cs typeface="Calibri"/>
              </a:rPr>
              <a:t>na </a:t>
            </a:r>
            <a:r>
              <a:rPr sz="900" spc="-10" dirty="0">
                <a:latin typeface="Calibri"/>
                <a:cs typeface="Calibri"/>
              </a:rPr>
              <a:t>radiografia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tórax  </a:t>
            </a:r>
            <a:r>
              <a:rPr sz="900" spc="-25" dirty="0">
                <a:latin typeface="Calibri"/>
                <a:cs typeface="Calibri"/>
              </a:rPr>
              <a:t>PA, </a:t>
            </a:r>
            <a:r>
              <a:rPr sz="900" spc="-10" dirty="0">
                <a:latin typeface="Calibri"/>
                <a:cs typeface="Calibri"/>
              </a:rPr>
              <a:t>indicativa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pneumomediastino </a:t>
            </a:r>
            <a:r>
              <a:rPr sz="900" spc="-5" dirty="0">
                <a:latin typeface="Calibri"/>
                <a:cs typeface="Calibri"/>
              </a:rPr>
              <a:t>(</a:t>
            </a:r>
            <a:r>
              <a:rPr sz="900" b="1" spc="-5" dirty="0">
                <a:latin typeface="Calibri"/>
                <a:cs typeface="Calibri"/>
              </a:rPr>
              <a:t>Fig.</a:t>
            </a:r>
            <a:r>
              <a:rPr sz="900" b="1" spc="15" dirty="0">
                <a:latin typeface="Calibri"/>
                <a:cs typeface="Calibri"/>
              </a:rPr>
              <a:t> </a:t>
            </a:r>
            <a:r>
              <a:rPr sz="900" b="1" spc="-10" dirty="0">
                <a:latin typeface="Calibri"/>
                <a:cs typeface="Calibri"/>
              </a:rPr>
              <a:t>12</a:t>
            </a:r>
            <a:r>
              <a:rPr sz="900" spc="-10" dirty="0">
                <a:latin typeface="Calibri"/>
                <a:cs typeface="Calibri"/>
              </a:rPr>
              <a:t>).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72742" y="16138548"/>
            <a:ext cx="5243195" cy="743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20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spc="10" dirty="0">
                <a:latin typeface="Calibri"/>
                <a:cs typeface="Calibri"/>
              </a:rPr>
              <a:t>do </a:t>
            </a:r>
            <a:r>
              <a:rPr sz="1100" b="1" spc="5" dirty="0">
                <a:latin typeface="Calibri"/>
                <a:cs typeface="Calibri"/>
              </a:rPr>
              <a:t>1-2-3 </a:t>
            </a:r>
            <a:r>
              <a:rPr sz="1100" spc="10" dirty="0">
                <a:latin typeface="Calibri"/>
                <a:cs typeface="Calibri"/>
              </a:rPr>
              <a:t>– </a:t>
            </a:r>
            <a:r>
              <a:rPr sz="900" spc="-15" dirty="0">
                <a:latin typeface="Calibri"/>
                <a:cs typeface="Calibri"/>
              </a:rPr>
              <a:t>Padrão </a:t>
            </a:r>
            <a:r>
              <a:rPr sz="900" spc="-10" dirty="0">
                <a:latin typeface="Calibri"/>
                <a:cs typeface="Calibri"/>
              </a:rPr>
              <a:t>clássico </a:t>
            </a:r>
            <a:r>
              <a:rPr sz="900" spc="-5" dirty="0">
                <a:latin typeface="Calibri"/>
                <a:cs typeface="Calibri"/>
              </a:rPr>
              <a:t>na </a:t>
            </a:r>
            <a:r>
              <a:rPr sz="900" spc="-10" dirty="0">
                <a:latin typeface="Calibri"/>
                <a:cs typeface="Calibri"/>
              </a:rPr>
              <a:t>sarcoidose </a:t>
            </a:r>
            <a:r>
              <a:rPr sz="900" spc="-5" dirty="0">
                <a:latin typeface="Calibri"/>
                <a:cs typeface="Calibri"/>
              </a:rPr>
              <a:t>que </a:t>
            </a:r>
            <a:r>
              <a:rPr sz="900" spc="-10" dirty="0">
                <a:latin typeface="Calibri"/>
                <a:cs typeface="Calibri"/>
              </a:rPr>
              <a:t>consiste </a:t>
            </a:r>
            <a:r>
              <a:rPr sz="900" spc="-5" dirty="0">
                <a:latin typeface="Calibri"/>
                <a:cs typeface="Calibri"/>
              </a:rPr>
              <a:t>na </a:t>
            </a:r>
            <a:r>
              <a:rPr sz="900" spc="-10" dirty="0">
                <a:latin typeface="Calibri"/>
                <a:cs typeface="Calibri"/>
              </a:rPr>
              <a:t>combinação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adenopatias paratraqueais  direitas (1), hilares direitas </a:t>
            </a:r>
            <a:r>
              <a:rPr sz="900" spc="-5" dirty="0">
                <a:latin typeface="Calibri"/>
                <a:cs typeface="Calibri"/>
              </a:rPr>
              <a:t>(2) e </a:t>
            </a:r>
            <a:r>
              <a:rPr sz="900" spc="-10" dirty="0">
                <a:latin typeface="Calibri"/>
                <a:cs typeface="Calibri"/>
              </a:rPr>
              <a:t>esquerdas (3). </a:t>
            </a:r>
            <a:r>
              <a:rPr sz="900" b="1" spc="-5" dirty="0">
                <a:latin typeface="Calibri"/>
                <a:cs typeface="Calibri"/>
              </a:rPr>
              <a:t>Fig </a:t>
            </a:r>
            <a:r>
              <a:rPr sz="900" b="1" spc="-10" dirty="0">
                <a:latin typeface="Calibri"/>
                <a:cs typeface="Calibri"/>
              </a:rPr>
              <a:t>13 </a:t>
            </a:r>
            <a:r>
              <a:rPr sz="900" spc="-5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Sarcoidose. </a:t>
            </a:r>
            <a:r>
              <a:rPr sz="900" b="1" spc="-5" dirty="0">
                <a:latin typeface="Calibri"/>
                <a:cs typeface="Calibri"/>
              </a:rPr>
              <a:t>A – </a:t>
            </a:r>
            <a:r>
              <a:rPr sz="900" spc="-10" dirty="0">
                <a:latin typeface="Calibri"/>
                <a:cs typeface="Calibri"/>
              </a:rPr>
              <a:t>Radiografia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tórax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frente mostrando  aumento simétrico das dimensões </a:t>
            </a:r>
            <a:r>
              <a:rPr sz="900" spc="-5" dirty="0">
                <a:latin typeface="Calibri"/>
                <a:cs typeface="Calibri"/>
              </a:rPr>
              <a:t>e da </a:t>
            </a:r>
            <a:r>
              <a:rPr sz="900" spc="-10" dirty="0">
                <a:latin typeface="Calibri"/>
                <a:cs typeface="Calibri"/>
              </a:rPr>
              <a:t>densidade dos hilos, </a:t>
            </a:r>
            <a:r>
              <a:rPr sz="900" spc="-5" dirty="0">
                <a:latin typeface="Calibri"/>
                <a:cs typeface="Calibri"/>
              </a:rPr>
              <a:t>que </a:t>
            </a:r>
            <a:r>
              <a:rPr sz="900" spc="-10" dirty="0">
                <a:latin typeface="Calibri"/>
                <a:cs typeface="Calibri"/>
              </a:rPr>
              <a:t>apresentam contornos lobulados. Alargamento  </a:t>
            </a:r>
            <a:r>
              <a:rPr sz="900" spc="-5" dirty="0">
                <a:latin typeface="Calibri"/>
                <a:cs typeface="Calibri"/>
              </a:rPr>
              <a:t>do </a:t>
            </a:r>
            <a:r>
              <a:rPr sz="900" spc="-10" dirty="0">
                <a:latin typeface="Calibri"/>
                <a:cs typeface="Calibri"/>
              </a:rPr>
              <a:t>mediastino superior </a:t>
            </a:r>
            <a:r>
              <a:rPr sz="900" spc="-5" dirty="0">
                <a:latin typeface="Calibri"/>
                <a:cs typeface="Calibri"/>
              </a:rPr>
              <a:t>em sede </a:t>
            </a:r>
            <a:r>
              <a:rPr sz="900" spc="-10" dirty="0">
                <a:latin typeface="Calibri"/>
                <a:cs typeface="Calibri"/>
              </a:rPr>
              <a:t>para-traqueal direita. Estes achados são compatíveis com </a:t>
            </a:r>
            <a:r>
              <a:rPr sz="900" spc="-5" dirty="0">
                <a:latin typeface="Calibri"/>
                <a:cs typeface="Calibri"/>
              </a:rPr>
              <a:t>o sinal do </a:t>
            </a:r>
            <a:r>
              <a:rPr sz="900" spc="-10" dirty="0">
                <a:latin typeface="Calibri"/>
                <a:cs typeface="Calibri"/>
              </a:rPr>
              <a:t>1-2-3,  confirmado por </a:t>
            </a:r>
            <a:r>
              <a:rPr sz="900" spc="-15" dirty="0">
                <a:latin typeface="Calibri"/>
                <a:cs typeface="Calibri"/>
              </a:rPr>
              <a:t>TC </a:t>
            </a:r>
            <a:r>
              <a:rPr sz="900" spc="-10" dirty="0">
                <a:latin typeface="Calibri"/>
                <a:cs typeface="Calibri"/>
              </a:rPr>
              <a:t>torácica </a:t>
            </a:r>
            <a:r>
              <a:rPr sz="900" spc="-5" dirty="0">
                <a:latin typeface="Calibri"/>
                <a:cs typeface="Calibri"/>
              </a:rPr>
              <a:t>- adenopatias </a:t>
            </a:r>
            <a:r>
              <a:rPr sz="900" spc="-15" dirty="0">
                <a:latin typeface="Calibri"/>
                <a:cs typeface="Calibri"/>
              </a:rPr>
              <a:t>para </a:t>
            </a:r>
            <a:r>
              <a:rPr sz="900" spc="-10" dirty="0">
                <a:latin typeface="Calibri"/>
                <a:cs typeface="Calibri"/>
              </a:rPr>
              <a:t>traqueais direitas </a:t>
            </a:r>
            <a:r>
              <a:rPr sz="900" b="1" spc="-5" dirty="0">
                <a:latin typeface="Calibri"/>
                <a:cs typeface="Calibri"/>
              </a:rPr>
              <a:t>(B) </a:t>
            </a:r>
            <a:r>
              <a:rPr sz="900" spc="-5" dirty="0">
                <a:latin typeface="Calibri"/>
                <a:cs typeface="Calibri"/>
              </a:rPr>
              <a:t>e </a:t>
            </a:r>
            <a:r>
              <a:rPr sz="900" spc="-10" dirty="0">
                <a:latin typeface="Calibri"/>
                <a:cs typeface="Calibri"/>
              </a:rPr>
              <a:t>hilares bilaterais</a:t>
            </a:r>
            <a:r>
              <a:rPr sz="900" spc="95" dirty="0">
                <a:latin typeface="Calibri"/>
                <a:cs typeface="Calibri"/>
              </a:rPr>
              <a:t> </a:t>
            </a:r>
            <a:r>
              <a:rPr sz="900" b="1" spc="-10" dirty="0">
                <a:latin typeface="Calibri"/>
                <a:cs typeface="Calibri"/>
              </a:rPr>
              <a:t>(C).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91830" y="13967000"/>
            <a:ext cx="2329962" cy="220092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8466" y="14988928"/>
            <a:ext cx="1779606" cy="10462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21302" y="13969840"/>
            <a:ext cx="1779606" cy="10261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72043" y="13462567"/>
            <a:ext cx="2330388" cy="22121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633295" y="15661723"/>
            <a:ext cx="2408555" cy="743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20"/>
              </a:spcBef>
            </a:pPr>
            <a:r>
              <a:rPr sz="1100" b="1" spc="5" dirty="0">
                <a:latin typeface="Calibri"/>
                <a:cs typeface="Calibri"/>
              </a:rPr>
              <a:t>Imagem </a:t>
            </a:r>
            <a:r>
              <a:rPr sz="1100" b="1" spc="10" dirty="0">
                <a:latin typeface="Calibri"/>
                <a:cs typeface="Calibri"/>
              </a:rPr>
              <a:t>em </a:t>
            </a:r>
            <a:r>
              <a:rPr sz="1100" b="1" dirty="0">
                <a:latin typeface="Calibri"/>
                <a:cs typeface="Calibri"/>
              </a:rPr>
              <a:t>Carril </a:t>
            </a:r>
            <a:r>
              <a:rPr sz="1100" spc="10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Opacidades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lineares  paralelas (seta),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representando  </a:t>
            </a:r>
            <a:r>
              <a:rPr sz="900" spc="-5" dirty="0">
                <a:latin typeface="Calibri"/>
                <a:cs typeface="Calibri"/>
              </a:rPr>
              <a:t>as </a:t>
            </a:r>
            <a:r>
              <a:rPr sz="900" spc="-10" dirty="0">
                <a:latin typeface="Calibri"/>
                <a:cs typeface="Calibri"/>
              </a:rPr>
              <a:t>paredes  brônquicas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espessadas, </a:t>
            </a:r>
            <a:r>
              <a:rPr sz="900" spc="-10" dirty="0">
                <a:latin typeface="Calibri"/>
                <a:cs typeface="Calibri"/>
              </a:rPr>
              <a:t>em  secção  longitudinal.  Características das bronquiectasias cilíndricas,  neste caso </a:t>
            </a:r>
            <a:r>
              <a:rPr sz="900" spc="-5" dirty="0">
                <a:latin typeface="Calibri"/>
                <a:cs typeface="Calibri"/>
              </a:rPr>
              <a:t>(</a:t>
            </a:r>
            <a:r>
              <a:rPr sz="900" b="1" spc="-5" dirty="0">
                <a:latin typeface="Calibri"/>
                <a:cs typeface="Calibri"/>
              </a:rPr>
              <a:t>Fig.14</a:t>
            </a:r>
            <a:r>
              <a:rPr sz="900" spc="-5" dirty="0">
                <a:latin typeface="Calibri"/>
                <a:cs typeface="Calibri"/>
              </a:rPr>
              <a:t>) </a:t>
            </a:r>
            <a:r>
              <a:rPr sz="900" spc="-10" dirty="0">
                <a:latin typeface="Calibri"/>
                <a:cs typeface="Calibri"/>
              </a:rPr>
              <a:t>em contexto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fibrose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quística.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415873" y="13449436"/>
            <a:ext cx="2354094" cy="222527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385925" y="15664491"/>
            <a:ext cx="2357755" cy="6070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0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spc="10" dirty="0">
                <a:latin typeface="Calibri"/>
                <a:cs typeface="Calibri"/>
              </a:rPr>
              <a:t>do </a:t>
            </a:r>
            <a:r>
              <a:rPr sz="1100" b="1" spc="5" dirty="0">
                <a:latin typeface="Calibri"/>
                <a:cs typeface="Calibri"/>
              </a:rPr>
              <a:t>Anel </a:t>
            </a:r>
            <a:r>
              <a:rPr sz="1100" b="1" spc="10" dirty="0">
                <a:latin typeface="Calibri"/>
                <a:cs typeface="Calibri"/>
              </a:rPr>
              <a:t>de </a:t>
            </a:r>
            <a:r>
              <a:rPr sz="1100" b="1" dirty="0">
                <a:latin typeface="Calibri"/>
                <a:cs typeface="Calibri"/>
              </a:rPr>
              <a:t>Sinete </a:t>
            </a:r>
            <a:r>
              <a:rPr sz="1100" spc="10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Imagem formada 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por um brônquio dilatado acoplado </a:t>
            </a:r>
            <a:r>
              <a:rPr sz="900" spc="-5" dirty="0">
                <a:latin typeface="Calibri"/>
                <a:cs typeface="Calibri"/>
              </a:rPr>
              <a:t>à </a:t>
            </a:r>
            <a:r>
              <a:rPr sz="900" spc="-10" dirty="0">
                <a:latin typeface="Calibri"/>
                <a:cs typeface="Calibri"/>
              </a:rPr>
              <a:t>sua  respectiva </a:t>
            </a:r>
            <a:r>
              <a:rPr sz="900" spc="-5" dirty="0">
                <a:latin typeface="Calibri"/>
                <a:cs typeface="Calibri"/>
              </a:rPr>
              <a:t>artéria, de </a:t>
            </a:r>
            <a:r>
              <a:rPr sz="900" spc="-10" dirty="0">
                <a:latin typeface="Calibri"/>
                <a:cs typeface="Calibri"/>
              </a:rPr>
              <a:t>calibre </a:t>
            </a:r>
            <a:r>
              <a:rPr sz="900" spc="-5" dirty="0">
                <a:latin typeface="Calibri"/>
                <a:cs typeface="Calibri"/>
              </a:rPr>
              <a:t>normal, </a:t>
            </a:r>
            <a:r>
              <a:rPr sz="900" spc="-10" dirty="0">
                <a:latin typeface="Calibri"/>
                <a:cs typeface="Calibri"/>
              </a:rPr>
              <a:t>em secção  </a:t>
            </a:r>
            <a:r>
              <a:rPr sz="900" spc="-15" dirty="0">
                <a:latin typeface="Calibri"/>
                <a:cs typeface="Calibri"/>
              </a:rPr>
              <a:t>transversal </a:t>
            </a:r>
            <a:r>
              <a:rPr sz="900" spc="-5" dirty="0">
                <a:latin typeface="Calibri"/>
                <a:cs typeface="Calibri"/>
              </a:rPr>
              <a:t>(</a:t>
            </a:r>
            <a:r>
              <a:rPr sz="900" b="1" spc="-5" dirty="0">
                <a:latin typeface="Calibri"/>
                <a:cs typeface="Calibri"/>
              </a:rPr>
              <a:t>Fig.15 </a:t>
            </a:r>
            <a:r>
              <a:rPr sz="900" spc="-5" dirty="0">
                <a:latin typeface="Calibri"/>
                <a:cs typeface="Calibri"/>
              </a:rPr>
              <a:t>-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círculo).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60208" y="16968263"/>
            <a:ext cx="2694003" cy="21031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21864" y="19053644"/>
            <a:ext cx="2771775" cy="743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20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spc="10" dirty="0">
                <a:latin typeface="Calibri"/>
                <a:cs typeface="Calibri"/>
              </a:rPr>
              <a:t>da </a:t>
            </a:r>
            <a:r>
              <a:rPr sz="1100" b="1" dirty="0">
                <a:latin typeface="Calibri"/>
                <a:cs typeface="Calibri"/>
              </a:rPr>
              <a:t>Sobreposição Hilar </a:t>
            </a:r>
            <a:r>
              <a:rPr sz="1100" spc="10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Quando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existe,   significa </a:t>
            </a:r>
            <a:r>
              <a:rPr sz="900" spc="-5" dirty="0">
                <a:latin typeface="Calibri"/>
                <a:cs typeface="Calibri"/>
              </a:rPr>
              <a:t>que a lesão </a:t>
            </a:r>
            <a:r>
              <a:rPr sz="900" spc="-10" dirty="0">
                <a:latin typeface="Calibri"/>
                <a:cs typeface="Calibri"/>
              </a:rPr>
              <a:t>projectada </a:t>
            </a:r>
            <a:r>
              <a:rPr sz="900" spc="-5" dirty="0">
                <a:latin typeface="Calibri"/>
                <a:cs typeface="Calibri"/>
              </a:rPr>
              <a:t>ao hilo </a:t>
            </a:r>
            <a:r>
              <a:rPr sz="900" spc="-10" dirty="0">
                <a:latin typeface="Calibri"/>
                <a:cs typeface="Calibri"/>
              </a:rPr>
              <a:t>não tem </a:t>
            </a:r>
            <a:r>
              <a:rPr sz="900" spc="-5" dirty="0">
                <a:latin typeface="Calibri"/>
                <a:cs typeface="Calibri"/>
              </a:rPr>
              <a:t>origem  </a:t>
            </a:r>
            <a:r>
              <a:rPr sz="900" spc="-20" dirty="0">
                <a:latin typeface="Calibri"/>
                <a:cs typeface="Calibri"/>
              </a:rPr>
              <a:t>hilar. </a:t>
            </a:r>
            <a:r>
              <a:rPr sz="900" b="1" spc="-5" dirty="0">
                <a:latin typeface="Calibri"/>
                <a:cs typeface="Calibri"/>
              </a:rPr>
              <a:t>Fig.16 </a:t>
            </a:r>
            <a:r>
              <a:rPr sz="900" spc="-5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Massa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mediastínica  </a:t>
            </a:r>
            <a:r>
              <a:rPr sz="900" spc="-20" dirty="0">
                <a:latin typeface="Calibri"/>
                <a:cs typeface="Calibri"/>
              </a:rPr>
              <a:t>anterior. </a:t>
            </a:r>
            <a:r>
              <a:rPr sz="900" spc="-10" dirty="0">
                <a:latin typeface="Calibri"/>
                <a:cs typeface="Calibri"/>
              </a:rPr>
              <a:t>Opacidade  projectada </a:t>
            </a:r>
            <a:r>
              <a:rPr sz="900" spc="-5" dirty="0">
                <a:latin typeface="Calibri"/>
                <a:cs typeface="Calibri"/>
              </a:rPr>
              <a:t>ao </a:t>
            </a:r>
            <a:r>
              <a:rPr sz="900" spc="-10" dirty="0">
                <a:latin typeface="Calibri"/>
                <a:cs typeface="Calibri"/>
              </a:rPr>
              <a:t>hilo esquerdo </a:t>
            </a:r>
            <a:r>
              <a:rPr sz="900" spc="-5" dirty="0">
                <a:latin typeface="Calibri"/>
                <a:cs typeface="Calibri"/>
              </a:rPr>
              <a:t>e </a:t>
            </a:r>
            <a:r>
              <a:rPr sz="900" spc="-10" dirty="0">
                <a:latin typeface="Calibri"/>
                <a:cs typeface="Calibri"/>
              </a:rPr>
              <a:t>através </a:t>
            </a:r>
            <a:r>
              <a:rPr sz="900" spc="-5" dirty="0">
                <a:latin typeface="Calibri"/>
                <a:cs typeface="Calibri"/>
              </a:rPr>
              <a:t>da </a:t>
            </a:r>
            <a:r>
              <a:rPr sz="900" spc="-10" dirty="0">
                <a:latin typeface="Calibri"/>
                <a:cs typeface="Calibri"/>
              </a:rPr>
              <a:t>qual se visualizam  </a:t>
            </a:r>
            <a:r>
              <a:rPr sz="900" spc="-5" dirty="0">
                <a:latin typeface="Calibri"/>
                <a:cs typeface="Calibri"/>
              </a:rPr>
              <a:t>as </a:t>
            </a:r>
            <a:r>
              <a:rPr sz="900" spc="-10" dirty="0">
                <a:latin typeface="Calibri"/>
                <a:cs typeface="Calibri"/>
              </a:rPr>
              <a:t>estruturas vasculares </a:t>
            </a:r>
            <a:r>
              <a:rPr sz="900" spc="-5" dirty="0">
                <a:latin typeface="Calibri"/>
                <a:cs typeface="Calibri"/>
              </a:rPr>
              <a:t>do hilo – </a:t>
            </a:r>
            <a:r>
              <a:rPr sz="900" spc="-10" dirty="0">
                <a:latin typeface="Calibri"/>
                <a:cs typeface="Calibri"/>
              </a:rPr>
              <a:t>sobreposição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hilar.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196947" y="16967555"/>
            <a:ext cx="2324355" cy="210382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173103" y="19056199"/>
            <a:ext cx="2357120" cy="6070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0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spc="10" dirty="0">
                <a:latin typeface="Calibri"/>
                <a:cs typeface="Calibri"/>
              </a:rPr>
              <a:t>do </a:t>
            </a:r>
            <a:r>
              <a:rPr sz="1100" b="1" dirty="0">
                <a:latin typeface="Calibri"/>
                <a:cs typeface="Calibri"/>
              </a:rPr>
              <a:t>Crescente </a:t>
            </a:r>
            <a:r>
              <a:rPr sz="1100" spc="10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Colecção </a:t>
            </a:r>
            <a:r>
              <a:rPr sz="900" spc="-5" dirty="0">
                <a:latin typeface="Calibri"/>
                <a:cs typeface="Calibri"/>
              </a:rPr>
              <a:t>de ar  </a:t>
            </a:r>
            <a:r>
              <a:rPr sz="900" spc="-10" dirty="0">
                <a:latin typeface="Calibri"/>
                <a:cs typeface="Calibri"/>
              </a:rPr>
              <a:t>periférica (seta) rodeando uma </a:t>
            </a:r>
            <a:r>
              <a:rPr sz="900" spc="-5" dirty="0">
                <a:latin typeface="Calibri"/>
                <a:cs typeface="Calibri"/>
              </a:rPr>
              <a:t>massa </a:t>
            </a:r>
            <a:r>
              <a:rPr sz="900" spc="-10" dirty="0">
                <a:latin typeface="Calibri"/>
                <a:cs typeface="Calibri"/>
              </a:rPr>
              <a:t>localizada  </a:t>
            </a:r>
            <a:r>
              <a:rPr sz="900" spc="-15" dirty="0">
                <a:latin typeface="Calibri"/>
                <a:cs typeface="Calibri"/>
              </a:rPr>
              <a:t>dentro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uma cavidade. </a:t>
            </a:r>
            <a:r>
              <a:rPr sz="900" spc="-5" dirty="0">
                <a:latin typeface="Calibri"/>
                <a:cs typeface="Calibri"/>
              </a:rPr>
              <a:t>A </a:t>
            </a:r>
            <a:r>
              <a:rPr sz="900" spc="-10" dirty="0">
                <a:latin typeface="Calibri"/>
                <a:cs typeface="Calibri"/>
              </a:rPr>
              <a:t>causa mais frequente </a:t>
            </a:r>
            <a:r>
              <a:rPr sz="900" spc="-5" dirty="0">
                <a:latin typeface="Calibri"/>
                <a:cs typeface="Calibri"/>
              </a:rPr>
              <a:t>é  </a:t>
            </a:r>
            <a:r>
              <a:rPr sz="900" spc="-10" dirty="0">
                <a:latin typeface="Calibri"/>
                <a:cs typeface="Calibri"/>
              </a:rPr>
              <a:t>um aspergiloma (</a:t>
            </a:r>
            <a:r>
              <a:rPr sz="900" b="1" spc="-10" dirty="0">
                <a:latin typeface="Calibri"/>
                <a:cs typeface="Calibri"/>
              </a:rPr>
              <a:t>Fig.17</a:t>
            </a:r>
            <a:r>
              <a:rPr sz="900" spc="-10" dirty="0">
                <a:latin typeface="Calibri"/>
                <a:cs typeface="Calibri"/>
              </a:rPr>
              <a:t>).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712287" y="16589956"/>
            <a:ext cx="2335498" cy="220979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665660" y="18802599"/>
            <a:ext cx="2357120" cy="6070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spc="10" dirty="0">
                <a:latin typeface="Calibri"/>
                <a:cs typeface="Calibri"/>
              </a:rPr>
              <a:t>do </a:t>
            </a:r>
            <a:r>
              <a:rPr sz="1100" b="1" spc="-10" dirty="0">
                <a:latin typeface="Calibri"/>
                <a:cs typeface="Calibri"/>
              </a:rPr>
              <a:t>Atol </a:t>
            </a:r>
            <a:r>
              <a:rPr sz="1100" b="1" spc="5" dirty="0">
                <a:latin typeface="Calibri"/>
                <a:cs typeface="Calibri"/>
              </a:rPr>
              <a:t>ou do </a:t>
            </a:r>
            <a:r>
              <a:rPr sz="1100" b="1" dirty="0">
                <a:latin typeface="Calibri"/>
                <a:cs typeface="Calibri"/>
              </a:rPr>
              <a:t>Halo Invertido</a:t>
            </a:r>
            <a:r>
              <a:rPr sz="1100" b="1" spc="16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–</a:t>
            </a:r>
            <a:endParaRPr sz="11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10"/>
              </a:spcBef>
            </a:pPr>
            <a:r>
              <a:rPr sz="900" spc="-5" dirty="0">
                <a:latin typeface="Calibri"/>
                <a:cs typeface="Calibri"/>
              </a:rPr>
              <a:t>Opacidade </a:t>
            </a:r>
            <a:r>
              <a:rPr sz="900" spc="-10" dirty="0">
                <a:latin typeface="Calibri"/>
                <a:cs typeface="Calibri"/>
              </a:rPr>
              <a:t>em vidro despolido rodeada por </a:t>
            </a:r>
            <a:r>
              <a:rPr sz="900" spc="-5" dirty="0">
                <a:latin typeface="Calibri"/>
                <a:cs typeface="Calibri"/>
              </a:rPr>
              <a:t>halo  </a:t>
            </a:r>
            <a:r>
              <a:rPr sz="900" spc="-10" dirty="0">
                <a:latin typeface="Calibri"/>
                <a:cs typeface="Calibri"/>
              </a:rPr>
              <a:t>periférico </a:t>
            </a:r>
            <a:r>
              <a:rPr sz="900" spc="-5" dirty="0">
                <a:latin typeface="Calibri"/>
                <a:cs typeface="Calibri"/>
              </a:rPr>
              <a:t>mais </a:t>
            </a:r>
            <a:r>
              <a:rPr sz="900" spc="-10" dirty="0">
                <a:latin typeface="Calibri"/>
                <a:cs typeface="Calibri"/>
              </a:rPr>
              <a:t>denso. </a:t>
            </a:r>
            <a:r>
              <a:rPr sz="900" spc="-5" dirty="0">
                <a:latin typeface="Calibri"/>
                <a:cs typeface="Calibri"/>
              </a:rPr>
              <a:t>É </a:t>
            </a:r>
            <a:r>
              <a:rPr sz="900" spc="-10" dirty="0">
                <a:latin typeface="Calibri"/>
                <a:cs typeface="Calibri"/>
              </a:rPr>
              <a:t>patognomónico </a:t>
            </a:r>
            <a:r>
              <a:rPr sz="900" spc="-5" dirty="0">
                <a:latin typeface="Calibri"/>
                <a:cs typeface="Calibri"/>
              </a:rPr>
              <a:t>de  </a:t>
            </a:r>
            <a:r>
              <a:rPr sz="900" spc="-10" dirty="0">
                <a:latin typeface="Calibri"/>
                <a:cs typeface="Calibri"/>
              </a:rPr>
              <a:t>pneumonia organizativa (</a:t>
            </a:r>
            <a:r>
              <a:rPr sz="900" b="1" spc="-10" dirty="0">
                <a:latin typeface="Calibri"/>
                <a:cs typeface="Calibri"/>
              </a:rPr>
              <a:t>Fig.19</a:t>
            </a:r>
            <a:r>
              <a:rPr sz="900" spc="-10" dirty="0">
                <a:latin typeface="Calibri"/>
                <a:cs typeface="Calibri"/>
              </a:rPr>
              <a:t>).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435818" y="16590027"/>
            <a:ext cx="2334079" cy="221313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1416233" y="18778182"/>
            <a:ext cx="235775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114"/>
              </a:spcBef>
            </a:pPr>
            <a:r>
              <a:rPr sz="1100" b="1" spc="5" dirty="0">
                <a:latin typeface="Calibri"/>
                <a:cs typeface="Calibri"/>
              </a:rPr>
              <a:t>Split </a:t>
            </a:r>
            <a:r>
              <a:rPr sz="1100" b="1" dirty="0">
                <a:latin typeface="Calibri"/>
                <a:cs typeface="Calibri"/>
              </a:rPr>
              <a:t>Pleura </a:t>
            </a:r>
            <a:r>
              <a:rPr sz="1100" b="1" spc="5" dirty="0">
                <a:latin typeface="Calibri"/>
                <a:cs typeface="Calibri"/>
              </a:rPr>
              <a:t>Sign </a:t>
            </a:r>
            <a:r>
              <a:rPr sz="1100" spc="10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Espessamento </a:t>
            </a:r>
            <a:r>
              <a:rPr sz="900" spc="-5" dirty="0">
                <a:latin typeface="Calibri"/>
                <a:cs typeface="Calibri"/>
              </a:rPr>
              <a:t>e </a:t>
            </a:r>
            <a:r>
              <a:rPr sz="900" spc="-15" dirty="0">
                <a:latin typeface="Calibri"/>
                <a:cs typeface="Calibri"/>
              </a:rPr>
              <a:t>realce </a:t>
            </a:r>
            <a:r>
              <a:rPr sz="900" spc="-10" dirty="0">
                <a:latin typeface="Calibri"/>
                <a:cs typeface="Calibri"/>
              </a:rPr>
              <a:t>dos  folhetos pleurais parietal </a:t>
            </a:r>
            <a:r>
              <a:rPr sz="900" spc="-5" dirty="0">
                <a:latin typeface="Calibri"/>
                <a:cs typeface="Calibri"/>
              </a:rPr>
              <a:t>e </a:t>
            </a:r>
            <a:r>
              <a:rPr sz="900" spc="-10" dirty="0">
                <a:latin typeface="Calibri"/>
                <a:cs typeface="Calibri"/>
              </a:rPr>
              <a:t>visceral, rodeando </a:t>
            </a:r>
            <a:r>
              <a:rPr sz="900" spc="-5" dirty="0">
                <a:latin typeface="Calibri"/>
                <a:cs typeface="Calibri"/>
              </a:rPr>
              <a:t>uma  </a:t>
            </a:r>
            <a:r>
              <a:rPr sz="900" spc="-10" dirty="0">
                <a:latin typeface="Calibri"/>
                <a:cs typeface="Calibri"/>
              </a:rPr>
              <a:t>colecção </a:t>
            </a:r>
            <a:r>
              <a:rPr sz="900" spc="-5" dirty="0">
                <a:latin typeface="Calibri"/>
                <a:cs typeface="Calibri"/>
              </a:rPr>
              <a:t>líquida, </a:t>
            </a:r>
            <a:r>
              <a:rPr sz="900" spc="-10" dirty="0">
                <a:latin typeface="Calibri"/>
                <a:cs typeface="Calibri"/>
              </a:rPr>
              <a:t>indicativo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10" dirty="0">
                <a:latin typeface="Calibri"/>
                <a:cs typeface="Calibri"/>
              </a:rPr>
              <a:t>empiema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(</a:t>
            </a:r>
            <a:r>
              <a:rPr sz="900" b="1" spc="-10" dirty="0">
                <a:latin typeface="Calibri"/>
                <a:cs typeface="Calibri"/>
              </a:rPr>
              <a:t>Fig.20</a:t>
            </a:r>
            <a:r>
              <a:rPr sz="900" spc="-10" dirty="0">
                <a:latin typeface="Calibri"/>
                <a:cs typeface="Calibri"/>
              </a:rPr>
              <a:t>).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646080" y="16970961"/>
            <a:ext cx="2824317" cy="21000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635438" y="19048392"/>
            <a:ext cx="2847975" cy="743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20"/>
              </a:spcBef>
            </a:pPr>
            <a:r>
              <a:rPr sz="1100" b="1" spc="5" dirty="0">
                <a:latin typeface="Calibri"/>
                <a:cs typeface="Calibri"/>
              </a:rPr>
              <a:t>Sinal </a:t>
            </a:r>
            <a:r>
              <a:rPr sz="1100" b="1" spc="10" dirty="0">
                <a:latin typeface="Calibri"/>
                <a:cs typeface="Calibri"/>
              </a:rPr>
              <a:t>do </a:t>
            </a:r>
            <a:r>
              <a:rPr sz="1100" b="1" dirty="0">
                <a:latin typeface="Calibri"/>
                <a:cs typeface="Calibri"/>
              </a:rPr>
              <a:t>Halo </a:t>
            </a:r>
            <a:r>
              <a:rPr sz="1100" b="1" spc="10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Opacidade</a:t>
            </a:r>
            <a:r>
              <a:rPr sz="900" spc="1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em </a:t>
            </a:r>
            <a:r>
              <a:rPr sz="900" spc="-10" dirty="0">
                <a:latin typeface="Calibri"/>
                <a:cs typeface="Calibri"/>
              </a:rPr>
              <a:t>vidro  despolido  </a:t>
            </a:r>
            <a:r>
              <a:rPr sz="900" spc="-5" dirty="0">
                <a:latin typeface="Calibri"/>
                <a:cs typeface="Calibri"/>
              </a:rPr>
              <a:t>que  </a:t>
            </a:r>
            <a:r>
              <a:rPr sz="900" spc="-10" dirty="0">
                <a:latin typeface="Calibri"/>
                <a:cs typeface="Calibri"/>
              </a:rPr>
              <a:t>rodeia um nódulo pulmonar denso, traduzindo geralmente  hemorragia periférica</a:t>
            </a:r>
            <a:r>
              <a:rPr sz="900" b="1" spc="-10" dirty="0">
                <a:latin typeface="Calibri"/>
                <a:cs typeface="Calibri"/>
              </a:rPr>
              <a:t>. </a:t>
            </a:r>
            <a:r>
              <a:rPr sz="900" b="1" spc="-5" dirty="0">
                <a:latin typeface="Calibri"/>
                <a:cs typeface="Calibri"/>
              </a:rPr>
              <a:t>Fig. </a:t>
            </a:r>
            <a:r>
              <a:rPr sz="900" b="1" spc="-10" dirty="0">
                <a:latin typeface="Calibri"/>
                <a:cs typeface="Calibri"/>
              </a:rPr>
              <a:t>18 </a:t>
            </a:r>
            <a:r>
              <a:rPr sz="900" spc="-5" dirty="0">
                <a:latin typeface="Calibri"/>
                <a:cs typeface="Calibri"/>
              </a:rPr>
              <a:t>– </a:t>
            </a:r>
            <a:r>
              <a:rPr sz="900" spc="-10" dirty="0">
                <a:latin typeface="Calibri"/>
                <a:cs typeface="Calibri"/>
              </a:rPr>
              <a:t>Aspergilose invasiva. </a:t>
            </a:r>
            <a:r>
              <a:rPr sz="900" spc="-5" dirty="0">
                <a:latin typeface="Calibri"/>
                <a:cs typeface="Calibri"/>
              </a:rPr>
              <a:t>Nódulo  </a:t>
            </a:r>
            <a:r>
              <a:rPr sz="900" spc="-10" dirty="0">
                <a:latin typeface="Calibri"/>
                <a:cs typeface="Calibri"/>
              </a:rPr>
              <a:t>com </a:t>
            </a:r>
            <a:r>
              <a:rPr sz="900" spc="-5" dirty="0">
                <a:latin typeface="Calibri"/>
                <a:cs typeface="Calibri"/>
              </a:rPr>
              <a:t>halo em </a:t>
            </a:r>
            <a:r>
              <a:rPr sz="900" spc="-10" dirty="0">
                <a:latin typeface="Calibri"/>
                <a:cs typeface="Calibri"/>
              </a:rPr>
              <a:t>vidro </a:t>
            </a:r>
            <a:r>
              <a:rPr sz="900" spc="-5" dirty="0">
                <a:latin typeface="Calibri"/>
                <a:cs typeface="Calibri"/>
              </a:rPr>
              <a:t>despolido </a:t>
            </a:r>
            <a:r>
              <a:rPr sz="900" spc="-10" dirty="0">
                <a:latin typeface="Calibri"/>
                <a:cs typeface="Calibri"/>
              </a:rPr>
              <a:t>(seta) </a:t>
            </a:r>
            <a:r>
              <a:rPr sz="900" spc="-5" dirty="0">
                <a:latin typeface="Calibri"/>
                <a:cs typeface="Calibri"/>
              </a:rPr>
              <a:t>no </a:t>
            </a:r>
            <a:r>
              <a:rPr sz="900" spc="-10" dirty="0">
                <a:latin typeface="Calibri"/>
                <a:cs typeface="Calibri"/>
              </a:rPr>
              <a:t>segmento </a:t>
            </a:r>
            <a:r>
              <a:rPr sz="900" spc="-5" dirty="0">
                <a:latin typeface="Calibri"/>
                <a:cs typeface="Calibri"/>
              </a:rPr>
              <a:t>posterior  do </a:t>
            </a:r>
            <a:r>
              <a:rPr sz="900" spc="-10" dirty="0">
                <a:latin typeface="Calibri"/>
                <a:cs typeface="Calibri"/>
              </a:rPr>
              <a:t>lobo superior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direito.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29435" y="3569576"/>
            <a:ext cx="406272" cy="37646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16311" y="3582068"/>
            <a:ext cx="295910" cy="266065"/>
          </a:xfrm>
          <a:custGeom>
            <a:avLst/>
            <a:gdLst/>
            <a:ahLst/>
            <a:cxnLst/>
            <a:rect l="l" t="t" r="r" b="b"/>
            <a:pathLst>
              <a:path w="295909" h="266064">
                <a:moveTo>
                  <a:pt x="24061" y="201716"/>
                </a:moveTo>
                <a:lnTo>
                  <a:pt x="20015" y="203775"/>
                </a:lnTo>
                <a:lnTo>
                  <a:pt x="0" y="266021"/>
                </a:lnTo>
                <a:lnTo>
                  <a:pt x="19948" y="261905"/>
                </a:lnTo>
                <a:lnTo>
                  <a:pt x="15189" y="261905"/>
                </a:lnTo>
                <a:lnTo>
                  <a:pt x="5749" y="251329"/>
                </a:lnTo>
                <a:lnTo>
                  <a:pt x="25293" y="233804"/>
                </a:lnTo>
                <a:lnTo>
                  <a:pt x="33572" y="208104"/>
                </a:lnTo>
                <a:lnTo>
                  <a:pt x="31513" y="204129"/>
                </a:lnTo>
                <a:lnTo>
                  <a:pt x="24061" y="201716"/>
                </a:lnTo>
                <a:close/>
              </a:path>
              <a:path w="295909" h="266064">
                <a:moveTo>
                  <a:pt x="25293" y="233804"/>
                </a:moveTo>
                <a:lnTo>
                  <a:pt x="5749" y="251329"/>
                </a:lnTo>
                <a:lnTo>
                  <a:pt x="15189" y="261905"/>
                </a:lnTo>
                <a:lnTo>
                  <a:pt x="18671" y="258782"/>
                </a:lnTo>
                <a:lnTo>
                  <a:pt x="17247" y="258782"/>
                </a:lnTo>
                <a:lnTo>
                  <a:pt x="9014" y="249626"/>
                </a:lnTo>
                <a:lnTo>
                  <a:pt x="20989" y="247165"/>
                </a:lnTo>
                <a:lnTo>
                  <a:pt x="25293" y="233804"/>
                </a:lnTo>
                <a:close/>
              </a:path>
              <a:path w="295909" h="266064">
                <a:moveTo>
                  <a:pt x="61182" y="238908"/>
                </a:moveTo>
                <a:lnTo>
                  <a:pt x="34788" y="244331"/>
                </a:lnTo>
                <a:lnTo>
                  <a:pt x="15189" y="261905"/>
                </a:lnTo>
                <a:lnTo>
                  <a:pt x="19948" y="261905"/>
                </a:lnTo>
                <a:lnTo>
                  <a:pt x="64021" y="252820"/>
                </a:lnTo>
                <a:lnTo>
                  <a:pt x="66505" y="249058"/>
                </a:lnTo>
                <a:lnTo>
                  <a:pt x="64943" y="241392"/>
                </a:lnTo>
                <a:lnTo>
                  <a:pt x="61182" y="238908"/>
                </a:lnTo>
                <a:close/>
              </a:path>
              <a:path w="295909" h="266064">
                <a:moveTo>
                  <a:pt x="20989" y="247165"/>
                </a:moveTo>
                <a:lnTo>
                  <a:pt x="9014" y="249626"/>
                </a:lnTo>
                <a:lnTo>
                  <a:pt x="17247" y="258782"/>
                </a:lnTo>
                <a:lnTo>
                  <a:pt x="20989" y="247165"/>
                </a:lnTo>
                <a:close/>
              </a:path>
              <a:path w="295909" h="266064">
                <a:moveTo>
                  <a:pt x="34788" y="244331"/>
                </a:moveTo>
                <a:lnTo>
                  <a:pt x="20989" y="247165"/>
                </a:lnTo>
                <a:lnTo>
                  <a:pt x="17247" y="258782"/>
                </a:lnTo>
                <a:lnTo>
                  <a:pt x="18671" y="258782"/>
                </a:lnTo>
                <a:lnTo>
                  <a:pt x="34788" y="244331"/>
                </a:lnTo>
                <a:close/>
              </a:path>
              <a:path w="295909" h="266064">
                <a:moveTo>
                  <a:pt x="286037" y="0"/>
                </a:moveTo>
                <a:lnTo>
                  <a:pt x="25293" y="233804"/>
                </a:lnTo>
                <a:lnTo>
                  <a:pt x="20989" y="247165"/>
                </a:lnTo>
                <a:lnTo>
                  <a:pt x="34788" y="244331"/>
                </a:lnTo>
                <a:lnTo>
                  <a:pt x="295477" y="10575"/>
                </a:lnTo>
                <a:lnTo>
                  <a:pt x="286037" y="0"/>
                </a:lnTo>
                <a:close/>
              </a:path>
            </a:pathLst>
          </a:custGeom>
          <a:solidFill>
            <a:srgbClr val="C85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970132" y="3241662"/>
            <a:ext cx="380720" cy="4437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994052" y="3254225"/>
            <a:ext cx="269875" cy="333375"/>
          </a:xfrm>
          <a:custGeom>
            <a:avLst/>
            <a:gdLst/>
            <a:ahLst/>
            <a:cxnLst/>
            <a:rect l="l" t="t" r="r" b="b"/>
            <a:pathLst>
              <a:path w="269875" h="333375">
                <a:moveTo>
                  <a:pt x="213427" y="296471"/>
                </a:moveTo>
                <a:lnTo>
                  <a:pt x="209311" y="298316"/>
                </a:lnTo>
                <a:lnTo>
                  <a:pt x="207891" y="301936"/>
                </a:lnTo>
                <a:lnTo>
                  <a:pt x="206543" y="305627"/>
                </a:lnTo>
                <a:lnTo>
                  <a:pt x="208317" y="309743"/>
                </a:lnTo>
                <a:lnTo>
                  <a:pt x="212127" y="311138"/>
                </a:lnTo>
                <a:lnTo>
                  <a:pt x="269428" y="333166"/>
                </a:lnTo>
                <a:lnTo>
                  <a:pt x="268442" y="326565"/>
                </a:lnTo>
                <a:lnTo>
                  <a:pt x="255020" y="326565"/>
                </a:lnTo>
                <a:lnTo>
                  <a:pt x="238598" y="306107"/>
                </a:lnTo>
                <a:lnTo>
                  <a:pt x="213427" y="296471"/>
                </a:lnTo>
                <a:close/>
              </a:path>
              <a:path w="269875" h="333375">
                <a:moveTo>
                  <a:pt x="238598" y="306107"/>
                </a:moveTo>
                <a:lnTo>
                  <a:pt x="255020" y="326565"/>
                </a:lnTo>
                <a:lnTo>
                  <a:pt x="259183" y="323229"/>
                </a:lnTo>
                <a:lnTo>
                  <a:pt x="253529" y="323229"/>
                </a:lnTo>
                <a:lnTo>
                  <a:pt x="251737" y="311138"/>
                </a:lnTo>
                <a:lnTo>
                  <a:pt x="238598" y="306107"/>
                </a:lnTo>
                <a:close/>
              </a:path>
              <a:path w="269875" h="333375">
                <a:moveTo>
                  <a:pt x="256156" y="265808"/>
                </a:moveTo>
                <a:lnTo>
                  <a:pt x="248348" y="266944"/>
                </a:lnTo>
                <a:lnTo>
                  <a:pt x="245722" y="270564"/>
                </a:lnTo>
                <a:lnTo>
                  <a:pt x="249677" y="297243"/>
                </a:lnTo>
                <a:lnTo>
                  <a:pt x="266092" y="317693"/>
                </a:lnTo>
                <a:lnTo>
                  <a:pt x="255020" y="326565"/>
                </a:lnTo>
                <a:lnTo>
                  <a:pt x="268442" y="326565"/>
                </a:lnTo>
                <a:lnTo>
                  <a:pt x="260343" y="272338"/>
                </a:lnTo>
                <a:lnTo>
                  <a:pt x="259775" y="268435"/>
                </a:lnTo>
                <a:lnTo>
                  <a:pt x="256156" y="265808"/>
                </a:lnTo>
                <a:close/>
              </a:path>
              <a:path w="269875" h="333375">
                <a:moveTo>
                  <a:pt x="251737" y="311138"/>
                </a:moveTo>
                <a:lnTo>
                  <a:pt x="253529" y="323229"/>
                </a:lnTo>
                <a:lnTo>
                  <a:pt x="263111" y="315492"/>
                </a:lnTo>
                <a:lnTo>
                  <a:pt x="251737" y="311138"/>
                </a:lnTo>
                <a:close/>
              </a:path>
              <a:path w="269875" h="333375">
                <a:moveTo>
                  <a:pt x="249677" y="297243"/>
                </a:moveTo>
                <a:lnTo>
                  <a:pt x="251737" y="311138"/>
                </a:lnTo>
                <a:lnTo>
                  <a:pt x="263111" y="315492"/>
                </a:lnTo>
                <a:lnTo>
                  <a:pt x="253529" y="323229"/>
                </a:lnTo>
                <a:lnTo>
                  <a:pt x="259183" y="323229"/>
                </a:lnTo>
                <a:lnTo>
                  <a:pt x="266092" y="317693"/>
                </a:lnTo>
                <a:lnTo>
                  <a:pt x="249677" y="297243"/>
                </a:lnTo>
                <a:close/>
              </a:path>
              <a:path w="269875" h="333375">
                <a:moveTo>
                  <a:pt x="11072" y="0"/>
                </a:moveTo>
                <a:lnTo>
                  <a:pt x="0" y="8872"/>
                </a:lnTo>
                <a:lnTo>
                  <a:pt x="238598" y="306107"/>
                </a:lnTo>
                <a:lnTo>
                  <a:pt x="251737" y="311138"/>
                </a:lnTo>
                <a:lnTo>
                  <a:pt x="249677" y="297243"/>
                </a:lnTo>
                <a:lnTo>
                  <a:pt x="11072" y="0"/>
                </a:lnTo>
                <a:close/>
              </a:path>
            </a:pathLst>
          </a:custGeom>
          <a:solidFill>
            <a:srgbClr val="C85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3555" y="7764318"/>
            <a:ext cx="345800" cy="3969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7758" y="7776881"/>
            <a:ext cx="234950" cy="287020"/>
          </a:xfrm>
          <a:custGeom>
            <a:avLst/>
            <a:gdLst/>
            <a:ahLst/>
            <a:cxnLst/>
            <a:rect l="l" t="t" r="r" b="b"/>
            <a:pathLst>
              <a:path w="234950" h="287020">
                <a:moveTo>
                  <a:pt x="178152" y="250123"/>
                </a:moveTo>
                <a:lnTo>
                  <a:pt x="174106" y="251968"/>
                </a:lnTo>
                <a:lnTo>
                  <a:pt x="172687" y="255588"/>
                </a:lnTo>
                <a:lnTo>
                  <a:pt x="171338" y="259279"/>
                </a:lnTo>
                <a:lnTo>
                  <a:pt x="173183" y="263395"/>
                </a:lnTo>
                <a:lnTo>
                  <a:pt x="234366" y="286463"/>
                </a:lnTo>
                <a:lnTo>
                  <a:pt x="233362" y="280004"/>
                </a:lnTo>
                <a:lnTo>
                  <a:pt x="219957" y="280004"/>
                </a:lnTo>
                <a:lnTo>
                  <a:pt x="203396" y="259595"/>
                </a:lnTo>
                <a:lnTo>
                  <a:pt x="181843" y="251471"/>
                </a:lnTo>
                <a:lnTo>
                  <a:pt x="178152" y="250123"/>
                </a:lnTo>
                <a:close/>
              </a:path>
              <a:path w="234950" h="287020">
                <a:moveTo>
                  <a:pt x="203396" y="259595"/>
                </a:moveTo>
                <a:lnTo>
                  <a:pt x="219957" y="280004"/>
                </a:lnTo>
                <a:lnTo>
                  <a:pt x="224148" y="276597"/>
                </a:lnTo>
                <a:lnTo>
                  <a:pt x="218467" y="276597"/>
                </a:lnTo>
                <a:lnTo>
                  <a:pt x="216591" y="264568"/>
                </a:lnTo>
                <a:lnTo>
                  <a:pt x="203396" y="259595"/>
                </a:lnTo>
                <a:close/>
              </a:path>
              <a:path w="234950" h="287020">
                <a:moveTo>
                  <a:pt x="220667" y="219177"/>
                </a:moveTo>
                <a:lnTo>
                  <a:pt x="216834" y="219815"/>
                </a:lnTo>
                <a:lnTo>
                  <a:pt x="212931" y="220383"/>
                </a:lnTo>
                <a:lnTo>
                  <a:pt x="210304" y="224003"/>
                </a:lnTo>
                <a:lnTo>
                  <a:pt x="210872" y="227907"/>
                </a:lnTo>
                <a:lnTo>
                  <a:pt x="214425" y="250686"/>
                </a:lnTo>
                <a:lnTo>
                  <a:pt x="230959" y="271061"/>
                </a:lnTo>
                <a:lnTo>
                  <a:pt x="219957" y="280004"/>
                </a:lnTo>
                <a:lnTo>
                  <a:pt x="233362" y="280004"/>
                </a:lnTo>
                <a:lnTo>
                  <a:pt x="224926" y="225706"/>
                </a:lnTo>
                <a:lnTo>
                  <a:pt x="224358" y="221874"/>
                </a:lnTo>
                <a:lnTo>
                  <a:pt x="220667" y="219177"/>
                </a:lnTo>
                <a:close/>
              </a:path>
              <a:path w="234950" h="287020">
                <a:moveTo>
                  <a:pt x="216591" y="264568"/>
                </a:moveTo>
                <a:lnTo>
                  <a:pt x="218467" y="276597"/>
                </a:lnTo>
                <a:lnTo>
                  <a:pt x="227978" y="268860"/>
                </a:lnTo>
                <a:lnTo>
                  <a:pt x="216591" y="264568"/>
                </a:lnTo>
                <a:close/>
              </a:path>
              <a:path w="234950" h="287020">
                <a:moveTo>
                  <a:pt x="214425" y="250686"/>
                </a:moveTo>
                <a:lnTo>
                  <a:pt x="216591" y="264568"/>
                </a:lnTo>
                <a:lnTo>
                  <a:pt x="227978" y="268860"/>
                </a:lnTo>
                <a:lnTo>
                  <a:pt x="218467" y="276597"/>
                </a:lnTo>
                <a:lnTo>
                  <a:pt x="224148" y="276597"/>
                </a:lnTo>
                <a:lnTo>
                  <a:pt x="230959" y="271061"/>
                </a:lnTo>
                <a:lnTo>
                  <a:pt x="214425" y="250686"/>
                </a:lnTo>
                <a:close/>
              </a:path>
              <a:path w="234950" h="287020">
                <a:moveTo>
                  <a:pt x="11001" y="0"/>
                </a:moveTo>
                <a:lnTo>
                  <a:pt x="0" y="8943"/>
                </a:lnTo>
                <a:lnTo>
                  <a:pt x="203396" y="259595"/>
                </a:lnTo>
                <a:lnTo>
                  <a:pt x="216591" y="264568"/>
                </a:lnTo>
                <a:lnTo>
                  <a:pt x="214425" y="250686"/>
                </a:lnTo>
                <a:lnTo>
                  <a:pt x="11001" y="0"/>
                </a:lnTo>
                <a:close/>
              </a:path>
            </a:pathLst>
          </a:custGeom>
          <a:solidFill>
            <a:srgbClr val="C85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737763" y="8380114"/>
            <a:ext cx="451413" cy="28788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761399" y="8452156"/>
            <a:ext cx="341630" cy="180975"/>
          </a:xfrm>
          <a:custGeom>
            <a:avLst/>
            <a:gdLst/>
            <a:ahLst/>
            <a:cxnLst/>
            <a:rect l="l" t="t" r="r" b="b"/>
            <a:pathLst>
              <a:path w="341629" h="180975">
                <a:moveTo>
                  <a:pt x="301693" y="15828"/>
                </a:moveTo>
                <a:lnTo>
                  <a:pt x="0" y="167860"/>
                </a:lnTo>
                <a:lnTo>
                  <a:pt x="6387" y="180565"/>
                </a:lnTo>
                <a:lnTo>
                  <a:pt x="308153" y="28497"/>
                </a:lnTo>
                <a:lnTo>
                  <a:pt x="315802" y="16704"/>
                </a:lnTo>
                <a:lnTo>
                  <a:pt x="301693" y="15828"/>
                </a:lnTo>
                <a:close/>
              </a:path>
              <a:path w="341629" h="180975">
                <a:moveTo>
                  <a:pt x="339907" y="3974"/>
                </a:moveTo>
                <a:lnTo>
                  <a:pt x="325216" y="3974"/>
                </a:lnTo>
                <a:lnTo>
                  <a:pt x="331604" y="16679"/>
                </a:lnTo>
                <a:lnTo>
                  <a:pt x="308153" y="28497"/>
                </a:lnTo>
                <a:lnTo>
                  <a:pt x="293489" y="51103"/>
                </a:lnTo>
                <a:lnTo>
                  <a:pt x="294412" y="55504"/>
                </a:lnTo>
                <a:lnTo>
                  <a:pt x="297677" y="57633"/>
                </a:lnTo>
                <a:lnTo>
                  <a:pt x="301013" y="59762"/>
                </a:lnTo>
                <a:lnTo>
                  <a:pt x="305414" y="58839"/>
                </a:lnTo>
                <a:lnTo>
                  <a:pt x="341044" y="4045"/>
                </a:lnTo>
                <a:lnTo>
                  <a:pt x="339907" y="3974"/>
                </a:lnTo>
                <a:close/>
              </a:path>
              <a:path w="341629" h="180975">
                <a:moveTo>
                  <a:pt x="315802" y="16704"/>
                </a:moveTo>
                <a:lnTo>
                  <a:pt x="308153" y="28497"/>
                </a:lnTo>
                <a:lnTo>
                  <a:pt x="330055" y="17460"/>
                </a:lnTo>
                <a:lnTo>
                  <a:pt x="327984" y="17460"/>
                </a:lnTo>
                <a:lnTo>
                  <a:pt x="315802" y="16704"/>
                </a:lnTo>
                <a:close/>
              </a:path>
              <a:path w="341629" h="180975">
                <a:moveTo>
                  <a:pt x="322448" y="6458"/>
                </a:moveTo>
                <a:lnTo>
                  <a:pt x="315802" y="16704"/>
                </a:lnTo>
                <a:lnTo>
                  <a:pt x="327984" y="17460"/>
                </a:lnTo>
                <a:lnTo>
                  <a:pt x="322448" y="6458"/>
                </a:lnTo>
                <a:close/>
              </a:path>
              <a:path w="341629" h="180975">
                <a:moveTo>
                  <a:pt x="326465" y="6458"/>
                </a:moveTo>
                <a:lnTo>
                  <a:pt x="322448" y="6458"/>
                </a:lnTo>
                <a:lnTo>
                  <a:pt x="327984" y="17460"/>
                </a:lnTo>
                <a:lnTo>
                  <a:pt x="330055" y="17460"/>
                </a:lnTo>
                <a:lnTo>
                  <a:pt x="331604" y="16679"/>
                </a:lnTo>
                <a:lnTo>
                  <a:pt x="326465" y="6458"/>
                </a:lnTo>
                <a:close/>
              </a:path>
              <a:path w="341629" h="180975">
                <a:moveTo>
                  <a:pt x="325216" y="3974"/>
                </a:moveTo>
                <a:lnTo>
                  <a:pt x="301693" y="15828"/>
                </a:lnTo>
                <a:lnTo>
                  <a:pt x="315802" y="16704"/>
                </a:lnTo>
                <a:lnTo>
                  <a:pt x="322448" y="6458"/>
                </a:lnTo>
                <a:lnTo>
                  <a:pt x="326465" y="6458"/>
                </a:lnTo>
                <a:lnTo>
                  <a:pt x="325216" y="3974"/>
                </a:lnTo>
                <a:close/>
              </a:path>
              <a:path w="341629" h="180975">
                <a:moveTo>
                  <a:pt x="275745" y="0"/>
                </a:moveTo>
                <a:lnTo>
                  <a:pt x="272409" y="2981"/>
                </a:lnTo>
                <a:lnTo>
                  <a:pt x="272125" y="6884"/>
                </a:lnTo>
                <a:lnTo>
                  <a:pt x="271912" y="10788"/>
                </a:lnTo>
                <a:lnTo>
                  <a:pt x="274894" y="14195"/>
                </a:lnTo>
                <a:lnTo>
                  <a:pt x="301693" y="15828"/>
                </a:lnTo>
                <a:lnTo>
                  <a:pt x="325216" y="3974"/>
                </a:lnTo>
                <a:lnTo>
                  <a:pt x="339907" y="3974"/>
                </a:lnTo>
                <a:lnTo>
                  <a:pt x="275745" y="0"/>
                </a:lnTo>
                <a:close/>
              </a:path>
            </a:pathLst>
          </a:custGeom>
          <a:solidFill>
            <a:srgbClr val="C85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0227936" y="7882287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latin typeface="Calibri"/>
                <a:cs typeface="Calibri"/>
              </a:rPr>
              <a:t>*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288408" y="7059876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latin typeface="Calibri"/>
                <a:cs typeface="Calibri"/>
              </a:rPr>
              <a:t>*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214341" y="11069226"/>
            <a:ext cx="110489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Calibri"/>
                <a:cs typeface="Calibri"/>
              </a:rPr>
              <a:t>*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842980" y="12215429"/>
            <a:ext cx="268293" cy="2878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66402" y="12291729"/>
            <a:ext cx="158136" cy="17694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7655" y="11185694"/>
            <a:ext cx="356020" cy="63879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1645" y="11205671"/>
            <a:ext cx="308610" cy="584200"/>
          </a:xfrm>
          <a:custGeom>
            <a:avLst/>
            <a:gdLst/>
            <a:ahLst/>
            <a:cxnLst/>
            <a:rect l="l" t="t" r="r" b="b"/>
            <a:pathLst>
              <a:path w="308609" h="584200">
                <a:moveTo>
                  <a:pt x="0" y="2310"/>
                </a:moveTo>
                <a:lnTo>
                  <a:pt x="40059" y="0"/>
                </a:lnTo>
                <a:lnTo>
                  <a:pt x="79068" y="384"/>
                </a:lnTo>
                <a:lnTo>
                  <a:pt x="116000" y="6132"/>
                </a:lnTo>
                <a:lnTo>
                  <a:pt x="181217" y="44494"/>
                </a:lnTo>
                <a:lnTo>
                  <a:pt x="210393" y="77740"/>
                </a:lnTo>
                <a:lnTo>
                  <a:pt x="235710" y="115112"/>
                </a:lnTo>
                <a:lnTo>
                  <a:pt x="255517" y="152071"/>
                </a:lnTo>
                <a:lnTo>
                  <a:pt x="269794" y="187869"/>
                </a:lnTo>
                <a:lnTo>
                  <a:pt x="283444" y="262792"/>
                </a:lnTo>
                <a:lnTo>
                  <a:pt x="281991" y="301904"/>
                </a:lnTo>
                <a:lnTo>
                  <a:pt x="269250" y="343755"/>
                </a:lnTo>
                <a:lnTo>
                  <a:pt x="247292" y="387795"/>
                </a:lnTo>
                <a:lnTo>
                  <a:pt x="227265" y="430730"/>
                </a:lnTo>
                <a:lnTo>
                  <a:pt x="220312" y="469267"/>
                </a:lnTo>
                <a:lnTo>
                  <a:pt x="235932" y="506989"/>
                </a:lnTo>
                <a:lnTo>
                  <a:pt x="266004" y="544166"/>
                </a:lnTo>
                <a:lnTo>
                  <a:pt x="295251" y="572532"/>
                </a:lnTo>
                <a:lnTo>
                  <a:pt x="308395" y="583824"/>
                </a:lnTo>
              </a:path>
            </a:pathLst>
          </a:custGeom>
          <a:ln w="14195">
            <a:solidFill>
              <a:srgbClr val="C85F0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919257" y="11596226"/>
            <a:ext cx="359427" cy="39690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942963" y="11609002"/>
            <a:ext cx="249554" cy="285750"/>
          </a:xfrm>
          <a:custGeom>
            <a:avLst/>
            <a:gdLst/>
            <a:ahLst/>
            <a:cxnLst/>
            <a:rect l="l" t="t" r="r" b="b"/>
            <a:pathLst>
              <a:path w="249554" h="285750">
                <a:moveTo>
                  <a:pt x="191708" y="251187"/>
                </a:moveTo>
                <a:lnTo>
                  <a:pt x="187663" y="253175"/>
                </a:lnTo>
                <a:lnTo>
                  <a:pt x="186456" y="256865"/>
                </a:lnTo>
                <a:lnTo>
                  <a:pt x="185179" y="260556"/>
                </a:lnTo>
                <a:lnTo>
                  <a:pt x="187166" y="264602"/>
                </a:lnTo>
                <a:lnTo>
                  <a:pt x="249058" y="285682"/>
                </a:lnTo>
                <a:lnTo>
                  <a:pt x="247937" y="279720"/>
                </a:lnTo>
                <a:lnTo>
                  <a:pt x="234437" y="279720"/>
                </a:lnTo>
                <a:lnTo>
                  <a:pt x="217247" y="259892"/>
                </a:lnTo>
                <a:lnTo>
                  <a:pt x="191708" y="251187"/>
                </a:lnTo>
                <a:close/>
              </a:path>
              <a:path w="249554" h="285750">
                <a:moveTo>
                  <a:pt x="217247" y="259892"/>
                </a:moveTo>
                <a:lnTo>
                  <a:pt x="234437" y="279720"/>
                </a:lnTo>
                <a:lnTo>
                  <a:pt x="238282" y="276384"/>
                </a:lnTo>
                <a:lnTo>
                  <a:pt x="232875" y="276384"/>
                </a:lnTo>
                <a:lnTo>
                  <a:pt x="230621" y="264450"/>
                </a:lnTo>
                <a:lnTo>
                  <a:pt x="217247" y="259892"/>
                </a:lnTo>
                <a:close/>
              </a:path>
              <a:path w="249554" h="285750">
                <a:moveTo>
                  <a:pt x="233230" y="218893"/>
                </a:moveTo>
                <a:lnTo>
                  <a:pt x="229397" y="219673"/>
                </a:lnTo>
                <a:lnTo>
                  <a:pt x="225494" y="220383"/>
                </a:lnTo>
                <a:lnTo>
                  <a:pt x="223009" y="224074"/>
                </a:lnTo>
                <a:lnTo>
                  <a:pt x="228015" y="250652"/>
                </a:lnTo>
                <a:lnTo>
                  <a:pt x="245154" y="270422"/>
                </a:lnTo>
                <a:lnTo>
                  <a:pt x="234437" y="279720"/>
                </a:lnTo>
                <a:lnTo>
                  <a:pt x="247937" y="279720"/>
                </a:lnTo>
                <a:lnTo>
                  <a:pt x="237702" y="225281"/>
                </a:lnTo>
                <a:lnTo>
                  <a:pt x="236921" y="221448"/>
                </a:lnTo>
                <a:lnTo>
                  <a:pt x="233230" y="218893"/>
                </a:lnTo>
                <a:close/>
              </a:path>
              <a:path w="249554" h="285750">
                <a:moveTo>
                  <a:pt x="230621" y="264450"/>
                </a:moveTo>
                <a:lnTo>
                  <a:pt x="232875" y="276384"/>
                </a:lnTo>
                <a:lnTo>
                  <a:pt x="242102" y="268364"/>
                </a:lnTo>
                <a:lnTo>
                  <a:pt x="230621" y="264450"/>
                </a:lnTo>
                <a:close/>
              </a:path>
              <a:path w="249554" h="285750">
                <a:moveTo>
                  <a:pt x="228015" y="250652"/>
                </a:moveTo>
                <a:lnTo>
                  <a:pt x="230621" y="264450"/>
                </a:lnTo>
                <a:lnTo>
                  <a:pt x="242102" y="268364"/>
                </a:lnTo>
                <a:lnTo>
                  <a:pt x="232875" y="276384"/>
                </a:lnTo>
                <a:lnTo>
                  <a:pt x="238282" y="276384"/>
                </a:lnTo>
                <a:lnTo>
                  <a:pt x="245154" y="270422"/>
                </a:lnTo>
                <a:lnTo>
                  <a:pt x="228015" y="250652"/>
                </a:lnTo>
                <a:close/>
              </a:path>
              <a:path w="249554" h="285750">
                <a:moveTo>
                  <a:pt x="10717" y="0"/>
                </a:moveTo>
                <a:lnTo>
                  <a:pt x="0" y="9297"/>
                </a:lnTo>
                <a:lnTo>
                  <a:pt x="217247" y="259892"/>
                </a:lnTo>
                <a:lnTo>
                  <a:pt x="230621" y="264450"/>
                </a:lnTo>
                <a:lnTo>
                  <a:pt x="228015" y="250652"/>
                </a:lnTo>
                <a:lnTo>
                  <a:pt x="10717" y="0"/>
                </a:lnTo>
                <a:close/>
              </a:path>
            </a:pathLst>
          </a:custGeom>
          <a:solidFill>
            <a:srgbClr val="C85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109125" y="10653585"/>
            <a:ext cx="110489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Calibri"/>
                <a:cs typeface="Calibri"/>
              </a:rPr>
              <a:t>*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240508" y="10919956"/>
            <a:ext cx="448006" cy="29299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27810" y="10932307"/>
            <a:ext cx="337185" cy="185420"/>
          </a:xfrm>
          <a:custGeom>
            <a:avLst/>
            <a:gdLst/>
            <a:ahLst/>
            <a:cxnLst/>
            <a:rect l="l" t="t" r="r" b="b"/>
            <a:pathLst>
              <a:path w="337184" h="185420">
                <a:moveTo>
                  <a:pt x="38895" y="125913"/>
                </a:moveTo>
                <a:lnTo>
                  <a:pt x="34494" y="126977"/>
                </a:lnTo>
                <a:lnTo>
                  <a:pt x="32436" y="130242"/>
                </a:lnTo>
                <a:lnTo>
                  <a:pt x="0" y="182481"/>
                </a:lnTo>
                <a:lnTo>
                  <a:pt x="65298" y="185179"/>
                </a:lnTo>
                <a:lnTo>
                  <a:pt x="68557" y="182198"/>
                </a:lnTo>
                <a:lnTo>
                  <a:pt x="15756" y="182198"/>
                </a:lnTo>
                <a:lnTo>
                  <a:pt x="9085" y="169635"/>
                </a:lnTo>
                <a:lnTo>
                  <a:pt x="32319" y="157352"/>
                </a:lnTo>
                <a:lnTo>
                  <a:pt x="46560" y="134430"/>
                </a:lnTo>
                <a:lnTo>
                  <a:pt x="45567" y="130029"/>
                </a:lnTo>
                <a:lnTo>
                  <a:pt x="38895" y="125913"/>
                </a:lnTo>
                <a:close/>
              </a:path>
              <a:path w="337184" h="185420">
                <a:moveTo>
                  <a:pt x="32319" y="157352"/>
                </a:moveTo>
                <a:lnTo>
                  <a:pt x="9085" y="169635"/>
                </a:lnTo>
                <a:lnTo>
                  <a:pt x="15756" y="182198"/>
                </a:lnTo>
                <a:lnTo>
                  <a:pt x="20587" y="179642"/>
                </a:lnTo>
                <a:lnTo>
                  <a:pt x="18454" y="179642"/>
                </a:lnTo>
                <a:lnTo>
                  <a:pt x="12704" y="168783"/>
                </a:lnTo>
                <a:lnTo>
                  <a:pt x="25208" y="168783"/>
                </a:lnTo>
                <a:lnTo>
                  <a:pt x="32319" y="157352"/>
                </a:lnTo>
                <a:close/>
              </a:path>
              <a:path w="337184" h="185420">
                <a:moveTo>
                  <a:pt x="39036" y="169883"/>
                </a:moveTo>
                <a:lnTo>
                  <a:pt x="15756" y="182198"/>
                </a:lnTo>
                <a:lnTo>
                  <a:pt x="68557" y="182198"/>
                </a:lnTo>
                <a:lnTo>
                  <a:pt x="68918" y="174319"/>
                </a:lnTo>
                <a:lnTo>
                  <a:pt x="65937" y="170983"/>
                </a:lnTo>
                <a:lnTo>
                  <a:pt x="39036" y="169883"/>
                </a:lnTo>
                <a:close/>
              </a:path>
              <a:path w="337184" h="185420">
                <a:moveTo>
                  <a:pt x="12704" y="168783"/>
                </a:moveTo>
                <a:lnTo>
                  <a:pt x="18454" y="179642"/>
                </a:lnTo>
                <a:lnTo>
                  <a:pt x="24892" y="169292"/>
                </a:lnTo>
                <a:lnTo>
                  <a:pt x="12704" y="168783"/>
                </a:lnTo>
                <a:close/>
              </a:path>
              <a:path w="337184" h="185420">
                <a:moveTo>
                  <a:pt x="24892" y="169292"/>
                </a:moveTo>
                <a:lnTo>
                  <a:pt x="18454" y="179642"/>
                </a:lnTo>
                <a:lnTo>
                  <a:pt x="20587" y="179642"/>
                </a:lnTo>
                <a:lnTo>
                  <a:pt x="39036" y="169883"/>
                </a:lnTo>
                <a:lnTo>
                  <a:pt x="24892" y="169292"/>
                </a:lnTo>
                <a:close/>
              </a:path>
              <a:path w="337184" h="185420">
                <a:moveTo>
                  <a:pt x="329972" y="0"/>
                </a:moveTo>
                <a:lnTo>
                  <a:pt x="32319" y="157352"/>
                </a:lnTo>
                <a:lnTo>
                  <a:pt x="24892" y="169292"/>
                </a:lnTo>
                <a:lnTo>
                  <a:pt x="39036" y="169883"/>
                </a:lnTo>
                <a:lnTo>
                  <a:pt x="336573" y="12491"/>
                </a:lnTo>
                <a:lnTo>
                  <a:pt x="329972" y="0"/>
                </a:lnTo>
                <a:close/>
              </a:path>
              <a:path w="337184" h="185420">
                <a:moveTo>
                  <a:pt x="25208" y="168783"/>
                </a:moveTo>
                <a:lnTo>
                  <a:pt x="12704" y="168783"/>
                </a:lnTo>
                <a:lnTo>
                  <a:pt x="24892" y="169292"/>
                </a:lnTo>
                <a:lnTo>
                  <a:pt x="25208" y="168783"/>
                </a:lnTo>
                <a:close/>
              </a:path>
            </a:pathLst>
          </a:custGeom>
          <a:solidFill>
            <a:srgbClr val="C85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3024501" y="11654716"/>
            <a:ext cx="110489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Calibri"/>
                <a:cs typeface="Calibri"/>
              </a:rPr>
              <a:t>*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2445395" y="11554491"/>
            <a:ext cx="409679" cy="24018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468888" y="11566770"/>
            <a:ext cx="299720" cy="138430"/>
          </a:xfrm>
          <a:custGeom>
            <a:avLst/>
            <a:gdLst/>
            <a:ahLst/>
            <a:cxnLst/>
            <a:rect l="l" t="t" r="r" b="b"/>
            <a:pathLst>
              <a:path w="299720" h="138429">
                <a:moveTo>
                  <a:pt x="259324" y="120598"/>
                </a:moveTo>
                <a:lnTo>
                  <a:pt x="232662" y="124209"/>
                </a:lnTo>
                <a:lnTo>
                  <a:pt x="229894" y="127829"/>
                </a:lnTo>
                <a:lnTo>
                  <a:pt x="230462" y="131733"/>
                </a:lnTo>
                <a:lnTo>
                  <a:pt x="230959" y="135566"/>
                </a:lnTo>
                <a:lnTo>
                  <a:pt x="234508" y="138334"/>
                </a:lnTo>
                <a:lnTo>
                  <a:pt x="238411" y="137766"/>
                </a:lnTo>
                <a:lnTo>
                  <a:pt x="290910" y="130668"/>
                </a:lnTo>
                <a:lnTo>
                  <a:pt x="283624" y="130668"/>
                </a:lnTo>
                <a:lnTo>
                  <a:pt x="259324" y="120598"/>
                </a:lnTo>
                <a:close/>
              </a:path>
              <a:path w="299720" h="138429">
                <a:moveTo>
                  <a:pt x="273274" y="118695"/>
                </a:moveTo>
                <a:lnTo>
                  <a:pt x="259324" y="120598"/>
                </a:lnTo>
                <a:lnTo>
                  <a:pt x="283624" y="130668"/>
                </a:lnTo>
                <a:lnTo>
                  <a:pt x="284557" y="128397"/>
                </a:lnTo>
                <a:lnTo>
                  <a:pt x="280643" y="128397"/>
                </a:lnTo>
                <a:lnTo>
                  <a:pt x="273274" y="118695"/>
                </a:lnTo>
                <a:close/>
              </a:path>
              <a:path w="299720" h="138429">
                <a:moveTo>
                  <a:pt x="255304" y="76797"/>
                </a:moveTo>
                <a:lnTo>
                  <a:pt x="252181" y="79210"/>
                </a:lnTo>
                <a:lnTo>
                  <a:pt x="249058" y="81552"/>
                </a:lnTo>
                <a:lnTo>
                  <a:pt x="248490" y="86024"/>
                </a:lnTo>
                <a:lnTo>
                  <a:pt x="250832" y="89147"/>
                </a:lnTo>
                <a:lnTo>
                  <a:pt x="264757" y="107481"/>
                </a:lnTo>
                <a:lnTo>
                  <a:pt x="289018" y="117537"/>
                </a:lnTo>
                <a:lnTo>
                  <a:pt x="283624" y="130668"/>
                </a:lnTo>
                <a:lnTo>
                  <a:pt x="290910" y="130668"/>
                </a:lnTo>
                <a:lnTo>
                  <a:pt x="299310" y="129533"/>
                </a:lnTo>
                <a:lnTo>
                  <a:pt x="262118" y="80558"/>
                </a:lnTo>
                <a:lnTo>
                  <a:pt x="259775" y="77435"/>
                </a:lnTo>
                <a:lnTo>
                  <a:pt x="255304" y="76797"/>
                </a:lnTo>
                <a:close/>
              </a:path>
              <a:path w="299720" h="138429">
                <a:moveTo>
                  <a:pt x="285398" y="117041"/>
                </a:moveTo>
                <a:lnTo>
                  <a:pt x="273274" y="118695"/>
                </a:lnTo>
                <a:lnTo>
                  <a:pt x="280643" y="128397"/>
                </a:lnTo>
                <a:lnTo>
                  <a:pt x="285398" y="117041"/>
                </a:lnTo>
                <a:close/>
              </a:path>
              <a:path w="299720" h="138429">
                <a:moveTo>
                  <a:pt x="287819" y="117041"/>
                </a:moveTo>
                <a:lnTo>
                  <a:pt x="285398" y="117041"/>
                </a:lnTo>
                <a:lnTo>
                  <a:pt x="280643" y="128397"/>
                </a:lnTo>
                <a:lnTo>
                  <a:pt x="284557" y="128397"/>
                </a:lnTo>
                <a:lnTo>
                  <a:pt x="289018" y="117537"/>
                </a:lnTo>
                <a:lnTo>
                  <a:pt x="287819" y="117041"/>
                </a:lnTo>
                <a:close/>
              </a:path>
              <a:path w="299720" h="138429">
                <a:moveTo>
                  <a:pt x="5465" y="0"/>
                </a:moveTo>
                <a:lnTo>
                  <a:pt x="0" y="13130"/>
                </a:lnTo>
                <a:lnTo>
                  <a:pt x="259324" y="120598"/>
                </a:lnTo>
                <a:lnTo>
                  <a:pt x="273274" y="118695"/>
                </a:lnTo>
                <a:lnTo>
                  <a:pt x="264757" y="107481"/>
                </a:lnTo>
                <a:lnTo>
                  <a:pt x="5465" y="0"/>
                </a:lnTo>
                <a:close/>
              </a:path>
              <a:path w="299720" h="138429">
                <a:moveTo>
                  <a:pt x="264757" y="107481"/>
                </a:moveTo>
                <a:lnTo>
                  <a:pt x="273274" y="118695"/>
                </a:lnTo>
                <a:lnTo>
                  <a:pt x="285398" y="117041"/>
                </a:lnTo>
                <a:lnTo>
                  <a:pt x="287819" y="117041"/>
                </a:lnTo>
                <a:lnTo>
                  <a:pt x="264757" y="107481"/>
                </a:lnTo>
                <a:close/>
              </a:path>
            </a:pathLst>
          </a:custGeom>
          <a:solidFill>
            <a:srgbClr val="C85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07241" y="15494567"/>
            <a:ext cx="372203" cy="39094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31444" y="15507202"/>
            <a:ext cx="260985" cy="280035"/>
          </a:xfrm>
          <a:custGeom>
            <a:avLst/>
            <a:gdLst/>
            <a:ahLst/>
            <a:cxnLst/>
            <a:rect l="l" t="t" r="r" b="b"/>
            <a:pathLst>
              <a:path w="260984" h="280034">
                <a:moveTo>
                  <a:pt x="202213" y="247212"/>
                </a:moveTo>
                <a:lnTo>
                  <a:pt x="198238" y="249271"/>
                </a:lnTo>
                <a:lnTo>
                  <a:pt x="195967" y="256794"/>
                </a:lnTo>
                <a:lnTo>
                  <a:pt x="198096" y="260769"/>
                </a:lnTo>
                <a:lnTo>
                  <a:pt x="260698" y="279720"/>
                </a:lnTo>
                <a:lnTo>
                  <a:pt x="259469" y="274255"/>
                </a:lnTo>
                <a:lnTo>
                  <a:pt x="245935" y="274255"/>
                </a:lnTo>
                <a:lnTo>
                  <a:pt x="228061" y="255025"/>
                </a:lnTo>
                <a:lnTo>
                  <a:pt x="202213" y="247212"/>
                </a:lnTo>
                <a:close/>
              </a:path>
              <a:path w="260984" h="280034">
                <a:moveTo>
                  <a:pt x="228061" y="255025"/>
                </a:moveTo>
                <a:lnTo>
                  <a:pt x="245935" y="274255"/>
                </a:lnTo>
                <a:lnTo>
                  <a:pt x="249490" y="270919"/>
                </a:lnTo>
                <a:lnTo>
                  <a:pt x="244160" y="270919"/>
                </a:lnTo>
                <a:lnTo>
                  <a:pt x="241506" y="259088"/>
                </a:lnTo>
                <a:lnTo>
                  <a:pt x="228061" y="255025"/>
                </a:lnTo>
                <a:close/>
              </a:path>
              <a:path w="260984" h="280034">
                <a:moveTo>
                  <a:pt x="242599" y="213498"/>
                </a:moveTo>
                <a:lnTo>
                  <a:pt x="234933" y="215202"/>
                </a:lnTo>
                <a:lnTo>
                  <a:pt x="232520" y="219035"/>
                </a:lnTo>
                <a:lnTo>
                  <a:pt x="238411" y="245292"/>
                </a:lnTo>
                <a:lnTo>
                  <a:pt x="256298" y="264531"/>
                </a:lnTo>
                <a:lnTo>
                  <a:pt x="245935" y="274255"/>
                </a:lnTo>
                <a:lnTo>
                  <a:pt x="259469" y="274255"/>
                </a:lnTo>
                <a:lnTo>
                  <a:pt x="246361" y="215912"/>
                </a:lnTo>
                <a:lnTo>
                  <a:pt x="242599" y="213498"/>
                </a:lnTo>
                <a:close/>
              </a:path>
              <a:path w="260984" h="280034">
                <a:moveTo>
                  <a:pt x="241506" y="259088"/>
                </a:moveTo>
                <a:lnTo>
                  <a:pt x="244160" y="270919"/>
                </a:lnTo>
                <a:lnTo>
                  <a:pt x="253175" y="262614"/>
                </a:lnTo>
                <a:lnTo>
                  <a:pt x="241506" y="259088"/>
                </a:lnTo>
                <a:close/>
              </a:path>
              <a:path w="260984" h="280034">
                <a:moveTo>
                  <a:pt x="238411" y="245292"/>
                </a:moveTo>
                <a:lnTo>
                  <a:pt x="241506" y="259088"/>
                </a:lnTo>
                <a:lnTo>
                  <a:pt x="253175" y="262614"/>
                </a:lnTo>
                <a:lnTo>
                  <a:pt x="244160" y="270919"/>
                </a:lnTo>
                <a:lnTo>
                  <a:pt x="249490" y="270919"/>
                </a:lnTo>
                <a:lnTo>
                  <a:pt x="256298" y="264531"/>
                </a:lnTo>
                <a:lnTo>
                  <a:pt x="238411" y="245292"/>
                </a:lnTo>
                <a:close/>
              </a:path>
              <a:path w="260984" h="280034">
                <a:moveTo>
                  <a:pt x="10362" y="0"/>
                </a:moveTo>
                <a:lnTo>
                  <a:pt x="0" y="9652"/>
                </a:lnTo>
                <a:lnTo>
                  <a:pt x="228061" y="255025"/>
                </a:lnTo>
                <a:lnTo>
                  <a:pt x="241506" y="259088"/>
                </a:lnTo>
                <a:lnTo>
                  <a:pt x="238411" y="245292"/>
                </a:lnTo>
                <a:lnTo>
                  <a:pt x="10362" y="0"/>
                </a:lnTo>
                <a:close/>
              </a:path>
            </a:pathLst>
          </a:custGeom>
          <a:solidFill>
            <a:srgbClr val="C85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598459" y="14705804"/>
            <a:ext cx="10541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614708" y="15767338"/>
            <a:ext cx="1009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189783" y="15880830"/>
            <a:ext cx="11176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052722" y="14434105"/>
            <a:ext cx="9779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838300" y="14888925"/>
            <a:ext cx="9779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658510" y="14907451"/>
            <a:ext cx="9779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0431919" y="14867698"/>
            <a:ext cx="322803" cy="33898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519007" y="14880048"/>
            <a:ext cx="211653" cy="22840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673657" y="14246792"/>
            <a:ext cx="416493" cy="4335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711842" y="14271846"/>
            <a:ext cx="340995" cy="358140"/>
          </a:xfrm>
          <a:custGeom>
            <a:avLst/>
            <a:gdLst/>
            <a:ahLst/>
            <a:cxnLst/>
            <a:rect l="l" t="t" r="r" b="b"/>
            <a:pathLst>
              <a:path w="340994" h="358140">
                <a:moveTo>
                  <a:pt x="0" y="178791"/>
                </a:moveTo>
                <a:lnTo>
                  <a:pt x="6082" y="131266"/>
                </a:lnTo>
                <a:lnTo>
                  <a:pt x="23248" y="88558"/>
                </a:lnTo>
                <a:lnTo>
                  <a:pt x="49879" y="52372"/>
                </a:lnTo>
                <a:lnTo>
                  <a:pt x="84352" y="24413"/>
                </a:lnTo>
                <a:lnTo>
                  <a:pt x="125047" y="6387"/>
                </a:lnTo>
                <a:lnTo>
                  <a:pt x="170344" y="0"/>
                </a:lnTo>
                <a:lnTo>
                  <a:pt x="215617" y="6387"/>
                </a:lnTo>
                <a:lnTo>
                  <a:pt x="256305" y="24413"/>
                </a:lnTo>
                <a:lnTo>
                  <a:pt x="290783" y="52372"/>
                </a:lnTo>
                <a:lnTo>
                  <a:pt x="317425" y="88558"/>
                </a:lnTo>
                <a:lnTo>
                  <a:pt x="334602" y="131266"/>
                </a:lnTo>
                <a:lnTo>
                  <a:pt x="340689" y="178791"/>
                </a:lnTo>
                <a:lnTo>
                  <a:pt x="334602" y="226345"/>
                </a:lnTo>
                <a:lnTo>
                  <a:pt x="317425" y="269073"/>
                </a:lnTo>
                <a:lnTo>
                  <a:pt x="290783" y="305272"/>
                </a:lnTo>
                <a:lnTo>
                  <a:pt x="256305" y="333237"/>
                </a:lnTo>
                <a:lnTo>
                  <a:pt x="215617" y="351265"/>
                </a:lnTo>
                <a:lnTo>
                  <a:pt x="170344" y="357653"/>
                </a:lnTo>
                <a:lnTo>
                  <a:pt x="125047" y="351265"/>
                </a:lnTo>
                <a:lnTo>
                  <a:pt x="84352" y="333237"/>
                </a:lnTo>
                <a:lnTo>
                  <a:pt x="49879" y="305272"/>
                </a:lnTo>
                <a:lnTo>
                  <a:pt x="23248" y="269073"/>
                </a:lnTo>
                <a:lnTo>
                  <a:pt x="6082" y="226345"/>
                </a:lnTo>
                <a:lnTo>
                  <a:pt x="0" y="178791"/>
                </a:lnTo>
                <a:close/>
              </a:path>
            </a:pathLst>
          </a:custGeom>
          <a:ln w="28390">
            <a:solidFill>
              <a:srgbClr val="C85F0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27607" y="17490158"/>
            <a:ext cx="358575" cy="31087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14483" y="17502863"/>
            <a:ext cx="247780" cy="20022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08835" y="18172390"/>
            <a:ext cx="407975" cy="4199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95498" y="18184810"/>
            <a:ext cx="297815" cy="309245"/>
          </a:xfrm>
          <a:custGeom>
            <a:avLst/>
            <a:gdLst/>
            <a:ahLst/>
            <a:cxnLst/>
            <a:rect l="l" t="t" r="r" b="b"/>
            <a:pathLst>
              <a:path w="297814" h="309244">
                <a:moveTo>
                  <a:pt x="19305" y="243238"/>
                </a:moveTo>
                <a:lnTo>
                  <a:pt x="15402" y="245580"/>
                </a:lnTo>
                <a:lnTo>
                  <a:pt x="0" y="309175"/>
                </a:lnTo>
                <a:lnTo>
                  <a:pt x="18482" y="303923"/>
                </a:lnTo>
                <a:lnTo>
                  <a:pt x="14905" y="303923"/>
                </a:lnTo>
                <a:lnTo>
                  <a:pt x="4684" y="294057"/>
                </a:lnTo>
                <a:lnTo>
                  <a:pt x="22873" y="275147"/>
                </a:lnTo>
                <a:lnTo>
                  <a:pt x="29242" y="248916"/>
                </a:lnTo>
                <a:lnTo>
                  <a:pt x="26900" y="245083"/>
                </a:lnTo>
                <a:lnTo>
                  <a:pt x="19305" y="243238"/>
                </a:lnTo>
                <a:close/>
              </a:path>
              <a:path w="297814" h="309244">
                <a:moveTo>
                  <a:pt x="22873" y="275147"/>
                </a:moveTo>
                <a:lnTo>
                  <a:pt x="4684" y="294057"/>
                </a:lnTo>
                <a:lnTo>
                  <a:pt x="14905" y="303923"/>
                </a:lnTo>
                <a:lnTo>
                  <a:pt x="18045" y="300658"/>
                </a:lnTo>
                <a:lnTo>
                  <a:pt x="16679" y="300658"/>
                </a:lnTo>
                <a:lnTo>
                  <a:pt x="7878" y="292141"/>
                </a:lnTo>
                <a:lnTo>
                  <a:pt x="19549" y="288839"/>
                </a:lnTo>
                <a:lnTo>
                  <a:pt x="22873" y="275147"/>
                </a:lnTo>
                <a:close/>
              </a:path>
              <a:path w="297814" h="309244">
                <a:moveTo>
                  <a:pt x="59052" y="277591"/>
                </a:moveTo>
                <a:lnTo>
                  <a:pt x="55291" y="278726"/>
                </a:lnTo>
                <a:lnTo>
                  <a:pt x="33102" y="285004"/>
                </a:lnTo>
                <a:lnTo>
                  <a:pt x="14905" y="303923"/>
                </a:lnTo>
                <a:lnTo>
                  <a:pt x="18482" y="303923"/>
                </a:lnTo>
                <a:lnTo>
                  <a:pt x="62956" y="291289"/>
                </a:lnTo>
                <a:lnTo>
                  <a:pt x="65085" y="287385"/>
                </a:lnTo>
                <a:lnTo>
                  <a:pt x="62956" y="279791"/>
                </a:lnTo>
                <a:lnTo>
                  <a:pt x="59052" y="277591"/>
                </a:lnTo>
                <a:close/>
              </a:path>
              <a:path w="297814" h="309244">
                <a:moveTo>
                  <a:pt x="19549" y="288839"/>
                </a:moveTo>
                <a:lnTo>
                  <a:pt x="7878" y="292141"/>
                </a:lnTo>
                <a:lnTo>
                  <a:pt x="16679" y="300658"/>
                </a:lnTo>
                <a:lnTo>
                  <a:pt x="19549" y="288839"/>
                </a:lnTo>
                <a:close/>
              </a:path>
              <a:path w="297814" h="309244">
                <a:moveTo>
                  <a:pt x="33102" y="285004"/>
                </a:moveTo>
                <a:lnTo>
                  <a:pt x="19549" y="288839"/>
                </a:lnTo>
                <a:lnTo>
                  <a:pt x="16679" y="300658"/>
                </a:lnTo>
                <a:lnTo>
                  <a:pt x="18045" y="300658"/>
                </a:lnTo>
                <a:lnTo>
                  <a:pt x="33102" y="285004"/>
                </a:lnTo>
                <a:close/>
              </a:path>
              <a:path w="297814" h="309244">
                <a:moveTo>
                  <a:pt x="287527" y="0"/>
                </a:moveTo>
                <a:lnTo>
                  <a:pt x="22873" y="275147"/>
                </a:lnTo>
                <a:lnTo>
                  <a:pt x="19549" y="288839"/>
                </a:lnTo>
                <a:lnTo>
                  <a:pt x="33102" y="285004"/>
                </a:lnTo>
                <a:lnTo>
                  <a:pt x="297748" y="9865"/>
                </a:lnTo>
                <a:lnTo>
                  <a:pt x="287527" y="0"/>
                </a:lnTo>
                <a:close/>
              </a:path>
            </a:pathLst>
          </a:custGeom>
          <a:solidFill>
            <a:srgbClr val="C85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10463" y="18318033"/>
            <a:ext cx="279365" cy="27425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34311" y="18330668"/>
            <a:ext cx="168286" cy="16331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8963276" y="19455843"/>
            <a:ext cx="4881245" cy="587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894"/>
              </a:lnSpc>
              <a:spcBef>
                <a:spcPts val="135"/>
              </a:spcBef>
            </a:pPr>
            <a:r>
              <a:rPr sz="750" b="1" spc="10" dirty="0">
                <a:latin typeface="Calibri"/>
                <a:cs typeface="Calibri"/>
              </a:rPr>
              <a:t>Bibliografia: </a:t>
            </a:r>
            <a:r>
              <a:rPr sz="750" spc="-7" baseline="11111" dirty="0">
                <a:latin typeface="Calibri"/>
                <a:cs typeface="Calibri"/>
              </a:rPr>
              <a:t>Algin </a:t>
            </a:r>
            <a:r>
              <a:rPr sz="750" baseline="11111" dirty="0">
                <a:latin typeface="Calibri"/>
                <a:cs typeface="Calibri"/>
              </a:rPr>
              <a:t>O, </a:t>
            </a:r>
            <a:r>
              <a:rPr sz="750" spc="-7" baseline="11111" dirty="0">
                <a:latin typeface="Calibri"/>
                <a:cs typeface="Calibri"/>
              </a:rPr>
              <a:t>Gökalp G, </a:t>
            </a:r>
            <a:r>
              <a:rPr sz="750" baseline="11111" dirty="0">
                <a:latin typeface="Calibri"/>
                <a:cs typeface="Calibri"/>
              </a:rPr>
              <a:t>Topal </a:t>
            </a:r>
            <a:r>
              <a:rPr sz="750" spc="-7" baseline="11111" dirty="0">
                <a:latin typeface="Calibri"/>
                <a:cs typeface="Calibri"/>
              </a:rPr>
              <a:t>U. Signs in chest imaging. Diagn Interv Radiol.</a:t>
            </a:r>
            <a:r>
              <a:rPr sz="750" spc="104" baseline="11111" dirty="0">
                <a:latin typeface="Calibri"/>
                <a:cs typeface="Calibri"/>
              </a:rPr>
              <a:t> </a:t>
            </a:r>
            <a:r>
              <a:rPr sz="750" spc="-7" baseline="11111" dirty="0">
                <a:latin typeface="Calibri"/>
                <a:cs typeface="Calibri"/>
              </a:rPr>
              <a:t>2011;17:18-29.</a:t>
            </a:r>
            <a:endParaRPr sz="750" baseline="11111">
              <a:latin typeface="Calibri"/>
              <a:cs typeface="Calibri"/>
            </a:endParaRPr>
          </a:p>
          <a:p>
            <a:pPr marL="560705">
              <a:lnSpc>
                <a:spcPts val="595"/>
              </a:lnSpc>
            </a:pPr>
            <a:r>
              <a:rPr sz="500" spc="-5" dirty="0">
                <a:latin typeface="Calibri"/>
                <a:cs typeface="Calibri"/>
              </a:rPr>
              <a:t>Collins </a:t>
            </a:r>
            <a:r>
              <a:rPr sz="500" dirty="0">
                <a:latin typeface="Calibri"/>
                <a:cs typeface="Calibri"/>
              </a:rPr>
              <a:t>J, </a:t>
            </a:r>
            <a:r>
              <a:rPr sz="500" spc="-5" dirty="0">
                <a:latin typeface="Calibri"/>
                <a:cs typeface="Calibri"/>
              </a:rPr>
              <a:t>Stern </a:t>
            </a:r>
            <a:r>
              <a:rPr sz="500" dirty="0">
                <a:latin typeface="Calibri"/>
                <a:cs typeface="Calibri"/>
              </a:rPr>
              <a:t>EJ. </a:t>
            </a:r>
            <a:r>
              <a:rPr sz="500" spc="-5" dirty="0">
                <a:latin typeface="Calibri"/>
                <a:cs typeface="Calibri"/>
              </a:rPr>
              <a:t>Chest radiology: the essentials. </a:t>
            </a:r>
            <a:r>
              <a:rPr sz="500" spc="5" dirty="0">
                <a:latin typeface="Calibri"/>
                <a:cs typeface="Calibri"/>
              </a:rPr>
              <a:t>2</a:t>
            </a:r>
            <a:r>
              <a:rPr sz="450" spc="7" baseline="27777" dirty="0">
                <a:latin typeface="Calibri"/>
                <a:cs typeface="Calibri"/>
              </a:rPr>
              <a:t>nd </a:t>
            </a:r>
            <a:r>
              <a:rPr sz="500" spc="-5" dirty="0">
                <a:latin typeface="Calibri"/>
                <a:cs typeface="Calibri"/>
              </a:rPr>
              <a:t>ed. Philadelphia: Lippincott Williams </a:t>
            </a:r>
            <a:r>
              <a:rPr sz="500" dirty="0">
                <a:latin typeface="Calibri"/>
                <a:cs typeface="Calibri"/>
              </a:rPr>
              <a:t>&amp; </a:t>
            </a:r>
            <a:r>
              <a:rPr sz="500" spc="-5" dirty="0">
                <a:latin typeface="Calibri"/>
                <a:cs typeface="Calibri"/>
              </a:rPr>
              <a:t>Wilkins;</a:t>
            </a:r>
            <a:r>
              <a:rPr sz="500" spc="90" dirty="0">
                <a:latin typeface="Calibri"/>
                <a:cs typeface="Calibri"/>
              </a:rPr>
              <a:t> </a:t>
            </a:r>
            <a:r>
              <a:rPr sz="500" spc="-5" dirty="0">
                <a:latin typeface="Calibri"/>
                <a:cs typeface="Calibri"/>
              </a:rPr>
              <a:t>2008.</a:t>
            </a:r>
            <a:endParaRPr sz="500">
              <a:latin typeface="Calibri"/>
              <a:cs typeface="Calibri"/>
            </a:endParaRPr>
          </a:p>
          <a:p>
            <a:pPr marL="560705">
              <a:lnSpc>
                <a:spcPct val="100000"/>
              </a:lnSpc>
              <a:spcBef>
                <a:spcPts val="120"/>
              </a:spcBef>
            </a:pPr>
            <a:r>
              <a:rPr sz="500" spc="-5" dirty="0">
                <a:latin typeface="Calibri"/>
                <a:cs typeface="Calibri"/>
              </a:rPr>
              <a:t>Felson </a:t>
            </a:r>
            <a:r>
              <a:rPr sz="500" dirty="0">
                <a:latin typeface="Calibri"/>
                <a:cs typeface="Calibri"/>
              </a:rPr>
              <a:t>B. </a:t>
            </a:r>
            <a:r>
              <a:rPr sz="500" spc="-5" dirty="0">
                <a:latin typeface="Calibri"/>
                <a:cs typeface="Calibri"/>
              </a:rPr>
              <a:t>Chest roentgenology. Philadelphia: </a:t>
            </a:r>
            <a:r>
              <a:rPr sz="500" dirty="0">
                <a:latin typeface="Calibri"/>
                <a:cs typeface="Calibri"/>
              </a:rPr>
              <a:t>WB </a:t>
            </a:r>
            <a:r>
              <a:rPr sz="500" spc="-5" dirty="0">
                <a:latin typeface="Calibri"/>
                <a:cs typeface="Calibri"/>
              </a:rPr>
              <a:t>Saunders Company;</a:t>
            </a:r>
            <a:r>
              <a:rPr sz="500" spc="60" dirty="0">
                <a:latin typeface="Calibri"/>
                <a:cs typeface="Calibri"/>
              </a:rPr>
              <a:t> </a:t>
            </a:r>
            <a:r>
              <a:rPr sz="500" spc="-5" dirty="0">
                <a:latin typeface="Calibri"/>
                <a:cs typeface="Calibri"/>
              </a:rPr>
              <a:t>1973.</a:t>
            </a:r>
            <a:endParaRPr sz="500">
              <a:latin typeface="Calibri"/>
              <a:cs typeface="Calibri"/>
            </a:endParaRPr>
          </a:p>
          <a:p>
            <a:pPr marL="560705">
              <a:lnSpc>
                <a:spcPct val="100000"/>
              </a:lnSpc>
              <a:spcBef>
                <a:spcPts val="125"/>
              </a:spcBef>
            </a:pPr>
            <a:r>
              <a:rPr sz="500" spc="-5" dirty="0">
                <a:latin typeface="Calibri"/>
                <a:cs typeface="Calibri"/>
              </a:rPr>
              <a:t>Marshall GB, Farnquist BA, MacGregor </a:t>
            </a:r>
            <a:r>
              <a:rPr sz="500" dirty="0">
                <a:latin typeface="Calibri"/>
                <a:cs typeface="Calibri"/>
              </a:rPr>
              <a:t>JH, Burrowes PW. </a:t>
            </a:r>
            <a:r>
              <a:rPr sz="500" spc="-5" dirty="0">
                <a:latin typeface="Calibri"/>
                <a:cs typeface="Calibri"/>
              </a:rPr>
              <a:t>Signs in </a:t>
            </a:r>
            <a:r>
              <a:rPr sz="500" dirty="0">
                <a:latin typeface="Calibri"/>
                <a:cs typeface="Calibri"/>
              </a:rPr>
              <a:t>thoracic </a:t>
            </a:r>
            <a:r>
              <a:rPr sz="500" spc="-5" dirty="0">
                <a:latin typeface="Calibri"/>
                <a:cs typeface="Calibri"/>
              </a:rPr>
              <a:t>imaging. </a:t>
            </a:r>
            <a:r>
              <a:rPr sz="500" dirty="0">
                <a:latin typeface="Calibri"/>
                <a:cs typeface="Calibri"/>
              </a:rPr>
              <a:t>J Thorac </a:t>
            </a:r>
            <a:r>
              <a:rPr sz="500" spc="-5" dirty="0">
                <a:latin typeface="Calibri"/>
                <a:cs typeface="Calibri"/>
              </a:rPr>
              <a:t>Imaging.</a:t>
            </a:r>
            <a:r>
              <a:rPr sz="500" spc="40" dirty="0">
                <a:latin typeface="Calibri"/>
                <a:cs typeface="Calibri"/>
              </a:rPr>
              <a:t> </a:t>
            </a:r>
            <a:r>
              <a:rPr sz="500" spc="-5" dirty="0">
                <a:latin typeface="Calibri"/>
                <a:cs typeface="Calibri"/>
              </a:rPr>
              <a:t>2006;21:76-90.</a:t>
            </a:r>
            <a:endParaRPr sz="500">
              <a:latin typeface="Calibri"/>
              <a:cs typeface="Calibri"/>
            </a:endParaRPr>
          </a:p>
          <a:p>
            <a:pPr marL="560705" marR="30480">
              <a:lnSpc>
                <a:spcPct val="120700"/>
              </a:lnSpc>
            </a:pPr>
            <a:r>
              <a:rPr sz="500" spc="-5" dirty="0">
                <a:latin typeface="Calibri"/>
                <a:cs typeface="Calibri"/>
              </a:rPr>
              <a:t>Parker MS, Chasen </a:t>
            </a:r>
            <a:r>
              <a:rPr sz="500" dirty="0">
                <a:latin typeface="Calibri"/>
                <a:cs typeface="Calibri"/>
              </a:rPr>
              <a:t>MH, Paul </a:t>
            </a:r>
            <a:r>
              <a:rPr sz="500" spc="-5" dirty="0">
                <a:latin typeface="Calibri"/>
                <a:cs typeface="Calibri"/>
              </a:rPr>
              <a:t>N. Radiologic signs in </a:t>
            </a:r>
            <a:r>
              <a:rPr sz="500" dirty="0">
                <a:latin typeface="Calibri"/>
                <a:cs typeface="Calibri"/>
              </a:rPr>
              <a:t>thoracic </a:t>
            </a:r>
            <a:r>
              <a:rPr sz="500" spc="-5" dirty="0">
                <a:latin typeface="Calibri"/>
                <a:cs typeface="Calibri"/>
              </a:rPr>
              <a:t>imaging: case-based review and self-assessment module. AJR Am </a:t>
            </a:r>
            <a:r>
              <a:rPr sz="500" dirty="0">
                <a:latin typeface="Calibri"/>
                <a:cs typeface="Calibri"/>
              </a:rPr>
              <a:t>J </a:t>
            </a:r>
            <a:r>
              <a:rPr sz="500" spc="-5" dirty="0">
                <a:latin typeface="Calibri"/>
                <a:cs typeface="Calibri"/>
              </a:rPr>
              <a:t>Roentgenol. 2009;192(3 Suppl):S34-48.  Webb </a:t>
            </a:r>
            <a:r>
              <a:rPr sz="500" dirty="0">
                <a:latin typeface="Calibri"/>
                <a:cs typeface="Calibri"/>
              </a:rPr>
              <a:t>WR, </a:t>
            </a:r>
            <a:r>
              <a:rPr sz="500" spc="-5" dirty="0">
                <a:latin typeface="Calibri"/>
                <a:cs typeface="Calibri"/>
              </a:rPr>
              <a:t>Higgins </a:t>
            </a:r>
            <a:r>
              <a:rPr sz="500" dirty="0">
                <a:latin typeface="Calibri"/>
                <a:cs typeface="Calibri"/>
              </a:rPr>
              <a:t>CB. Thoracic </a:t>
            </a:r>
            <a:r>
              <a:rPr sz="500" spc="-5" dirty="0">
                <a:latin typeface="Calibri"/>
                <a:cs typeface="Calibri"/>
              </a:rPr>
              <a:t>imaging: pulmonary and cardiovascular radiology. </a:t>
            </a:r>
            <a:r>
              <a:rPr sz="500" spc="5" dirty="0">
                <a:latin typeface="Calibri"/>
                <a:cs typeface="Calibri"/>
              </a:rPr>
              <a:t>2</a:t>
            </a:r>
            <a:r>
              <a:rPr sz="450" spc="7" baseline="27777" dirty="0">
                <a:latin typeface="Calibri"/>
                <a:cs typeface="Calibri"/>
              </a:rPr>
              <a:t>nd </a:t>
            </a:r>
            <a:r>
              <a:rPr sz="500" spc="-5" dirty="0">
                <a:latin typeface="Calibri"/>
                <a:cs typeface="Calibri"/>
              </a:rPr>
              <a:t>ed. Philadelphia: Lippincott Williams </a:t>
            </a:r>
            <a:r>
              <a:rPr sz="500" dirty="0">
                <a:latin typeface="Calibri"/>
                <a:cs typeface="Calibri"/>
              </a:rPr>
              <a:t>&amp; </a:t>
            </a:r>
            <a:r>
              <a:rPr sz="500" spc="-5" dirty="0">
                <a:latin typeface="Calibri"/>
                <a:cs typeface="Calibri"/>
              </a:rPr>
              <a:t>Wilkins;</a:t>
            </a:r>
            <a:r>
              <a:rPr sz="500" spc="20" dirty="0">
                <a:latin typeface="Calibri"/>
                <a:cs typeface="Calibri"/>
              </a:rPr>
              <a:t> </a:t>
            </a:r>
            <a:r>
              <a:rPr sz="500" spc="-5" dirty="0">
                <a:latin typeface="Calibri"/>
                <a:cs typeface="Calibri"/>
              </a:rPr>
              <a:t>2011.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66970" y="19798918"/>
            <a:ext cx="237553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dirty="0">
                <a:latin typeface="Calibri"/>
                <a:cs typeface="Calibri"/>
              </a:rPr>
              <a:t>Contactos: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  <a:hlinkClick r:id="rId48"/>
              </a:rPr>
              <a:t>donato.henrique@gmail.com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1370</Words>
  <Application>Microsoft Office PowerPoint</Application>
  <PresentationFormat>Personalizar</PresentationFormat>
  <Paragraphs>58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SINAIS EM RADIOLOGIA TORÁCICA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SINAIS EM RADIOLOGIA TORÁCICA Henrique Donato, Francisco Pereira da Silva, Célia Antunes, Pedro Belo Oliveira, Filipe Caseiro Alves Centro Hospitalar e Universitário de Coimbra Serviço de Imagem Médica Praceta Mota Pinto, 3000-075 Coimbra donato.henrique@gmail.com 914 595 460 </dc:title>
  <dc:creator>Kike</dc:creator>
  <cp:lastModifiedBy>Usuário do Windows</cp:lastModifiedBy>
  <cp:revision>2</cp:revision>
  <dcterms:created xsi:type="dcterms:W3CDTF">2019-09-04T22:11:27Z</dcterms:created>
  <dcterms:modified xsi:type="dcterms:W3CDTF">2019-09-26T03:09:19Z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2013-05-13T00:00:00Z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2019-09-04T00:00:00Z</vt:filetime>
  </property>
</Properties>
</file>