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7"/>
  </p:notesMasterIdLst>
  <p:handoutMasterIdLst>
    <p:handoutMasterId r:id="rId8"/>
  </p:handoutMasterIdLst>
  <p:sldIdLst>
    <p:sldId id="284" r:id="rId5"/>
    <p:sldId id="290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95F"/>
    <a:srgbClr val="8439BD"/>
    <a:srgbClr val="136143"/>
    <a:srgbClr val="0B3B29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 showGuides="1">
      <p:cViewPr varScale="1">
        <p:scale>
          <a:sx n="105" d="100"/>
          <a:sy n="105" d="100"/>
        </p:scale>
        <p:origin x="120" y="3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8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DEAD39E-FC76-46AA-A2A1-4962A9294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575021D-FFF8-421E-A8C9-E603612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1B7C77-38CC-4857-8E5C-D87A3FAC29A2}" type="datetime1">
              <a:rPr lang="pt-BR" smtClean="0"/>
              <a:t>10/03/2022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0265E3-F11B-4209-B41D-ECCCADC39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7881A2D-E527-44C8-8FED-89B973DDA7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2546D6-91CC-4270-8195-6FD5606151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028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C5D2A4-1E89-4991-8696-1CCE65D1B12E}" type="datetime1">
              <a:rPr lang="pt-BR" noProof="0" smtClean="0"/>
              <a:t>10/03/2022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Clique para editar os estilos de texto Mestres</a:t>
            </a:r>
            <a:endParaRPr lang="pt-BR" noProof="0" dirty="0"/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2342959-9D20-41A5-AA68-F0F6AD93C71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8039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49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2342959-9D20-41A5-AA68-F0F6AD93C71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0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Ún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Texto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19" name="Espaço Reservado para Texto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23914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0" name="Espaço Reservado para Texto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1" name="Espaço Reservado para Texto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34076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2" name="Espaço Reservado para Texto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3" name="Espaço Reservado para Texto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4238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4" name="Espaço Reservado para Texto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25" name="Espaço Reservado para Texto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4400" y="5210963"/>
            <a:ext cx="181356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dup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ço Reservado para Texto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35" name="Espaço Reservado para Texto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18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0" name="Espaço Reservado para Texto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39103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3" name="Espaço Reservado para Texto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2202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5" name="Espaço Reservado para Texto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04944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6" name="Espaço Reservado para Texto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7" name="Espaço Reservado para Texto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55230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8" name="Espaço Reservado para Texto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59" name="Espaço Reservado para Texto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38151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0" name="Espaço Reservado para Texto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1" name="Espaço Reservado para Texto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2107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2" name="Espaço Reservado para Texto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 rtlCol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3" name="Espaço Reservado para Texto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703992" y="4486178"/>
            <a:ext cx="1182118" cy="1183101"/>
          </a:xfrm>
        </p:spPr>
        <p:txBody>
          <a:bodyPr lIns="0" r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Trip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006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2" name="Espaço Reservado para Texto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3" name="Espaço Reservado para Texto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7454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4" name="Espaço Reservado para Texto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5" name="Espaço Reservado para Texto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97900" y="2111375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6" name="Espaço Reservado para Texto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7" name="Espaço Reservado para Texto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8006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58" name="Espaço Reservado para Texto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59" name="Espaço Reservado para Texto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7454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0" name="Espaço Reservado para Texto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1" name="Espaço Reservado para Texto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7900" y="3254810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2" name="Espaço Reservado para Texto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3" name="Espaço Reservado para Texto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8006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4" name="Espaço Reservado para Texto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5" name="Espaço Reservado para Texto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454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6" name="Espaço Reservado para Texto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7" name="Espaço Reservado para Texto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97900" y="4392591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68" name="Espaço Reservado para Texto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69" name="Espaço Reservado para Texto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8006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70" name="Espaço Reservado para Texto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1" name="Espaço Reservado para Texto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7454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72" name="Espaço Reservado para Texto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 rtlCol="0"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pt-BR" noProof="0"/>
              <a:t>CLIQUE PARA EDITAR</a:t>
            </a:r>
          </a:p>
        </p:txBody>
      </p:sp>
      <p:sp>
        <p:nvSpPr>
          <p:cNvPr id="73" name="Espaço Reservado para Texto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97900" y="5566524"/>
            <a:ext cx="2179637" cy="706438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 noProof="0"/>
              <a:t>Clique para editar o principal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86A50DB-D1B8-42CA-AD5A-72B45B8AC8AD}" type="datetime1">
              <a:rPr lang="pt-BR" noProof="0" smtClean="0"/>
              <a:t>10/03/2022</a:t>
            </a:fld>
            <a:endParaRPr lang="pt-BR" noProof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4DE3823-CC86-4AC6-95C0-DC3ECA80FD88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A44816B-378D-41B5-84D7-39CECE2E45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777" y="1305372"/>
            <a:ext cx="4441235" cy="1914086"/>
          </a:xfrm>
        </p:spPr>
        <p:txBody>
          <a:bodyPr rtlCol="0"/>
          <a:lstStyle/>
          <a:p>
            <a:pPr rtl="0"/>
            <a:r>
              <a:rPr lang="pt-BR" sz="1600" dirty="0"/>
              <a:t>Objetivo: </a:t>
            </a:r>
            <a:r>
              <a:rPr lang="pt-BR" sz="1600" b="1" dirty="0"/>
              <a:t>Administrar e disponibilizar via web o Planejamento Estratégico.</a:t>
            </a:r>
          </a:p>
          <a:p>
            <a:pPr rtl="0"/>
            <a:r>
              <a:rPr lang="pt-BR" sz="1600" dirty="0"/>
              <a:t>Linguagem de programação: </a:t>
            </a:r>
            <a:r>
              <a:rPr lang="pt-BR" sz="1600" b="1" dirty="0"/>
              <a:t>PHP</a:t>
            </a:r>
          </a:p>
          <a:p>
            <a:r>
              <a:rPr lang="pt-BR" sz="1600" dirty="0"/>
              <a:t>Framework: </a:t>
            </a:r>
            <a:r>
              <a:rPr lang="pt-BR" sz="1600" b="1" dirty="0"/>
              <a:t>Laravel</a:t>
            </a:r>
          </a:p>
          <a:p>
            <a:pPr rtl="0"/>
            <a:r>
              <a:rPr lang="pt-BR" sz="1600" dirty="0"/>
              <a:t>Banco de dados: </a:t>
            </a:r>
            <a:r>
              <a:rPr lang="pt-BR" sz="1600" b="1" dirty="0"/>
              <a:t>PostgreSQL</a:t>
            </a:r>
          </a:p>
          <a:p>
            <a:pPr rtl="0"/>
            <a:endParaRPr lang="pt-BR" sz="1600" dirty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AA64E66E-DA3C-42CD-80D9-89BD3A8A4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3277" y="1330454"/>
            <a:ext cx="5360945" cy="1889004"/>
          </a:xfrm>
        </p:spPr>
        <p:txBody>
          <a:bodyPr rtlCol="0"/>
          <a:lstStyle/>
          <a:p>
            <a:pPr algn="r" rtl="0"/>
            <a:r>
              <a:rPr lang="pt-BR" sz="1600" dirty="0"/>
              <a:t>Licença: </a:t>
            </a:r>
            <a:r>
              <a:rPr lang="pt-BR" sz="1600" b="1" dirty="0"/>
              <a:t>Software livre e de código aberto</a:t>
            </a:r>
          </a:p>
          <a:p>
            <a:pPr algn="r" rtl="0"/>
            <a:r>
              <a:rPr lang="pt-BR" sz="1600" dirty="0"/>
              <a:t>Hospedagem:</a:t>
            </a:r>
            <a:r>
              <a:rPr lang="pt-BR" sz="1600" b="1" dirty="0"/>
              <a:t> GitHub</a:t>
            </a:r>
          </a:p>
          <a:p>
            <a:pPr algn="r" rtl="0"/>
            <a:r>
              <a:rPr lang="pt-BR" sz="1600" dirty="0"/>
              <a:t>Status de desenvolvimento: </a:t>
            </a:r>
            <a:r>
              <a:rPr lang="pt-BR" sz="1600" b="1" dirty="0"/>
              <a:t>Em andamento para a conclusão da 1ª versão. Falta a administração do usuário e a configuração da unidade gestora do sistema.</a:t>
            </a:r>
          </a:p>
          <a:p>
            <a:pPr rtl="0"/>
            <a:endParaRPr lang="pt-BR" sz="1600" dirty="0"/>
          </a:p>
        </p:txBody>
      </p:sp>
      <p:sp>
        <p:nvSpPr>
          <p:cNvPr id="27" name="Título 29">
            <a:extLst>
              <a:ext uri="{FF2B5EF4-FFF2-40B4-BE49-F238E27FC236}">
                <a16:creationId xmlns:a16="http://schemas.microsoft.com/office/drawing/2014/main" id="{3DAA5500-B338-4824-8835-83C7401E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</p:spPr>
        <p:txBody>
          <a:bodyPr rtlCol="0"/>
          <a:lstStyle/>
          <a:p>
            <a:pPr rtl="0"/>
            <a:r>
              <a:rPr lang="pt-BR" dirty="0"/>
              <a:t>Características gerais do sistema 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6775EAC7-853B-47E3-AC2C-35CC3080487F}"/>
              </a:ext>
            </a:extLst>
          </p:cNvPr>
          <p:cNvSpPr txBox="1">
            <a:spLocks/>
          </p:cNvSpPr>
          <p:nvPr/>
        </p:nvSpPr>
        <p:spPr>
          <a:xfrm>
            <a:off x="1187777" y="4824988"/>
            <a:ext cx="3805099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1. Unidade da Organização</a:t>
            </a:r>
          </a:p>
        </p:txBody>
      </p:sp>
      <p:sp>
        <p:nvSpPr>
          <p:cNvPr id="38" name="Espaço Reservado para Texto 16">
            <a:extLst>
              <a:ext uri="{FF2B5EF4-FFF2-40B4-BE49-F238E27FC236}">
                <a16:creationId xmlns:a16="http://schemas.microsoft.com/office/drawing/2014/main" id="{2563B951-E64E-4755-8CE5-82C278305B25}"/>
              </a:ext>
            </a:extLst>
          </p:cNvPr>
          <p:cNvSpPr txBox="1">
            <a:spLocks/>
          </p:cNvSpPr>
          <p:nvPr/>
        </p:nvSpPr>
        <p:spPr>
          <a:xfrm>
            <a:off x="1187778" y="5218234"/>
            <a:ext cx="3805098" cy="7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Cadastro e manutenção da unidade organizacional.</a:t>
            </a:r>
          </a:p>
          <a:p>
            <a:endParaRPr lang="pt-BR" sz="1600" dirty="0"/>
          </a:p>
        </p:txBody>
      </p:sp>
      <p:sp>
        <p:nvSpPr>
          <p:cNvPr id="39" name="Espaço Reservado para Texto 17">
            <a:extLst>
              <a:ext uri="{FF2B5EF4-FFF2-40B4-BE49-F238E27FC236}">
                <a16:creationId xmlns:a16="http://schemas.microsoft.com/office/drawing/2014/main" id="{669B55CC-C243-4454-A16A-109F0E98B108}"/>
              </a:ext>
            </a:extLst>
          </p:cNvPr>
          <p:cNvSpPr txBox="1">
            <a:spLocks/>
          </p:cNvSpPr>
          <p:nvPr/>
        </p:nvSpPr>
        <p:spPr>
          <a:xfrm>
            <a:off x="7461418" y="4824988"/>
            <a:ext cx="3525632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dirty="0"/>
              <a:t>2. Usuário do sistema</a:t>
            </a:r>
          </a:p>
        </p:txBody>
      </p:sp>
      <p:sp>
        <p:nvSpPr>
          <p:cNvPr id="40" name="Espaço Reservado para Texto 19">
            <a:extLst>
              <a:ext uri="{FF2B5EF4-FFF2-40B4-BE49-F238E27FC236}">
                <a16:creationId xmlns:a16="http://schemas.microsoft.com/office/drawing/2014/main" id="{3BAC199F-1E6F-4AF7-B50B-EF3DB0176CB0}"/>
              </a:ext>
            </a:extLst>
          </p:cNvPr>
          <p:cNvSpPr txBox="1">
            <a:spLocks/>
          </p:cNvSpPr>
          <p:nvPr/>
        </p:nvSpPr>
        <p:spPr>
          <a:xfrm>
            <a:off x="7478590" y="5218234"/>
            <a:ext cx="3525632" cy="7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600"/>
              <a:t>Cadastro e manutenção do usuário do sistema.</a:t>
            </a:r>
          </a:p>
          <a:p>
            <a:endParaRPr lang="pt-BR" sz="1600" dirty="0"/>
          </a:p>
        </p:txBody>
      </p:sp>
      <p:sp>
        <p:nvSpPr>
          <p:cNvPr id="41" name="Título 29">
            <a:extLst>
              <a:ext uri="{FF2B5EF4-FFF2-40B4-BE49-F238E27FC236}">
                <a16:creationId xmlns:a16="http://schemas.microsoft.com/office/drawing/2014/main" id="{1C96ED08-C86A-42AE-9E66-4F1272C4779B}"/>
              </a:ext>
            </a:extLst>
          </p:cNvPr>
          <p:cNvSpPr txBox="1">
            <a:spLocks/>
          </p:cNvSpPr>
          <p:nvPr/>
        </p:nvSpPr>
        <p:spPr>
          <a:xfrm>
            <a:off x="230124" y="3779944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36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Itens de base para o fluxo do sistema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2F02A22-56A3-42EF-908D-D2912537BFCB}"/>
              </a:ext>
            </a:extLst>
          </p:cNvPr>
          <p:cNvSpPr/>
          <p:nvPr/>
        </p:nvSpPr>
        <p:spPr>
          <a:xfrm>
            <a:off x="409537" y="285450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400" b="1" dirty="0">
                <a:solidFill>
                  <a:schemeClr val="accent5"/>
                </a:solidFill>
              </a:rPr>
              <a:t>Pers.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00843-B3EC-400A-ACDA-E2D1492353C4}"/>
              </a:ext>
            </a:extLst>
          </p:cNvPr>
          <p:cNvSpPr/>
          <p:nvPr/>
        </p:nvSpPr>
        <p:spPr>
          <a:xfrm>
            <a:off x="409537" y="398473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400" b="1" dirty="0">
                <a:solidFill>
                  <a:schemeClr val="accent6"/>
                </a:solidFill>
              </a:rPr>
              <a:t>OE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588404-8416-465D-8076-FA0F5968D6E9}"/>
              </a:ext>
            </a:extLst>
          </p:cNvPr>
          <p:cNvSpPr/>
          <p:nvPr/>
        </p:nvSpPr>
        <p:spPr>
          <a:xfrm>
            <a:off x="409537" y="511496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200" b="1" dirty="0">
                <a:solidFill>
                  <a:schemeClr val="accent3"/>
                </a:solidFill>
              </a:rPr>
              <a:t>PA</a:t>
            </a:r>
            <a:endParaRPr lang="pt-BR" sz="1400" b="1" dirty="0">
              <a:solidFill>
                <a:schemeClr val="accent3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C88F6D-5AD1-4E30-A2A7-09616FFB96E8}"/>
              </a:ext>
            </a:extLst>
          </p:cNvPr>
          <p:cNvSpPr/>
          <p:nvPr/>
        </p:nvSpPr>
        <p:spPr>
          <a:xfrm>
            <a:off x="409537" y="172427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400" b="1" dirty="0">
                <a:solidFill>
                  <a:schemeClr val="accent4"/>
                </a:solidFill>
              </a:rPr>
              <a:t>PEI</a:t>
            </a:r>
          </a:p>
        </p:txBody>
      </p:sp>
      <p:sp>
        <p:nvSpPr>
          <p:cNvPr id="122" name="Forma livre: Forma 121" descr="linha do tempo ">
            <a:extLst>
              <a:ext uri="{FF2B5EF4-FFF2-40B4-BE49-F238E27FC236}">
                <a16:creationId xmlns:a16="http://schemas.microsoft.com/office/drawing/2014/main" id="{728E0998-1474-41D6-9145-8BF65D7031C4}"/>
              </a:ext>
            </a:extLst>
          </p:cNvPr>
          <p:cNvSpPr/>
          <p:nvPr/>
        </p:nvSpPr>
        <p:spPr>
          <a:xfrm rot="16200000" flipV="1">
            <a:off x="-1456639" y="3241639"/>
            <a:ext cx="4565215" cy="1170522"/>
          </a:xfrm>
          <a:custGeom>
            <a:avLst/>
            <a:gdLst>
              <a:gd name="connsiteX0" fmla="*/ 1450750 w 5658193"/>
              <a:gd name="connsiteY0" fmla="*/ 725607 h 1450763"/>
              <a:gd name="connsiteX1" fmla="*/ 1449830 w 5658193"/>
              <a:gd name="connsiteY1" fmla="*/ 725607 h 1450763"/>
              <a:gd name="connsiteX2" fmla="*/ 1449806 w 5658193"/>
              <a:gd name="connsiteY2" fmla="*/ 725382 h 1450763"/>
              <a:gd name="connsiteX3" fmla="*/ 1449830 w 5658193"/>
              <a:gd name="connsiteY3" fmla="*/ 725157 h 1450763"/>
              <a:gd name="connsiteX4" fmla="*/ 1402870 w 5658193"/>
              <a:gd name="connsiteY4" fmla="*/ 725157 h 1450763"/>
              <a:gd name="connsiteX5" fmla="*/ 1389130 w 5658193"/>
              <a:gd name="connsiteY5" fmla="*/ 588840 h 1450763"/>
              <a:gd name="connsiteX6" fmla="*/ 725382 w 5658193"/>
              <a:gd name="connsiteY6" fmla="*/ 47869 h 1450763"/>
              <a:gd name="connsiteX7" fmla="*/ 47868 w 5658193"/>
              <a:gd name="connsiteY7" fmla="*/ 725382 h 1450763"/>
              <a:gd name="connsiteX8" fmla="*/ 47890 w 5658193"/>
              <a:gd name="connsiteY8" fmla="*/ 725607 h 1450763"/>
              <a:gd name="connsiteX9" fmla="*/ 10 w 5658193"/>
              <a:gd name="connsiteY9" fmla="*/ 725607 h 1450763"/>
              <a:gd name="connsiteX10" fmla="*/ 0 w 5658193"/>
              <a:gd name="connsiteY10" fmla="*/ 725382 h 1450763"/>
              <a:gd name="connsiteX11" fmla="*/ 725382 w 5658193"/>
              <a:gd name="connsiteY11" fmla="*/ 1 h 1450763"/>
              <a:gd name="connsiteX12" fmla="*/ 1450762 w 5658193"/>
              <a:gd name="connsiteY12" fmla="*/ 725382 h 1450763"/>
              <a:gd name="connsiteX13" fmla="*/ 4932812 w 5658193"/>
              <a:gd name="connsiteY13" fmla="*/ 1450762 h 1450763"/>
              <a:gd name="connsiteX14" fmla="*/ 4207431 w 5658193"/>
              <a:gd name="connsiteY14" fmla="*/ 725381 h 1450763"/>
              <a:gd name="connsiteX15" fmla="*/ 4207442 w 5658193"/>
              <a:gd name="connsiteY15" fmla="*/ 725156 h 1450763"/>
              <a:gd name="connsiteX16" fmla="*/ 4208363 w 5658193"/>
              <a:gd name="connsiteY16" fmla="*/ 725156 h 1450763"/>
              <a:gd name="connsiteX17" fmla="*/ 4208386 w 5658193"/>
              <a:gd name="connsiteY17" fmla="*/ 725381 h 1450763"/>
              <a:gd name="connsiteX18" fmla="*/ 4208363 w 5658193"/>
              <a:gd name="connsiteY18" fmla="*/ 725606 h 1450763"/>
              <a:gd name="connsiteX19" fmla="*/ 4255322 w 5658193"/>
              <a:gd name="connsiteY19" fmla="*/ 725606 h 1450763"/>
              <a:gd name="connsiteX20" fmla="*/ 4269064 w 5658193"/>
              <a:gd name="connsiteY20" fmla="*/ 861924 h 1450763"/>
              <a:gd name="connsiteX21" fmla="*/ 4932812 w 5658193"/>
              <a:gd name="connsiteY21" fmla="*/ 1402894 h 1450763"/>
              <a:gd name="connsiteX22" fmla="*/ 5610325 w 5658193"/>
              <a:gd name="connsiteY22" fmla="*/ 725381 h 1450763"/>
              <a:gd name="connsiteX23" fmla="*/ 5610302 w 5658193"/>
              <a:gd name="connsiteY23" fmla="*/ 725156 h 1450763"/>
              <a:gd name="connsiteX24" fmla="*/ 5658182 w 5658193"/>
              <a:gd name="connsiteY24" fmla="*/ 725156 h 1450763"/>
              <a:gd name="connsiteX25" fmla="*/ 5658193 w 5658193"/>
              <a:gd name="connsiteY25" fmla="*/ 725381 h 1450763"/>
              <a:gd name="connsiteX26" fmla="*/ 4932812 w 5658193"/>
              <a:gd name="connsiteY26" fmla="*/ 1450762 h 1450763"/>
              <a:gd name="connsiteX27" fmla="*/ 2127320 w 5658193"/>
              <a:gd name="connsiteY27" fmla="*/ 1450763 h 1450763"/>
              <a:gd name="connsiteX28" fmla="*/ 1401938 w 5658193"/>
              <a:gd name="connsiteY28" fmla="*/ 725382 h 1450763"/>
              <a:gd name="connsiteX29" fmla="*/ 1401950 w 5658193"/>
              <a:gd name="connsiteY29" fmla="*/ 725157 h 1450763"/>
              <a:gd name="connsiteX30" fmla="*/ 1402870 w 5658193"/>
              <a:gd name="connsiteY30" fmla="*/ 725157 h 1450763"/>
              <a:gd name="connsiteX31" fmla="*/ 1402894 w 5658193"/>
              <a:gd name="connsiteY31" fmla="*/ 725382 h 1450763"/>
              <a:gd name="connsiteX32" fmla="*/ 1402870 w 5658193"/>
              <a:gd name="connsiteY32" fmla="*/ 725607 h 1450763"/>
              <a:gd name="connsiteX33" fmla="*/ 1449830 w 5658193"/>
              <a:gd name="connsiteY33" fmla="*/ 725607 h 1450763"/>
              <a:gd name="connsiteX34" fmla="*/ 1463572 w 5658193"/>
              <a:gd name="connsiteY34" fmla="*/ 861925 h 1450763"/>
              <a:gd name="connsiteX35" fmla="*/ 2127320 w 5658193"/>
              <a:gd name="connsiteY35" fmla="*/ 1402895 h 1450763"/>
              <a:gd name="connsiteX36" fmla="*/ 2804833 w 5658193"/>
              <a:gd name="connsiteY36" fmla="*/ 725382 h 1450763"/>
              <a:gd name="connsiteX37" fmla="*/ 2804810 w 5658193"/>
              <a:gd name="connsiteY37" fmla="*/ 725157 h 1450763"/>
              <a:gd name="connsiteX38" fmla="*/ 2805515 w 5658193"/>
              <a:gd name="connsiteY38" fmla="*/ 725157 h 1450763"/>
              <a:gd name="connsiteX39" fmla="*/ 2820229 w 5658193"/>
              <a:gd name="connsiteY39" fmla="*/ 579192 h 1450763"/>
              <a:gd name="connsiteX40" fmla="*/ 3530873 w 5658193"/>
              <a:gd name="connsiteY40" fmla="*/ 0 h 1450763"/>
              <a:gd name="connsiteX41" fmla="*/ 4256254 w 5658193"/>
              <a:gd name="connsiteY41" fmla="*/ 725381 h 1450763"/>
              <a:gd name="connsiteX42" fmla="*/ 4256243 w 5658193"/>
              <a:gd name="connsiteY42" fmla="*/ 725606 h 1450763"/>
              <a:gd name="connsiteX43" fmla="*/ 4255322 w 5658193"/>
              <a:gd name="connsiteY43" fmla="*/ 725606 h 1450763"/>
              <a:gd name="connsiteX44" fmla="*/ 4255299 w 5658193"/>
              <a:gd name="connsiteY44" fmla="*/ 725381 h 1450763"/>
              <a:gd name="connsiteX45" fmla="*/ 4255322 w 5658193"/>
              <a:gd name="connsiteY45" fmla="*/ 725156 h 1450763"/>
              <a:gd name="connsiteX46" fmla="*/ 4208363 w 5658193"/>
              <a:gd name="connsiteY46" fmla="*/ 725156 h 1450763"/>
              <a:gd name="connsiteX47" fmla="*/ 4194621 w 5658193"/>
              <a:gd name="connsiteY47" fmla="*/ 588839 h 1450763"/>
              <a:gd name="connsiteX48" fmla="*/ 3530873 w 5658193"/>
              <a:gd name="connsiteY48" fmla="*/ 47868 h 1450763"/>
              <a:gd name="connsiteX49" fmla="*/ 2853360 w 5658193"/>
              <a:gd name="connsiteY49" fmla="*/ 725381 h 1450763"/>
              <a:gd name="connsiteX50" fmla="*/ 2853383 w 5658193"/>
              <a:gd name="connsiteY50" fmla="*/ 725606 h 1450763"/>
              <a:gd name="connsiteX51" fmla="*/ 2852678 w 5658193"/>
              <a:gd name="connsiteY51" fmla="*/ 725606 h 1450763"/>
              <a:gd name="connsiteX52" fmla="*/ 2837964 w 5658193"/>
              <a:gd name="connsiteY52" fmla="*/ 871572 h 1450763"/>
              <a:gd name="connsiteX53" fmla="*/ 2127320 w 5658193"/>
              <a:gd name="connsiteY53" fmla="*/ 1450763 h 145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8193" h="1450763">
                <a:moveTo>
                  <a:pt x="1450750" y="725607"/>
                </a:moveTo>
                <a:lnTo>
                  <a:pt x="1449830" y="725607"/>
                </a:lnTo>
                <a:lnTo>
                  <a:pt x="1449806" y="725382"/>
                </a:lnTo>
                <a:lnTo>
                  <a:pt x="1449830" y="725157"/>
                </a:lnTo>
                <a:lnTo>
                  <a:pt x="1402870" y="725157"/>
                </a:lnTo>
                <a:lnTo>
                  <a:pt x="1389130" y="588840"/>
                </a:lnTo>
                <a:cubicBezTo>
                  <a:pt x="1325954" y="280108"/>
                  <a:pt x="1052790" y="47869"/>
                  <a:pt x="725382" y="47869"/>
                </a:cubicBezTo>
                <a:cubicBezTo>
                  <a:pt x="351202" y="47869"/>
                  <a:pt x="47868" y="351202"/>
                  <a:pt x="47868" y="725382"/>
                </a:cubicBezTo>
                <a:lnTo>
                  <a:pt x="47890" y="725607"/>
                </a:lnTo>
                <a:lnTo>
                  <a:pt x="10" y="725607"/>
                </a:lnTo>
                <a:lnTo>
                  <a:pt x="0" y="725382"/>
                </a:lnTo>
                <a:cubicBezTo>
                  <a:pt x="0" y="324765"/>
                  <a:pt x="324764" y="1"/>
                  <a:pt x="725382" y="1"/>
                </a:cubicBezTo>
                <a:cubicBezTo>
                  <a:pt x="1125998" y="1"/>
                  <a:pt x="1450762" y="324765"/>
                  <a:pt x="1450762" y="725382"/>
                </a:cubicBezTo>
                <a:close/>
                <a:moveTo>
                  <a:pt x="4932812" y="1450762"/>
                </a:moveTo>
                <a:cubicBezTo>
                  <a:pt x="4532195" y="1450762"/>
                  <a:pt x="4207431" y="1125998"/>
                  <a:pt x="4207431" y="725381"/>
                </a:cubicBezTo>
                <a:lnTo>
                  <a:pt x="4207442" y="725156"/>
                </a:lnTo>
                <a:lnTo>
                  <a:pt x="4208363" y="725156"/>
                </a:lnTo>
                <a:lnTo>
                  <a:pt x="4208386" y="725381"/>
                </a:lnTo>
                <a:lnTo>
                  <a:pt x="4208363" y="725606"/>
                </a:lnTo>
                <a:lnTo>
                  <a:pt x="4255322" y="725606"/>
                </a:lnTo>
                <a:lnTo>
                  <a:pt x="4269064" y="861924"/>
                </a:lnTo>
                <a:cubicBezTo>
                  <a:pt x="4332239" y="1170655"/>
                  <a:pt x="4605404" y="1402894"/>
                  <a:pt x="4932812" y="1402894"/>
                </a:cubicBezTo>
                <a:cubicBezTo>
                  <a:pt x="5306992" y="1402894"/>
                  <a:pt x="5610325" y="1099561"/>
                  <a:pt x="5610325" y="725381"/>
                </a:cubicBezTo>
                <a:lnTo>
                  <a:pt x="5610302" y="725156"/>
                </a:lnTo>
                <a:lnTo>
                  <a:pt x="5658182" y="725156"/>
                </a:lnTo>
                <a:lnTo>
                  <a:pt x="5658193" y="725381"/>
                </a:lnTo>
                <a:cubicBezTo>
                  <a:pt x="5658193" y="1125998"/>
                  <a:pt x="5333429" y="1450762"/>
                  <a:pt x="4932812" y="1450762"/>
                </a:cubicBezTo>
                <a:close/>
                <a:moveTo>
                  <a:pt x="2127320" y="1450763"/>
                </a:moveTo>
                <a:cubicBezTo>
                  <a:pt x="1726703" y="1450763"/>
                  <a:pt x="1401938" y="1125999"/>
                  <a:pt x="1401938" y="725382"/>
                </a:cubicBezTo>
                <a:lnTo>
                  <a:pt x="1401950" y="725157"/>
                </a:lnTo>
                <a:lnTo>
                  <a:pt x="1402870" y="725157"/>
                </a:lnTo>
                <a:lnTo>
                  <a:pt x="1402894" y="725382"/>
                </a:lnTo>
                <a:lnTo>
                  <a:pt x="1402870" y="725607"/>
                </a:lnTo>
                <a:lnTo>
                  <a:pt x="1449830" y="725607"/>
                </a:lnTo>
                <a:lnTo>
                  <a:pt x="1463572" y="861925"/>
                </a:lnTo>
                <a:cubicBezTo>
                  <a:pt x="1526746" y="1170656"/>
                  <a:pt x="1799912" y="1402895"/>
                  <a:pt x="2127320" y="1402895"/>
                </a:cubicBezTo>
                <a:cubicBezTo>
                  <a:pt x="2501500" y="1402895"/>
                  <a:pt x="2804833" y="1099562"/>
                  <a:pt x="2804833" y="725382"/>
                </a:cubicBezTo>
                <a:lnTo>
                  <a:pt x="2804810" y="725157"/>
                </a:lnTo>
                <a:lnTo>
                  <a:pt x="2805515" y="725157"/>
                </a:lnTo>
                <a:lnTo>
                  <a:pt x="2820229" y="579192"/>
                </a:lnTo>
                <a:cubicBezTo>
                  <a:pt x="2887868" y="248648"/>
                  <a:pt x="3180333" y="0"/>
                  <a:pt x="3530873" y="0"/>
                </a:cubicBezTo>
                <a:cubicBezTo>
                  <a:pt x="3931490" y="0"/>
                  <a:pt x="4256254" y="324764"/>
                  <a:pt x="4256254" y="725381"/>
                </a:cubicBezTo>
                <a:lnTo>
                  <a:pt x="4256243" y="725606"/>
                </a:lnTo>
                <a:lnTo>
                  <a:pt x="4255322" y="725606"/>
                </a:lnTo>
                <a:lnTo>
                  <a:pt x="4255299" y="725381"/>
                </a:lnTo>
                <a:lnTo>
                  <a:pt x="4255322" y="725156"/>
                </a:lnTo>
                <a:lnTo>
                  <a:pt x="4208363" y="725156"/>
                </a:lnTo>
                <a:lnTo>
                  <a:pt x="4194621" y="588839"/>
                </a:lnTo>
                <a:cubicBezTo>
                  <a:pt x="4131446" y="280107"/>
                  <a:pt x="3858281" y="47868"/>
                  <a:pt x="3530873" y="47868"/>
                </a:cubicBezTo>
                <a:cubicBezTo>
                  <a:pt x="3156693" y="47868"/>
                  <a:pt x="2853360" y="351201"/>
                  <a:pt x="2853360" y="725381"/>
                </a:cubicBezTo>
                <a:lnTo>
                  <a:pt x="2853383" y="725606"/>
                </a:lnTo>
                <a:lnTo>
                  <a:pt x="2852678" y="725606"/>
                </a:lnTo>
                <a:lnTo>
                  <a:pt x="2837964" y="871572"/>
                </a:lnTo>
                <a:cubicBezTo>
                  <a:pt x="2770325" y="1202116"/>
                  <a:pt x="2477860" y="1450763"/>
                  <a:pt x="2127320" y="1450763"/>
                </a:cubicBezTo>
                <a:close/>
              </a:path>
            </a:pathLst>
          </a:custGeom>
          <a:gradFill>
            <a:gsLst>
              <a:gs pos="56000">
                <a:schemeClr val="accent6"/>
              </a:gs>
              <a:gs pos="36000">
                <a:schemeClr val="accent5"/>
              </a:gs>
              <a:gs pos="15000">
                <a:schemeClr val="accent4"/>
              </a:gs>
              <a:gs pos="100000">
                <a:schemeClr val="accent3"/>
              </a:gs>
            </a:gsLst>
            <a:lin ang="10800000" scaled="0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123" name="Oval 122" descr="pontos finais da linha do tempo">
            <a:extLst>
              <a:ext uri="{FF2B5EF4-FFF2-40B4-BE49-F238E27FC236}">
                <a16:creationId xmlns:a16="http://schemas.microsoft.com/office/drawing/2014/main" id="{BFD4FC00-6DDF-4537-8F8F-569E05A2C3D8}"/>
              </a:ext>
            </a:extLst>
          </p:cNvPr>
          <p:cNvSpPr/>
          <p:nvPr/>
        </p:nvSpPr>
        <p:spPr>
          <a:xfrm>
            <a:off x="745262" y="1496310"/>
            <a:ext cx="137199" cy="137199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sp>
        <p:nvSpPr>
          <p:cNvPr id="124" name="Oval 123" descr="pontos finais da linha do tempo">
            <a:extLst>
              <a:ext uri="{FF2B5EF4-FFF2-40B4-BE49-F238E27FC236}">
                <a16:creationId xmlns:a16="http://schemas.microsoft.com/office/drawing/2014/main" id="{5387A8A8-5D57-4087-B02A-3E7747DFDA2D}"/>
              </a:ext>
            </a:extLst>
          </p:cNvPr>
          <p:cNvSpPr/>
          <p:nvPr/>
        </p:nvSpPr>
        <p:spPr>
          <a:xfrm>
            <a:off x="745262" y="6031711"/>
            <a:ext cx="137199" cy="137199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E8694CB6-8810-4204-95A5-8923D3F12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0059" y="1776098"/>
            <a:ext cx="5324080" cy="302186"/>
          </a:xfrm>
        </p:spPr>
        <p:txBody>
          <a:bodyPr rtlCol="0"/>
          <a:lstStyle/>
          <a:p>
            <a:pPr rtl="0"/>
            <a:r>
              <a:rPr lang="pt-BR" dirty="0"/>
              <a:t>3. Planejamento Estratégico Integrado</a:t>
            </a:r>
          </a:p>
          <a:p>
            <a:pPr rtl="0"/>
            <a:endParaRPr lang="pt-BR" dirty="0"/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5EF251BE-2210-4018-A5B5-22C7E5B8C3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4841060" cy="706438"/>
          </a:xfrm>
        </p:spPr>
        <p:txBody>
          <a:bodyPr rtlCol="0"/>
          <a:lstStyle/>
          <a:p>
            <a:pPr rtl="0"/>
            <a:r>
              <a:rPr lang="pt-BR" sz="1400" dirty="0"/>
              <a:t>O start do fluxo nasce com o cadastro do </a:t>
            </a:r>
            <a:r>
              <a:rPr lang="pt-BR" sz="1400" b="1" dirty="0"/>
              <a:t>PEI</a:t>
            </a:r>
            <a:r>
              <a:rPr lang="pt-BR" sz="1400" dirty="0"/>
              <a:t>.</a:t>
            </a:r>
          </a:p>
        </p:txBody>
      </p:sp>
      <p:sp>
        <p:nvSpPr>
          <p:cNvPr id="38" name="Espaço Reservado para Texto 37">
            <a:extLst>
              <a:ext uri="{FF2B5EF4-FFF2-40B4-BE49-F238E27FC236}">
                <a16:creationId xmlns:a16="http://schemas.microsoft.com/office/drawing/2014/main" id="{4217F314-885B-4E79-856F-7870D2DE83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80059" y="2914739"/>
            <a:ext cx="4515941" cy="302186"/>
          </a:xfrm>
        </p:spPr>
        <p:txBody>
          <a:bodyPr rtlCol="0"/>
          <a:lstStyle/>
          <a:p>
            <a:pPr rtl="0"/>
            <a:r>
              <a:rPr lang="pt-BR" dirty="0"/>
              <a:t>4. Perspectiva</a:t>
            </a:r>
          </a:p>
          <a:p>
            <a:pPr rtl="0"/>
            <a:endParaRPr lang="pt-BR" dirty="0"/>
          </a:p>
        </p:txBody>
      </p:sp>
      <p:sp>
        <p:nvSpPr>
          <p:cNvPr id="39" name="Espaço Reservado para Texto 38">
            <a:extLst>
              <a:ext uri="{FF2B5EF4-FFF2-40B4-BE49-F238E27FC236}">
                <a16:creationId xmlns:a16="http://schemas.microsoft.com/office/drawing/2014/main" id="{AF13AF4C-1B15-4E21-9913-7EFB3D2EE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4841060" cy="706438"/>
          </a:xfrm>
        </p:spPr>
        <p:txBody>
          <a:bodyPr rtlCol="0"/>
          <a:lstStyle/>
          <a:p>
            <a:pPr rtl="0"/>
            <a:r>
              <a:rPr lang="pt-BR" sz="1400" dirty="0"/>
              <a:t>Na sequencia do fluxo e relacionada ao </a:t>
            </a:r>
            <a:r>
              <a:rPr lang="pt-BR" sz="1400" b="1" dirty="0">
                <a:solidFill>
                  <a:srgbClr val="8439BD"/>
                </a:solidFill>
              </a:rPr>
              <a:t>PEI</a:t>
            </a:r>
            <a:r>
              <a:rPr lang="pt-BR" sz="1400" dirty="0"/>
              <a:t> é feito o cadastro da </a:t>
            </a:r>
            <a:r>
              <a:rPr lang="pt-BR" sz="1400" b="1" dirty="0"/>
              <a:t>Perspectiva</a:t>
            </a:r>
            <a:r>
              <a:rPr lang="pt-BR" sz="1400" dirty="0"/>
              <a:t>.</a:t>
            </a:r>
          </a:p>
        </p:txBody>
      </p:sp>
      <p:sp>
        <p:nvSpPr>
          <p:cNvPr id="44" name="Espaço Reservado para Texto 43">
            <a:extLst>
              <a:ext uri="{FF2B5EF4-FFF2-40B4-BE49-F238E27FC236}">
                <a16:creationId xmlns:a16="http://schemas.microsoft.com/office/drawing/2014/main" id="{53DB2DC1-006D-4480-B974-3013758BC2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80060" y="4057987"/>
            <a:ext cx="4515940" cy="302186"/>
          </a:xfrm>
        </p:spPr>
        <p:txBody>
          <a:bodyPr rtlCol="0"/>
          <a:lstStyle/>
          <a:p>
            <a:pPr rtl="0"/>
            <a:r>
              <a:rPr lang="pt-BR" dirty="0"/>
              <a:t>5. Objetivo Estratégico</a:t>
            </a:r>
          </a:p>
          <a:p>
            <a:pPr rtl="0"/>
            <a:endParaRPr lang="pt-BR" dirty="0"/>
          </a:p>
        </p:txBody>
      </p:sp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244ECB52-1DA3-49B3-8122-7826629574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4841060" cy="706438"/>
          </a:xfrm>
        </p:spPr>
        <p:txBody>
          <a:bodyPr rtlCol="0"/>
          <a:lstStyle/>
          <a:p>
            <a:pPr rtl="0"/>
            <a:r>
              <a:rPr lang="pt-BR" sz="1400" dirty="0"/>
              <a:t>Na sequencia do fluxo e relacionado a </a:t>
            </a:r>
            <a:r>
              <a:rPr lang="pt-BR" sz="1400" b="1" dirty="0">
                <a:solidFill>
                  <a:srgbClr val="002060"/>
                </a:solidFill>
              </a:rPr>
              <a:t>Perspectiva</a:t>
            </a:r>
            <a:r>
              <a:rPr lang="pt-BR" sz="1400" dirty="0"/>
              <a:t> é feito o cadastro do </a:t>
            </a:r>
            <a:r>
              <a:rPr lang="pt-BR" sz="1400" b="1" dirty="0"/>
              <a:t>Objetivo Estratégico</a:t>
            </a:r>
            <a:r>
              <a:rPr lang="pt-BR" sz="1400" dirty="0"/>
              <a:t>.</a:t>
            </a:r>
          </a:p>
          <a:p>
            <a:pPr rtl="0"/>
            <a:endParaRPr lang="pt-BR" sz="1400" dirty="0"/>
          </a:p>
        </p:txBody>
      </p:sp>
      <p:sp>
        <p:nvSpPr>
          <p:cNvPr id="84" name="Espaço Reservado para Texto 83">
            <a:extLst>
              <a:ext uri="{FF2B5EF4-FFF2-40B4-BE49-F238E27FC236}">
                <a16:creationId xmlns:a16="http://schemas.microsoft.com/office/drawing/2014/main" id="{A964986D-81D9-4212-B292-9ECBDE82477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80060" y="5231920"/>
            <a:ext cx="4515940" cy="302186"/>
          </a:xfrm>
        </p:spPr>
        <p:txBody>
          <a:bodyPr rtlCol="0"/>
          <a:lstStyle/>
          <a:p>
            <a:pPr rtl="0"/>
            <a:r>
              <a:rPr lang="pt-BR" dirty="0"/>
              <a:t>6. Plano de Ação</a:t>
            </a:r>
          </a:p>
          <a:p>
            <a:pPr rtl="0"/>
            <a:endParaRPr lang="pt-BR" dirty="0"/>
          </a:p>
        </p:txBody>
      </p:sp>
      <p:sp>
        <p:nvSpPr>
          <p:cNvPr id="85" name="Espaço Reservado para Texto 84">
            <a:extLst>
              <a:ext uri="{FF2B5EF4-FFF2-40B4-BE49-F238E27FC236}">
                <a16:creationId xmlns:a16="http://schemas.microsoft.com/office/drawing/2014/main" id="{936A8164-ED3D-4305-A24D-B9365E626A2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3"/>
            <a:ext cx="4841060" cy="1126893"/>
          </a:xfrm>
        </p:spPr>
        <p:txBody>
          <a:bodyPr rtlCol="0"/>
          <a:lstStyle/>
          <a:p>
            <a:pPr rtl="0"/>
            <a:r>
              <a:rPr lang="pt-BR" sz="1400" dirty="0"/>
              <a:t>Na sequencia do fluxo e relacionada ao </a:t>
            </a:r>
            <a:r>
              <a:rPr lang="pt-BR" sz="1400" b="1" dirty="0">
                <a:solidFill>
                  <a:srgbClr val="00B0F0"/>
                </a:solidFill>
              </a:rPr>
              <a:t>Objetivo Estratégico</a:t>
            </a:r>
            <a:r>
              <a:rPr lang="pt-BR" sz="1400" dirty="0"/>
              <a:t> e a uma </a:t>
            </a:r>
            <a:r>
              <a:rPr lang="pt-BR" sz="1400" b="1" dirty="0"/>
              <a:t>Unidade Organizacional</a:t>
            </a:r>
            <a:r>
              <a:rPr lang="pt-BR" sz="1400" dirty="0"/>
              <a:t> é feito o cadastro do </a:t>
            </a:r>
            <a:r>
              <a:rPr lang="pt-BR" sz="1400" b="1" dirty="0"/>
              <a:t>Plano de Ação</a:t>
            </a:r>
            <a:r>
              <a:rPr lang="pt-BR" sz="1400" dirty="0"/>
              <a:t>, que pode ser uma ação ou uma iniciativa ou um projeto.</a:t>
            </a:r>
          </a:p>
          <a:p>
            <a:pPr rtl="0"/>
            <a:endParaRPr lang="pt-BR" sz="1400" dirty="0"/>
          </a:p>
        </p:txBody>
      </p:sp>
      <p:sp>
        <p:nvSpPr>
          <p:cNvPr id="30" name="Título 29">
            <a:extLst>
              <a:ext uri="{FF2B5EF4-FFF2-40B4-BE49-F238E27FC236}">
                <a16:creationId xmlns:a16="http://schemas.microsoft.com/office/drawing/2014/main" id="{53DC234D-BFFC-420A-AF40-5BB71C33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Fluxo do sistema </a:t>
            </a:r>
          </a:p>
        </p:txBody>
      </p:sp>
      <p:sp>
        <p:nvSpPr>
          <p:cNvPr id="94" name="Espaço Reservado para Texto 83">
            <a:extLst>
              <a:ext uri="{FF2B5EF4-FFF2-40B4-BE49-F238E27FC236}">
                <a16:creationId xmlns:a16="http://schemas.microsoft.com/office/drawing/2014/main" id="{13759186-E293-4F6E-B264-2F9DB7F70B1F}"/>
              </a:ext>
            </a:extLst>
          </p:cNvPr>
          <p:cNvSpPr txBox="1">
            <a:spLocks/>
          </p:cNvSpPr>
          <p:nvPr/>
        </p:nvSpPr>
        <p:spPr>
          <a:xfrm>
            <a:off x="7659150" y="5172736"/>
            <a:ext cx="3817290" cy="302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C00000"/>
                </a:solidFill>
              </a:rPr>
              <a:t>7. Indicadores de Monitoramento do Plano de Ação</a:t>
            </a:r>
          </a:p>
        </p:txBody>
      </p:sp>
      <p:sp>
        <p:nvSpPr>
          <p:cNvPr id="103" name="Espaço Reservado para Texto 32">
            <a:extLst>
              <a:ext uri="{FF2B5EF4-FFF2-40B4-BE49-F238E27FC236}">
                <a16:creationId xmlns:a16="http://schemas.microsoft.com/office/drawing/2014/main" id="{3A2C992F-D924-4AC3-91C7-1DFB681ED51F}"/>
              </a:ext>
            </a:extLst>
          </p:cNvPr>
          <p:cNvSpPr txBox="1">
            <a:spLocks/>
          </p:cNvSpPr>
          <p:nvPr/>
        </p:nvSpPr>
        <p:spPr>
          <a:xfrm>
            <a:off x="7659149" y="5774718"/>
            <a:ext cx="4378033" cy="7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/>
              <a:t>Ao fim do fluxo é feito o cadastro do I</a:t>
            </a:r>
            <a:r>
              <a:rPr lang="pt-BR" sz="1400" b="1" dirty="0"/>
              <a:t>ndicador</a:t>
            </a:r>
            <a:r>
              <a:rPr lang="pt-BR" sz="1400" dirty="0"/>
              <a:t> que estará relacionado ao </a:t>
            </a:r>
            <a:r>
              <a:rPr lang="pt-BR" sz="1400" b="1" dirty="0">
                <a:solidFill>
                  <a:srgbClr val="1B895F"/>
                </a:solidFill>
              </a:rPr>
              <a:t>Plano de Ação</a:t>
            </a:r>
            <a:r>
              <a:rPr lang="pt-BR" sz="1400" dirty="0"/>
              <a:t>.</a:t>
            </a:r>
          </a:p>
        </p:txBody>
      </p:sp>
      <p:sp>
        <p:nvSpPr>
          <p:cNvPr id="115" name="Oval 18">
            <a:extLst>
              <a:ext uri="{FF2B5EF4-FFF2-40B4-BE49-F238E27FC236}">
                <a16:creationId xmlns:a16="http://schemas.microsoft.com/office/drawing/2014/main" id="{4A024E2C-F2B2-41AA-8CB4-620BE5F82E78}"/>
              </a:ext>
            </a:extLst>
          </p:cNvPr>
          <p:cNvSpPr/>
          <p:nvPr/>
        </p:nvSpPr>
        <p:spPr>
          <a:xfrm>
            <a:off x="6791670" y="5043841"/>
            <a:ext cx="808649" cy="8086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200" b="1" dirty="0" err="1">
                <a:solidFill>
                  <a:srgbClr val="C00000"/>
                </a:solidFill>
              </a:rPr>
              <a:t>Indic</a:t>
            </a:r>
            <a:r>
              <a:rPr lang="pt-BR" sz="1200" b="1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691A7030-E44B-4787-A891-DE9FC3A16133}"/>
              </a:ext>
            </a:extLst>
          </p:cNvPr>
          <p:cNvCxnSpPr>
            <a:cxnSpLocks/>
          </p:cNvCxnSpPr>
          <p:nvPr/>
        </p:nvCxnSpPr>
        <p:spPr>
          <a:xfrm>
            <a:off x="3298677" y="5409487"/>
            <a:ext cx="3122443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Arco 128">
            <a:extLst>
              <a:ext uri="{FF2B5EF4-FFF2-40B4-BE49-F238E27FC236}">
                <a16:creationId xmlns:a16="http://schemas.microsoft.com/office/drawing/2014/main" id="{992775A2-CBE7-48C1-B78E-16F257DF9C99}"/>
              </a:ext>
            </a:extLst>
          </p:cNvPr>
          <p:cNvSpPr/>
          <p:nvPr/>
        </p:nvSpPr>
        <p:spPr>
          <a:xfrm rot="10800000">
            <a:off x="6596354" y="4874558"/>
            <a:ext cx="936000" cy="1126894"/>
          </a:xfrm>
          <a:prstGeom prst="arc">
            <a:avLst>
              <a:gd name="adj1" fmla="val 15688197"/>
              <a:gd name="adj2" fmla="val 5963163"/>
            </a:avLst>
          </a:prstGeom>
          <a:noFill/>
          <a:ln w="34925">
            <a:gradFill>
              <a:gsLst>
                <a:gs pos="15000">
                  <a:srgbClr val="1B895F"/>
                </a:gs>
                <a:gs pos="100000">
                  <a:srgbClr val="C0000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339285"/>
      </p:ext>
    </p:extLst>
  </p:cSld>
  <p:clrMapOvr>
    <a:masterClrMapping/>
  </p:clrMapOvr>
</p:sld>
</file>

<file path=ppt/theme/theme1.xml><?xml version="1.0" encoding="utf-8"?>
<a:theme xmlns:a="http://schemas.openxmlformats.org/drawingml/2006/main" name="2_O tema do escritório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11438_TF16411242_Win32" id="{B8371BC5-9F07-4296-8B69-9A9328EE242E}" vid="{B973D47B-20C2-4490-97E8-050564D39C9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{BDDCA01F-65FE-4BE2-810B-2F130FBB17AE}tf16411242_win32</Template>
  <TotalTime>1364</TotalTime>
  <Words>232</Words>
  <Application>Microsoft Office PowerPoint</Application>
  <PresentationFormat>Widescreen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Avenir Next LT Pro Light</vt:lpstr>
      <vt:lpstr>Calibri</vt:lpstr>
      <vt:lpstr>Speak Pro</vt:lpstr>
      <vt:lpstr>2_O tema do escritório</vt:lpstr>
      <vt:lpstr>Características gerais do sistema </vt:lpstr>
      <vt:lpstr>Fluxo do sistema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Roteiro do Produto</dc:title>
  <dc:creator>Marcio Alessandro Xavier Neto</dc:creator>
  <cp:lastModifiedBy>Marcio Alessandro Xavier Neto</cp:lastModifiedBy>
  <cp:revision>16</cp:revision>
  <dcterms:created xsi:type="dcterms:W3CDTF">2022-03-10T17:03:19Z</dcterms:created>
  <dcterms:modified xsi:type="dcterms:W3CDTF">2022-03-11T15:47:47Z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