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315" r:id="rId6"/>
    <p:sldId id="260" r:id="rId7"/>
    <p:sldId id="265" r:id="rId8"/>
    <p:sldId id="266" r:id="rId9"/>
    <p:sldId id="267" r:id="rId10"/>
    <p:sldId id="268" r:id="rId11"/>
    <p:sldId id="269" r:id="rId12"/>
    <p:sldId id="316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338" r:id="rId23"/>
    <p:sldId id="270" r:id="rId24"/>
    <p:sldId id="280" r:id="rId25"/>
    <p:sldId id="281" r:id="rId26"/>
    <p:sldId id="282" r:id="rId27"/>
    <p:sldId id="283" r:id="rId28"/>
    <p:sldId id="284" r:id="rId29"/>
    <p:sldId id="288" r:id="rId30"/>
    <p:sldId id="285" r:id="rId31"/>
    <p:sldId id="317" r:id="rId32"/>
    <p:sldId id="339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33" r:id="rId43"/>
    <p:sldId id="304" r:id="rId44"/>
    <p:sldId id="305" r:id="rId45"/>
    <p:sldId id="306" r:id="rId46"/>
    <p:sldId id="301" r:id="rId47"/>
    <p:sldId id="302" r:id="rId48"/>
    <p:sldId id="303" r:id="rId49"/>
    <p:sldId id="309" r:id="rId50"/>
    <p:sldId id="310" r:id="rId51"/>
    <p:sldId id="311" r:id="rId52"/>
    <p:sldId id="312" r:id="rId53"/>
    <p:sldId id="313" r:id="rId54"/>
    <p:sldId id="334" r:id="rId55"/>
    <p:sldId id="335" r:id="rId56"/>
    <p:sldId id="336" r:id="rId57"/>
    <p:sldId id="337" r:id="rId5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73964B1-61A4-4535-A7F9-F65EB49DF7B2}" type="datetimeFigureOut">
              <a:rPr lang="pt-BR" altLang="pt-BR"/>
              <a:pPr>
                <a:defRPr/>
              </a:pPr>
              <a:t>06/06/2016</a:t>
            </a:fld>
            <a:endParaRPr lang="pt-BR" alt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8681D1D-FB95-449B-B0AD-1278DEA261F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45EC19-7853-4FF7-AA9A-C8AD8B969C3D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222359-90DA-438B-B3E5-DFBEF454189B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A3BD10-845A-471A-9435-C9D1C37EF3AD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8511DF-ABAD-43FD-8894-B8320E15E213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6CF6496-6CA1-4E98-B382-D673B538691A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0DFCF0-4430-4E68-9807-5C143E126F06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D29CFD6-97BD-4309-9DDE-8934DDBF90FB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020E85-3170-4B64-8AC9-B5892E77B160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62FBBF-42BF-44D9-AD4F-FFD51F885985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9B23056-2F81-4DF3-9E46-E5D08AA3DE07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40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EE9D87-BB39-45A6-8B93-EC7A9F490641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838233-8868-4520-8155-9D12A7F11CB9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43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1650124-1A46-404B-8AEB-6C6125A8DF70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C086F-7E3A-43FB-811C-B787AD288FFF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481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CDC344C-8194-428E-9EB0-74CE28D54D4C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D356D9-8CA8-4CE7-8165-6310FE3FC0C9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522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C8D26C-8DF1-4CA6-85B7-91B9E1EB2E84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542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E7F83DD-11AF-481D-A510-0543EAB36F62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07F809C-C382-45DB-9A34-43BCF84C1366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583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4AC5E4-7A7C-4A61-86E6-2B856A71E0A8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604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39F1D1-A899-4EC6-84CB-DC1B782A6717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624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B071BA-F5A1-4D1E-8051-D830FF208AF4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CE42B38-5194-45B3-965D-89D33165629D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768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4BE0DC-3EB4-45E3-9FB3-09007EF481BF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788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916C57-0499-4D5C-BE77-E29AC0296B08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B05B54-93B5-44ED-A599-37B74EDB0E8F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3C81B4-70E5-415E-A0CD-A818C44EFB12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849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73E0D7-36D2-438F-B72E-AB92830E68BD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870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9A980C-88C7-41F8-9373-886C47B3BF36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890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C88882A-F2C2-4D81-BA13-0690ABFF3FAB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911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A1ACDCC-6D37-4A39-A1F4-315AA5D190EB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931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F4482B-4E56-41FD-96DC-074CC7626705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3F2DE2-B75E-457C-9647-B5F2BE5387FA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0D472C-F40E-4DC3-89CB-B5B6C8E13F21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F677798-33D4-4289-9992-0BE7E180C6BE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A10C35-4FB4-45FC-A87A-552F7581AD09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7DB239-43D4-405B-9EEC-A4552E18A621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5071DE6-2491-4E95-8ACF-EFA9B851416F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2AD4022-8968-48D2-A430-1C3CAFE425FE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87120B0-1FBC-4821-AAB2-FC9A3DB3F186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558DB-C697-4AEA-8542-BF77E32D409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934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0B00F-2D66-4341-A092-715D722AE4C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4210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C8EE7-30A2-455D-9535-4561832390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12696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C6461-DACB-4630-82A1-0F47BF09FE3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292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D79C0-E90E-41DB-8CFA-A07D19A3D9C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51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9809F-A5E6-4F6F-B799-B16F8C1E7DF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798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7E1DC-F300-4660-A712-DC5D9518420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898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CD40D-A5CA-495C-A45E-B36D13382A4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266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38268-292B-4BAF-A5A4-7C776F2E297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759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40149-B84A-4C4B-8468-433FC254E8A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174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A167F-C915-4727-85F4-CACC18F4EC1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4905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883A8-5DF9-478D-A9B0-CB6D7C89F01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4190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C7E100B-D760-4856-9ED1-99BAFE1E0E5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%5C..%5CDesktop%5COficina%20de%20Fun%C3%A7%C3%B5es.ln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Sinais e Sistemas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/>
              <a:t>Universidade Federal do Pará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Faculdade de Computação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Ciência da Computação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Fundamentos de Comunicação Digital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Sinal discreto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80645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Sinal discreto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84313"/>
            <a:ext cx="806450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Satélite</a:t>
            </a:r>
          </a:p>
        </p:txBody>
      </p:sp>
      <p:sp>
        <p:nvSpPr>
          <p:cNvPr id="25603" name="CaixaDeTexto 3"/>
          <p:cNvSpPr txBox="1">
            <a:spLocks noChangeArrowheads="1"/>
          </p:cNvSpPr>
          <p:nvPr/>
        </p:nvSpPr>
        <p:spPr bwMode="auto">
          <a:xfrm>
            <a:off x="3857625" y="6286500"/>
            <a:ext cx="192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Landsat 1, INPE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14438"/>
            <a:ext cx="759142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Operações aritméticas entre sinais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00200"/>
            <a:ext cx="4316412" cy="4525963"/>
          </a:xfrm>
        </p:spPr>
        <p:txBody>
          <a:bodyPr/>
          <a:lstStyle/>
          <a:p>
            <a:pPr eaLnBrk="1" hangingPunct="1"/>
            <a:r>
              <a:rPr lang="pt-BR" altLang="pt-BR" sz="2800"/>
              <a:t>A figura ao lado mostra os gráficos das funções </a:t>
            </a:r>
          </a:p>
          <a:p>
            <a:pPr marL="457200" lvl="1" indent="0" eaLnBrk="1" hangingPunct="1">
              <a:buFontTx/>
              <a:buNone/>
            </a:pPr>
            <a:endParaRPr lang="pt-BR" altLang="pt-BR" sz="2400" i="1"/>
          </a:p>
          <a:p>
            <a:pPr marL="457200" lvl="1" indent="0" eaLnBrk="1" hangingPunct="1">
              <a:buFontTx/>
              <a:buNone/>
            </a:pPr>
            <a:r>
              <a:rPr lang="pt-BR" altLang="pt-BR" sz="2400" i="1"/>
              <a:t>f</a:t>
            </a:r>
            <a:r>
              <a:rPr lang="pt-BR" altLang="pt-BR" sz="2400"/>
              <a:t>(</a:t>
            </a:r>
            <a:r>
              <a:rPr lang="pt-BR" altLang="pt-BR" sz="2400" i="1"/>
              <a:t>x</a:t>
            </a:r>
            <a:r>
              <a:rPr lang="pt-BR" altLang="pt-BR" sz="2400"/>
              <a:t>)</a:t>
            </a:r>
            <a:r>
              <a:rPr lang="pt-BR" altLang="pt-BR" sz="2400" i="1"/>
              <a:t> = </a:t>
            </a:r>
            <a:r>
              <a:rPr lang="pt-BR" altLang="pt-BR" sz="2400"/>
              <a:t>sen(</a:t>
            </a:r>
            <a:r>
              <a:rPr lang="pt-BR" altLang="pt-BR" sz="2400" i="1"/>
              <a:t>x</a:t>
            </a:r>
            <a:r>
              <a:rPr lang="pt-BR" altLang="pt-BR" sz="2400"/>
              <a:t>) (azul)</a:t>
            </a:r>
          </a:p>
          <a:p>
            <a:pPr marL="457200" lvl="1" indent="0" eaLnBrk="1" hangingPunct="1">
              <a:buFontTx/>
              <a:buNone/>
            </a:pPr>
            <a:r>
              <a:rPr lang="pt-BR" altLang="pt-BR" sz="2400" i="1"/>
              <a:t>f</a:t>
            </a:r>
            <a:r>
              <a:rPr lang="pt-BR" altLang="pt-BR" sz="2400"/>
              <a:t>(</a:t>
            </a:r>
            <a:r>
              <a:rPr lang="pt-BR" altLang="pt-BR" sz="2400" i="1"/>
              <a:t>x</a:t>
            </a:r>
            <a:r>
              <a:rPr lang="pt-BR" altLang="pt-BR" sz="2400"/>
              <a:t>)</a:t>
            </a:r>
            <a:r>
              <a:rPr lang="pt-BR" altLang="pt-BR" sz="2400" i="1"/>
              <a:t> = x</a:t>
            </a:r>
            <a:r>
              <a:rPr lang="pt-BR" altLang="pt-BR" sz="2400"/>
              <a:t> (vermelho) </a:t>
            </a:r>
          </a:p>
          <a:p>
            <a:pPr marL="457200" lvl="1" indent="0" eaLnBrk="1" hangingPunct="1">
              <a:buFontTx/>
              <a:buNone/>
            </a:pPr>
            <a:r>
              <a:rPr lang="pt-BR" altLang="pt-BR" sz="2400" i="1"/>
              <a:t>f</a:t>
            </a:r>
            <a:r>
              <a:rPr lang="pt-BR" altLang="pt-BR" sz="2400"/>
              <a:t>(</a:t>
            </a:r>
            <a:r>
              <a:rPr lang="pt-BR" altLang="pt-BR" sz="2400" i="1"/>
              <a:t>x</a:t>
            </a:r>
            <a:r>
              <a:rPr lang="pt-BR" altLang="pt-BR" sz="2400"/>
              <a:t>) = sen(</a:t>
            </a:r>
            <a:r>
              <a:rPr lang="pt-BR" altLang="pt-BR" sz="2400" i="1"/>
              <a:t>x</a:t>
            </a:r>
            <a:r>
              <a:rPr lang="pt-BR" altLang="pt-BR" sz="2400"/>
              <a:t>) + </a:t>
            </a:r>
            <a:r>
              <a:rPr lang="pt-BR" altLang="pt-BR" sz="2400" i="1"/>
              <a:t>x</a:t>
            </a:r>
            <a:r>
              <a:rPr lang="pt-BR" altLang="pt-BR" sz="2400"/>
              <a:t> (preto). 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700213"/>
            <a:ext cx="43211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Operações aritméticas entre sinais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/>
              <a:t>A figura ao lado mostra os gráficos das funções</a:t>
            </a:r>
          </a:p>
          <a:p>
            <a:pPr eaLnBrk="1" hangingPunct="1">
              <a:lnSpc>
                <a:spcPct val="80000"/>
              </a:lnSpc>
            </a:pPr>
            <a:endParaRPr lang="pt-BR" altLang="pt-BR" sz="2400"/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i="1"/>
              <a:t>f</a:t>
            </a:r>
            <a:r>
              <a:rPr lang="pt-BR" altLang="pt-BR" sz="2000"/>
              <a:t>(</a:t>
            </a:r>
            <a:r>
              <a:rPr lang="pt-BR" altLang="pt-BR" sz="2000" i="1"/>
              <a:t>x</a:t>
            </a:r>
            <a:r>
              <a:rPr lang="pt-BR" altLang="pt-BR" sz="2000"/>
              <a:t>)</a:t>
            </a:r>
            <a:r>
              <a:rPr lang="pt-BR" altLang="pt-BR" sz="2000" i="1"/>
              <a:t> = </a:t>
            </a:r>
            <a:r>
              <a:rPr lang="pt-BR" altLang="pt-BR" sz="2000"/>
              <a:t>sen(</a:t>
            </a:r>
            <a:r>
              <a:rPr lang="pt-BR" altLang="pt-BR" sz="2000" i="1"/>
              <a:t>x</a:t>
            </a:r>
            <a:r>
              <a:rPr lang="pt-BR" altLang="pt-BR" sz="2000"/>
              <a:t>) (azul)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i="1"/>
              <a:t>f</a:t>
            </a:r>
            <a:r>
              <a:rPr lang="pt-BR" altLang="pt-BR" sz="2000"/>
              <a:t>(</a:t>
            </a:r>
            <a:r>
              <a:rPr lang="pt-BR" altLang="pt-BR" sz="2000" i="1"/>
              <a:t>x</a:t>
            </a:r>
            <a:r>
              <a:rPr lang="pt-BR" altLang="pt-BR" sz="2000"/>
              <a:t>)</a:t>
            </a:r>
            <a:r>
              <a:rPr lang="pt-BR" altLang="pt-BR" sz="2000" i="1"/>
              <a:t> = x</a:t>
            </a:r>
            <a:r>
              <a:rPr lang="pt-BR" altLang="pt-BR" sz="2000"/>
              <a:t> (vermelho)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i="1"/>
              <a:t>f</a:t>
            </a:r>
            <a:r>
              <a:rPr lang="pt-BR" altLang="pt-BR" sz="2000"/>
              <a:t>(</a:t>
            </a:r>
            <a:r>
              <a:rPr lang="pt-BR" altLang="pt-BR" sz="2000" i="1"/>
              <a:t>x</a:t>
            </a:r>
            <a:r>
              <a:rPr lang="pt-BR" altLang="pt-BR" sz="2000"/>
              <a:t>) = sen(</a:t>
            </a:r>
            <a:r>
              <a:rPr lang="pt-BR" altLang="pt-BR" sz="2000" i="1"/>
              <a:t>x</a:t>
            </a:r>
            <a:r>
              <a:rPr lang="pt-BR" altLang="pt-BR" sz="2000"/>
              <a:t>) . </a:t>
            </a:r>
            <a:r>
              <a:rPr lang="pt-BR" altLang="pt-BR" sz="2000" i="1"/>
              <a:t>x</a:t>
            </a:r>
            <a:r>
              <a:rPr lang="pt-BR" altLang="pt-BR" sz="2000"/>
              <a:t> (preto).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700213"/>
            <a:ext cx="43211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Operações aritméticas entre sinais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/>
              <a:t>A função </a:t>
            </a:r>
            <a:r>
              <a:rPr lang="pt-BR" altLang="pt-BR" sz="2400" i="1"/>
              <a:t>f</a:t>
            </a:r>
            <a:r>
              <a:rPr lang="pt-BR" altLang="pt-BR" sz="2400"/>
              <a:t>(</a:t>
            </a:r>
            <a:r>
              <a:rPr lang="pt-BR" altLang="pt-BR" sz="2400" i="1"/>
              <a:t>x</a:t>
            </a:r>
            <a:r>
              <a:rPr lang="pt-BR" altLang="pt-BR" sz="2400"/>
              <a:t>) = 4.(sen(2</a:t>
            </a:r>
            <a:r>
              <a:rPr lang="pt-BR" altLang="pt-BR" sz="2400" i="1"/>
              <a:t>x</a:t>
            </a:r>
            <a:r>
              <a:rPr lang="pt-BR" altLang="pt-BR" sz="2400"/>
              <a:t>))</a:t>
            </a:r>
            <a:r>
              <a:rPr lang="pt-BR" altLang="pt-BR" sz="2400" baseline="30000"/>
              <a:t>2</a:t>
            </a:r>
            <a:r>
              <a:rPr lang="pt-BR" altLang="pt-BR" sz="2400"/>
              <a:t> (vermelho) pode ser pensada como o produto da função </a:t>
            </a:r>
            <a:r>
              <a:rPr lang="pt-BR" altLang="pt-BR" sz="2400" i="1"/>
              <a:t>f</a:t>
            </a:r>
            <a:r>
              <a:rPr lang="pt-BR" altLang="pt-BR" sz="2400"/>
              <a:t>(</a:t>
            </a:r>
            <a:r>
              <a:rPr lang="pt-BR" altLang="pt-BR" sz="2400" i="1"/>
              <a:t>x</a:t>
            </a:r>
            <a:r>
              <a:rPr lang="pt-BR" altLang="pt-BR" sz="2400"/>
              <a:t>) = 2 . sen(2</a:t>
            </a:r>
            <a:r>
              <a:rPr lang="pt-BR" altLang="pt-BR" sz="2400" i="1"/>
              <a:t>x</a:t>
            </a:r>
            <a:r>
              <a:rPr lang="pt-BR" altLang="pt-BR" sz="2400"/>
              <a:t>) com ela mesma.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Como qualquer número elevado ao quadrado é necessariamente positivo, note que a função assume apenas valores positivos</a:t>
            </a: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773238"/>
            <a:ext cx="42481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Operações aritméticas entre sinais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Os gráficos das funções na figura ao lado são essencialmente os mesmos do exemplo anterior, mas deslocados para cima ou para baixo.</a:t>
            </a:r>
          </a:p>
          <a:p>
            <a:pPr lvl="1" eaLnBrk="1" hangingPunct="1"/>
            <a:r>
              <a:rPr lang="pt-BR" altLang="pt-BR" sz="2400"/>
              <a:t>Qual operação desloca?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628775"/>
            <a:ext cx="43211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Operações aritméticas entre sinais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A figura ao lado mostra o gráfico da função resultante da divisão do polinômio </a:t>
            </a:r>
            <a:r>
              <a:rPr lang="pt-BR" altLang="pt-BR" sz="2800" i="1"/>
              <a:t>x</a:t>
            </a:r>
            <a:r>
              <a:rPr lang="pt-BR" altLang="pt-BR" sz="2800" baseline="30000"/>
              <a:t>2</a:t>
            </a:r>
            <a:r>
              <a:rPr lang="pt-BR" altLang="pt-BR" sz="2800"/>
              <a:t> - 1 pelo polinômio </a:t>
            </a:r>
            <a:r>
              <a:rPr lang="pt-BR" altLang="pt-BR" sz="2800" i="1"/>
              <a:t>x</a:t>
            </a:r>
            <a:r>
              <a:rPr lang="pt-BR" altLang="pt-BR" sz="2800" baseline="30000"/>
              <a:t>2</a:t>
            </a:r>
            <a:r>
              <a:rPr lang="pt-BR" altLang="pt-BR" sz="2800"/>
              <a:t> + 1.</a:t>
            </a:r>
            <a:endParaRPr lang="pt-BR" altLang="pt-BR" sz="2800" i="1"/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i="1"/>
              <a:t>Qual dos dois polinômios corresponde ao gráfico em azul?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i="1"/>
              <a:t>E o em vermelho?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700213"/>
            <a:ext cx="43211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Operações aritméticas entre sinais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Os gráficos em azul e vermelho correspondem aos mesmos polinômios do exemplo anterior</a:t>
            </a:r>
            <a:br>
              <a:rPr lang="pt-BR" altLang="pt-BR" sz="2800"/>
            </a:br>
            <a:r>
              <a:rPr lang="pt-BR" altLang="pt-BR" sz="2800"/>
              <a:t>(</a:t>
            </a:r>
            <a:r>
              <a:rPr lang="pt-BR" altLang="pt-BR" sz="2800" i="1"/>
              <a:t>x</a:t>
            </a:r>
            <a:r>
              <a:rPr lang="pt-BR" altLang="pt-BR" sz="2800" baseline="30000"/>
              <a:t>2</a:t>
            </a:r>
            <a:r>
              <a:rPr lang="pt-BR" altLang="pt-BR" sz="2800"/>
              <a:t> - 1 e </a:t>
            </a:r>
            <a:r>
              <a:rPr lang="pt-BR" altLang="pt-BR" sz="2800" i="1"/>
              <a:t>x</a:t>
            </a:r>
            <a:r>
              <a:rPr lang="pt-BR" altLang="pt-BR" sz="2800" baseline="30000"/>
              <a:t>2</a:t>
            </a:r>
            <a:r>
              <a:rPr lang="pt-BR" altLang="pt-BR" sz="2800"/>
              <a:t> + 1).</a:t>
            </a:r>
            <a:endParaRPr lang="pt-BR" altLang="pt-BR" sz="2800" i="1"/>
          </a:p>
          <a:p>
            <a:pPr eaLnBrk="1" hangingPunct="1"/>
            <a:r>
              <a:rPr lang="pt-BR" altLang="pt-BR" sz="2800" i="1"/>
              <a:t>Que operação entre estes polinômios produziria a função em preto?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775"/>
            <a:ext cx="4392613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Operações aritméticas entre sinais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00200"/>
            <a:ext cx="4316412" cy="4525963"/>
          </a:xfrm>
        </p:spPr>
        <p:txBody>
          <a:bodyPr/>
          <a:lstStyle/>
          <a:p>
            <a:pPr eaLnBrk="1" hangingPunct="1"/>
            <a:r>
              <a:rPr lang="pt-BR" altLang="pt-BR" sz="2800"/>
              <a:t>A figura ao lado mostra uma exponencial decrescente (azul), uma senóide (vermelho) e o produto entre elas (preto).</a:t>
            </a: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628775"/>
            <a:ext cx="43211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Sinais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Definição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Função que fornece informação acerca do estado ou comportamento de um fenômeno físico.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Exemplos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Corrente elétrica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Tensão elétrica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Temperatura de um corpo ao longo do tempo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Altura média da vegetação de uma zona geográfica restrita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Operações aritméticas entre sinais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A figura ao lado ilustra como a função tangente pode ser obtida da divisão da função seno (em vermelho) pela função coseno (em azul).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700213"/>
            <a:ext cx="42481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Operações aritméticas entre sinais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pt-BR" altLang="pt-BR" sz="2800" i="1"/>
              <a:t>A figura ao lado mostra o gráfico de duas funções (em vermelho e azul) cujo produto (preto) dá uma função constante e igual a 1).</a:t>
            </a:r>
          </a:p>
          <a:p>
            <a:pPr lvl="1" eaLnBrk="1" hangingPunct="1"/>
            <a:r>
              <a:rPr lang="pt-BR" altLang="pt-BR" sz="2400" i="1"/>
              <a:t>Que funções são estas?</a:t>
            </a:r>
            <a:endParaRPr lang="pt-BR" altLang="pt-BR" sz="2400"/>
          </a:p>
        </p:txBody>
      </p:sp>
      <p:pic>
        <p:nvPicPr>
          <p:cNvPr id="4403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628775"/>
            <a:ext cx="43211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Propriedades de sinais</a:t>
            </a:r>
          </a:p>
        </p:txBody>
      </p:sp>
      <p:sp>
        <p:nvSpPr>
          <p:cNvPr id="46083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  <a:p>
            <a:r>
              <a:rPr lang="pt-BR" altLang="pt-BR"/>
              <a:t>Veremos algumas propriedades que podemos aplicar em sinais que são derivadas de funções matemáticas.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Reflexão de um sinal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x[-n] é a reflexão de x[n], tendo como referência n =0.</a:t>
            </a:r>
          </a:p>
          <a:p>
            <a:pPr eaLnBrk="1" hangingPunct="1"/>
            <a:r>
              <a:rPr lang="pt-BR" altLang="pt-BR"/>
              <a:t>x(-t) é a reflexão de x(t), tendo como referência t = 0.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hlinkClick r:id="rId3" action="ppaction://hlinkfile"/>
              </a:rPr>
              <a:t>Desvio temporal</a:t>
            </a:r>
            <a:endParaRPr lang="pt-BR" altLang="pt-B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x[n] e x[n-n</a:t>
            </a:r>
            <a:r>
              <a:rPr lang="pt-BR" altLang="pt-BR" baseline="-25000"/>
              <a:t>0</a:t>
            </a:r>
            <a:r>
              <a:rPr lang="pt-BR" altLang="pt-BR"/>
              <a:t>] são seqüências idênticas defasadas no tempo (discreto)</a:t>
            </a:r>
          </a:p>
          <a:p>
            <a:pPr lvl="1" eaLnBrk="1" hangingPunct="1"/>
            <a:r>
              <a:rPr lang="pt-BR" altLang="pt-BR"/>
              <a:t>x[n-n</a:t>
            </a:r>
            <a:r>
              <a:rPr lang="pt-BR" altLang="pt-BR" baseline="-25000"/>
              <a:t>0</a:t>
            </a:r>
            <a:r>
              <a:rPr lang="pt-BR" altLang="pt-BR"/>
              <a:t>] é atrasada</a:t>
            </a:r>
          </a:p>
          <a:p>
            <a:pPr lvl="1" eaLnBrk="1" hangingPunct="1"/>
            <a:r>
              <a:rPr lang="pt-BR" altLang="pt-BR"/>
              <a:t>x[n+n</a:t>
            </a:r>
            <a:r>
              <a:rPr lang="pt-BR" altLang="pt-BR" baseline="-25000"/>
              <a:t>0</a:t>
            </a:r>
            <a:r>
              <a:rPr lang="pt-BR" altLang="pt-BR"/>
              <a:t>] é adiantada</a:t>
            </a:r>
          </a:p>
          <a:p>
            <a:pPr eaLnBrk="1" hangingPunct="1"/>
            <a:r>
              <a:rPr lang="pt-BR" altLang="pt-BR"/>
              <a:t>x(t) e x(t-t</a:t>
            </a:r>
            <a:r>
              <a:rPr lang="pt-BR" altLang="pt-BR" baseline="-25000"/>
              <a:t>0</a:t>
            </a:r>
            <a:r>
              <a:rPr lang="pt-BR" altLang="pt-BR"/>
              <a:t>) são seqüências idênticas defasadas no tempo (contínuo)</a:t>
            </a:r>
          </a:p>
          <a:p>
            <a:pPr lvl="1" eaLnBrk="1" hangingPunct="1"/>
            <a:r>
              <a:rPr lang="pt-BR" altLang="pt-BR"/>
              <a:t>x(t-t</a:t>
            </a:r>
            <a:r>
              <a:rPr lang="pt-BR" altLang="pt-BR" baseline="-25000"/>
              <a:t>0</a:t>
            </a:r>
            <a:r>
              <a:rPr lang="pt-BR" altLang="pt-BR"/>
              <a:t>) é atrasada</a:t>
            </a:r>
          </a:p>
          <a:p>
            <a:pPr lvl="1" eaLnBrk="1" hangingPunct="1"/>
            <a:r>
              <a:rPr lang="pt-BR" altLang="pt-BR"/>
              <a:t>x(t+t</a:t>
            </a:r>
            <a:r>
              <a:rPr lang="pt-BR" altLang="pt-BR" baseline="-25000"/>
              <a:t>0</a:t>
            </a:r>
            <a:r>
              <a:rPr lang="pt-BR" altLang="pt-BR"/>
              <a:t>) é adiantada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Sinal par</a:t>
            </a:r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x(t) tem simetria par se for igual a sua reflexão x(-t)</a:t>
            </a:r>
          </a:p>
          <a:p>
            <a:pPr lvl="1" eaLnBrk="1" hangingPunct="1"/>
            <a:r>
              <a:rPr lang="pt-BR" altLang="pt-BR" sz="2400"/>
              <a:t>x(t) = x(-t)</a:t>
            </a:r>
          </a:p>
          <a:p>
            <a:pPr eaLnBrk="1" hangingPunct="1"/>
            <a:r>
              <a:rPr lang="pt-BR" altLang="pt-BR" sz="2800"/>
              <a:t>x[n] tem simetria par se for igual a sua reflexão x(-n)</a:t>
            </a:r>
          </a:p>
          <a:p>
            <a:pPr lvl="1" eaLnBrk="1" hangingPunct="1"/>
            <a:r>
              <a:rPr lang="pt-BR" altLang="pt-BR" sz="2400"/>
              <a:t>x[n] = x[-n]</a:t>
            </a:r>
          </a:p>
        </p:txBody>
      </p:sp>
      <p:pic>
        <p:nvPicPr>
          <p:cNvPr id="5120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4321175" cy="370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Sinal impar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x(t) tem simetria impar se for igual a sua reflexão x(-t)</a:t>
            </a:r>
          </a:p>
          <a:p>
            <a:pPr lvl="1" eaLnBrk="1" hangingPunct="1"/>
            <a:r>
              <a:rPr lang="pt-BR" altLang="pt-BR" sz="2400"/>
              <a:t>x(t) = -x(-t)</a:t>
            </a:r>
          </a:p>
          <a:p>
            <a:pPr eaLnBrk="1" hangingPunct="1"/>
            <a:r>
              <a:rPr lang="pt-BR" altLang="pt-BR" sz="2800"/>
              <a:t>x[n] tem simetria par se for igual a sua reflexão x(-n)</a:t>
            </a:r>
          </a:p>
          <a:p>
            <a:pPr lvl="1" eaLnBrk="1" hangingPunct="1"/>
            <a:r>
              <a:rPr lang="pt-BR" altLang="pt-BR" sz="2400"/>
              <a:t>x[n] = -x[-n]</a:t>
            </a:r>
          </a:p>
        </p:txBody>
      </p:sp>
      <p:pic>
        <p:nvPicPr>
          <p:cNvPr id="532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4321175" cy="370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Sinal periódico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x(t) = x(t+T)</a:t>
            </a:r>
          </a:p>
          <a:p>
            <a:pPr lvl="1" eaLnBrk="1" hangingPunct="1"/>
            <a:r>
              <a:rPr lang="pt-BR" altLang="pt-BR" sz="2400"/>
              <a:t>T é o período do sinal contínuo</a:t>
            </a:r>
          </a:p>
          <a:p>
            <a:pPr eaLnBrk="1" hangingPunct="1"/>
            <a:r>
              <a:rPr lang="pt-BR" altLang="pt-BR" sz="2800"/>
              <a:t>x[n] = x[n+N]</a:t>
            </a:r>
          </a:p>
          <a:p>
            <a:pPr lvl="1" eaLnBrk="1" hangingPunct="1"/>
            <a:r>
              <a:rPr lang="pt-BR" altLang="pt-BR" sz="2400"/>
              <a:t>N é o período do sinal discreto</a:t>
            </a:r>
          </a:p>
        </p:txBody>
      </p:sp>
      <p:pic>
        <p:nvPicPr>
          <p:cNvPr id="5530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412875"/>
            <a:ext cx="2638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068638"/>
            <a:ext cx="27432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941888"/>
            <a:ext cx="27432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Sinal Determinístico</a:t>
            </a: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Quando é completamente caracterizado por uma regra matemática para todo o seu domínio</a:t>
            </a:r>
          </a:p>
          <a:p>
            <a:pPr lvl="1" eaLnBrk="1" hangingPunct="1"/>
            <a:r>
              <a:rPr lang="pt-BR" altLang="pt-BR" sz="2400"/>
              <a:t>x(t) = 10.sen(5.t)</a:t>
            </a:r>
          </a:p>
        </p:txBody>
      </p:sp>
      <p:pic>
        <p:nvPicPr>
          <p:cNvPr id="573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557338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581525"/>
            <a:ext cx="43338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Fractais</a:t>
            </a:r>
          </a:p>
        </p:txBody>
      </p:sp>
      <p:pic>
        <p:nvPicPr>
          <p:cNvPr id="59395" name="Picture 10" descr="https://naoechico.files.wordpress.com/2011/04/lc3a9vys_dragon_curve_if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557338"/>
            <a:ext cx="2255837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12" descr="https://naoechico.files.wordpress.com/2011/04/fractal_broccoli.jpg?w=300&amp;h=2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505325"/>
            <a:ext cx="2857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14" descr="https://naoechico.files.wordpress.com/2011/04/fractal2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4208463"/>
            <a:ext cx="3057525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16" descr="http://3.bp.blogspot.com/-YAGJsyQn0c8/U3UJ-O1-gPI/AAAAAAAAAFI/Ur6mOjpATdA/s1600/FlocosdeNeveKoc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00213"/>
            <a:ext cx="238918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20" descr="http://escolakids.uol.com.br/public/upload/image/folha-samambai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484313"/>
            <a:ext cx="1820862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Sinais Analógicos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Os sinais analógicos são matematicamente descritos por uma função real ou complexa de variável real.</a:t>
            </a:r>
          </a:p>
          <a:p>
            <a:pPr eaLnBrk="1" hangingPunct="1"/>
            <a:r>
              <a:rPr lang="pt-BR" altLang="pt-BR" sz="2800"/>
              <a:t>A variável independente será normalmente identiﬁcada com a grandeza tempo.</a:t>
            </a:r>
          </a:p>
          <a:p>
            <a:pPr eaLnBrk="1" hangingPunct="1"/>
            <a:r>
              <a:rPr lang="pt-BR" altLang="pt-BR" sz="2800"/>
              <a:t>O fato da variável independente ser real, e poder portanto assumir um contínuo de valores, é frequentemente sublinhado pela expressão sinal de tempo contínuo.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Sinal aleatório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Quando é construído de forma probabilística</a:t>
            </a:r>
          </a:p>
          <a:p>
            <a:pPr lvl="1" eaLnBrk="1" hangingPunct="1"/>
            <a:r>
              <a:rPr lang="pt-BR" altLang="pt-BR" sz="2400"/>
              <a:t>x[n] = random();</a:t>
            </a:r>
          </a:p>
        </p:txBody>
      </p:sp>
      <p:pic>
        <p:nvPicPr>
          <p:cNvPr id="614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41656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933825"/>
            <a:ext cx="3382963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Energia e potência de sinais</a:t>
            </a:r>
          </a:p>
        </p:txBody>
      </p:sp>
      <p:sp>
        <p:nvSpPr>
          <p:cNvPr id="634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800"/>
              <a:t>Em sistemas elétricos um sinal normalmente é representado pela tensão ou corrente elétrica. Considera-se então a potência instantânea dissipada em um resistor: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365625"/>
            <a:ext cx="46577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/>
              <a:t>Energia e potência de sinais</a:t>
            </a:r>
          </a:p>
        </p:txBody>
      </p:sp>
      <p:sp>
        <p:nvSpPr>
          <p:cNvPr id="634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800" dirty="0"/>
              <a:t>Energia e potência são formas de se fazer medições relativas a um determinado sinal.</a:t>
            </a:r>
          </a:p>
          <a:p>
            <a:r>
              <a:rPr lang="pt-BR" altLang="pt-BR" sz="2800" dirty="0"/>
              <a:t>Para realizar tais medições utiliza-se uma integral sobre o sinal.</a:t>
            </a:r>
          </a:p>
        </p:txBody>
      </p:sp>
      <p:pic>
        <p:nvPicPr>
          <p:cNvPr id="114690" name="Picture 2" descr="http://www.conservapedia.com/images/2/21/Definiteintegralnv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3181"/>
            <a:ext cx="2571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2" name="Picture 4" descr="http://www.math.rutgers.edu/%7Egreenfie/mill_courses/math135/gifstuff/signed_are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46" y="3606478"/>
            <a:ext cx="2952328" cy="105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6" name="Picture 8" descr="http://www.nabla.hr/DIEx6Fig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864194"/>
            <a:ext cx="27527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1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Energia e potência de sinais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539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altLang="pt-BR" sz="2800" dirty="0"/>
                  <a:t>Energia Total de um Sinal Contínuo:</a:t>
                </a:r>
              </a:p>
              <a:p>
                <a:endParaRPr lang="pt-BR" altLang="pt-BR" sz="2800" dirty="0"/>
              </a:p>
              <a:p>
                <a:pPr marL="0" indent="0" algn="ctr">
                  <a:buNone/>
                </a:pPr>
                <a:r>
                  <a:rPr lang="pt-BR" altLang="pt-BR" sz="2800" dirty="0"/>
                  <a:t> </a:t>
                </a:r>
                <a14:m>
                  <m:oMath xmlns:m="http://schemas.openxmlformats.org/officeDocument/2006/math"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alt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pt-BR" altLang="pt-B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pt-BR" altLang="pt-B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alt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pt-BR" alt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alt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pt-BR" alt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altLang="pt-B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pt-BR" altLang="pt-B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altLang="pt-BR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pt-BR" altLang="pt-B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altLang="pt-BR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pt-BR" altLang="pt-BR" sz="2800" dirty="0"/>
              </a:p>
              <a:p>
                <a:pPr>
                  <a:buFontTx/>
                  <a:buNone/>
                </a:pPr>
                <a:endParaRPr lang="pt-BR" altLang="pt-BR" dirty="0"/>
              </a:p>
              <a:p>
                <a:r>
                  <a:rPr lang="pt-BR" altLang="pt-BR" sz="2800" dirty="0"/>
                  <a:t>Energia Total de um Sinal Discreto:</a:t>
                </a:r>
              </a:p>
              <a:p>
                <a:endParaRPr lang="pt-BR" altLang="pt-BR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altLang="pt-B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alt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alt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alt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pt-BR" sz="28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pt-BR" alt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alt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altLang="pt-BR" sz="2800" dirty="0"/>
              </a:p>
            </p:txBody>
          </p:sp>
        </mc:Choice>
        <mc:Fallback>
          <p:sp>
            <p:nvSpPr>
              <p:cNvPr id="65539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Energia e potência de sinais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altLang="pt-BR" sz="2800" dirty="0"/>
                  <a:t>Potência de um Sinal Contínuo: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alt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alt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pt-B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pt-BR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alt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ctrlP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p>
                                <m:sSupPr>
                                  <m:ctrlP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pt-BR" altLang="pt-BR" sz="2800" dirty="0"/>
              </a:p>
              <a:p>
                <a:r>
                  <a:rPr lang="pt-BR" altLang="pt-BR" sz="2800" dirty="0"/>
                  <a:t>Potência Média de um Sinal Contínuo Periódico: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alt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alt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pt-B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p>
                                <m:sSupPr>
                                  <m:ctrlP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alt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altLang="pt-BR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fName>
                        <m:e/>
                      </m:func>
                    </m:oMath>
                  </m:oMathPara>
                </a14:m>
                <a:endParaRPr lang="pt-BR" altLang="pt-BR" sz="2800" dirty="0"/>
              </a:p>
            </p:txBody>
          </p:sp>
        </mc:Choice>
        <mc:Fallback>
          <p:sp>
            <p:nvSpPr>
              <p:cNvPr id="6656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 r="-7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Energia e potência de sinais</a:t>
            </a:r>
          </a:p>
        </p:txBody>
      </p:sp>
      <p:sp>
        <p:nvSpPr>
          <p:cNvPr id="675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800" dirty="0"/>
              <a:t>Potência Média de um Sinal Discreto:</a:t>
            </a:r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r>
              <a:rPr lang="pt-BR" altLang="pt-BR" sz="2800" dirty="0"/>
              <a:t>Potência Média de um Sinal Discreto Periódico:</a:t>
            </a: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547938"/>
            <a:ext cx="37909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159375"/>
            <a:ext cx="28956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Energia e potência de sinais</a:t>
            </a:r>
          </a:p>
        </p:txBody>
      </p:sp>
      <p:sp>
        <p:nvSpPr>
          <p:cNvPr id="686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800"/>
              <a:t>Um sinal é caracterizado como sinal de energia se satisfizer a condição:</a:t>
            </a:r>
            <a:endParaRPr lang="pt-BR" altLang="pt-BR"/>
          </a:p>
          <a:p>
            <a:pPr algn="ctr">
              <a:buFontTx/>
              <a:buNone/>
            </a:pPr>
            <a:r>
              <a:rPr lang="pt-BR" altLang="pt-BR"/>
              <a:t>0 &lt; E &lt; </a:t>
            </a:r>
            <a:r>
              <a:rPr lang="pt-BR" altLang="pt-BR">
                <a:sym typeface="Symbol" panose="05050102010706020507" pitchFamily="18" charset="2"/>
              </a:rPr>
              <a:t></a:t>
            </a:r>
          </a:p>
          <a:p>
            <a:endParaRPr lang="pt-BR" altLang="pt-BR"/>
          </a:p>
          <a:p>
            <a:r>
              <a:rPr lang="pt-BR" altLang="pt-BR" sz="2800"/>
              <a:t>Um sinal é caracterizado como sinal de potência se satisfizer a condição:</a:t>
            </a:r>
            <a:endParaRPr lang="pt-BR" altLang="pt-BR"/>
          </a:p>
          <a:p>
            <a:pPr algn="ctr">
              <a:buFontTx/>
              <a:buNone/>
            </a:pPr>
            <a:r>
              <a:rPr lang="pt-BR" altLang="pt-BR"/>
              <a:t>0 &lt; P &lt; </a:t>
            </a:r>
            <a:r>
              <a:rPr lang="pt-BR" altLang="pt-BR">
                <a:sym typeface="Symbol" panose="05050102010706020507" pitchFamily="18" charset="2"/>
              </a:rPr>
              <a:t>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Energia e potência de sinais</a:t>
            </a:r>
          </a:p>
        </p:txBody>
      </p:sp>
      <p:sp>
        <p:nvSpPr>
          <p:cNvPr id="696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/>
              <a:t>Exercício 1: </a:t>
            </a:r>
            <a:r>
              <a:rPr lang="pt-BR" altLang="pt-BR"/>
              <a:t>Qual a energia total do pulso retangular abaixo?</a:t>
            </a: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852738"/>
            <a:ext cx="34194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Energia e potência de sinais</a:t>
            </a:r>
          </a:p>
        </p:txBody>
      </p:sp>
      <p:sp>
        <p:nvSpPr>
          <p:cNvPr id="706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/>
              <a:t>Exercício 2: </a:t>
            </a:r>
            <a:r>
              <a:rPr lang="pt-BR" altLang="pt-BR"/>
              <a:t>Qual a potência média da onda quadrada abaixo?</a:t>
            </a:r>
          </a:p>
          <a:p>
            <a:endParaRPr lang="pt-BR" altLang="pt-BR"/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924175"/>
            <a:ext cx="66198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Energia e potência de sinais</a:t>
            </a:r>
          </a:p>
        </p:txBody>
      </p:sp>
      <p:sp>
        <p:nvSpPr>
          <p:cNvPr id="716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/>
              <a:t>Exercício 3:</a:t>
            </a:r>
            <a:r>
              <a:rPr lang="pt-BR" altLang="pt-BR"/>
              <a:t> Qual a potência média da onda triangular abaixo?</a:t>
            </a:r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989263"/>
            <a:ext cx="71913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Sinais Analógicos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96975"/>
            <a:ext cx="76327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Energia e potência de sinais</a:t>
            </a:r>
          </a:p>
        </p:txBody>
      </p:sp>
      <p:sp>
        <p:nvSpPr>
          <p:cNvPr id="727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/>
              <a:t>Exercício 4:</a:t>
            </a:r>
            <a:r>
              <a:rPr lang="pt-BR" altLang="pt-BR"/>
              <a:t> Qual é a energia total do sinal de tempo discreto abaixo?</a:t>
            </a:r>
          </a:p>
          <a:p>
            <a:endParaRPr lang="pt-BR" altLang="pt-BR"/>
          </a:p>
        </p:txBody>
      </p:sp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840038"/>
            <a:ext cx="71913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Energia e potência de sinais</a:t>
            </a:r>
          </a:p>
        </p:txBody>
      </p:sp>
      <p:sp>
        <p:nvSpPr>
          <p:cNvPr id="737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/>
              <a:t>Exercício 5:</a:t>
            </a:r>
            <a:r>
              <a:rPr lang="pt-BR" altLang="pt-BR"/>
              <a:t> Qual é a potência média do sinal periódico de tempo discreto abaixo?</a:t>
            </a:r>
          </a:p>
        </p:txBody>
      </p:sp>
      <p:pic>
        <p:nvPicPr>
          <p:cNvPr id="737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781300"/>
            <a:ext cx="72294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Energia e potência de sinais</a:t>
            </a:r>
          </a:p>
        </p:txBody>
      </p:sp>
      <p:sp>
        <p:nvSpPr>
          <p:cNvPr id="7475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pt-BR" altLang="pt-BR" b="1"/>
              <a:t>Exercício 6:</a:t>
            </a:r>
            <a:r>
              <a:rPr lang="pt-BR" altLang="pt-BR"/>
              <a:t> Qual é a potência média do sinal periódico abaixo?</a:t>
            </a:r>
          </a:p>
          <a:p>
            <a:pPr lvl="1"/>
            <a:r>
              <a:rPr lang="pt-BR" altLang="pt-BR"/>
              <a:t>x(t) = 12.sen(200</a:t>
            </a:r>
            <a:r>
              <a:rPr lang="el-GR" altLang="pt-BR">
                <a:latin typeface="Cambria Math" panose="02040503050406030204" pitchFamily="18" charset="0"/>
              </a:rPr>
              <a:t>π</a:t>
            </a:r>
            <a:r>
              <a:rPr lang="pt-BR" altLang="pt-BR">
                <a:latin typeface="Cambria Math" panose="02040503050406030204" pitchFamily="18" charset="0"/>
              </a:rPr>
              <a:t>t)</a:t>
            </a:r>
          </a:p>
          <a:p>
            <a:pPr lvl="1"/>
            <a:r>
              <a:rPr lang="pt-BR" altLang="pt-BR">
                <a:latin typeface="Cambria Math" panose="02040503050406030204" pitchFamily="18" charset="0"/>
              </a:rPr>
              <a:t>x(n) = 8.cos(2.</a:t>
            </a:r>
            <a:r>
              <a:rPr lang="el-GR" altLang="pt-BR">
                <a:latin typeface="Cambria Math" panose="02040503050406030204" pitchFamily="18" charset="0"/>
              </a:rPr>
              <a:t>π</a:t>
            </a:r>
            <a:r>
              <a:rPr lang="pt-BR" altLang="pt-BR">
                <a:latin typeface="Cambria Math" panose="02040503050406030204" pitchFamily="18" charset="0"/>
              </a:rPr>
              <a:t>.n.k.t), onde k = 0.1 e 0 &lt; n &lt; 12</a:t>
            </a:r>
            <a:endParaRPr lang="pt-BR" alt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Sinais básicos contínuos no tempo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Sinal exponencial complexo</a:t>
            </a:r>
          </a:p>
          <a:p>
            <a:pPr lvl="1" eaLnBrk="1" hangingPunct="1"/>
            <a:r>
              <a:rPr lang="pt-BR" altLang="pt-BR"/>
              <a:t>x(t) = C.e</a:t>
            </a:r>
            <a:r>
              <a:rPr lang="pt-BR" altLang="pt-BR" baseline="30000"/>
              <a:t>-at</a:t>
            </a:r>
          </a:p>
          <a:p>
            <a:pPr lvl="1" eaLnBrk="1" hangingPunct="1"/>
            <a:r>
              <a:rPr lang="pt-BR" altLang="pt-BR" b="1" i="1"/>
              <a:t>C</a:t>
            </a:r>
            <a:r>
              <a:rPr lang="pt-BR" altLang="pt-BR"/>
              <a:t> e </a:t>
            </a:r>
            <a:r>
              <a:rPr lang="pt-BR" altLang="pt-BR" b="1" i="1"/>
              <a:t>a</a:t>
            </a:r>
            <a:r>
              <a:rPr lang="pt-BR" altLang="pt-BR"/>
              <a:t> são números complexos</a:t>
            </a:r>
          </a:p>
          <a:p>
            <a:pPr eaLnBrk="1" hangingPunct="1"/>
            <a:r>
              <a:rPr lang="pt-BR" altLang="pt-BR"/>
              <a:t>Se </a:t>
            </a:r>
            <a:r>
              <a:rPr lang="pt-BR" altLang="pt-BR" b="1" i="1"/>
              <a:t>C</a:t>
            </a:r>
            <a:r>
              <a:rPr lang="pt-BR" altLang="pt-BR"/>
              <a:t> e </a:t>
            </a:r>
            <a:r>
              <a:rPr lang="pt-BR" altLang="pt-BR" b="1" i="1"/>
              <a:t>a</a:t>
            </a:r>
            <a:r>
              <a:rPr lang="pt-BR" altLang="pt-BR"/>
              <a:t> são reais</a:t>
            </a:r>
          </a:p>
          <a:p>
            <a:pPr lvl="1" eaLnBrk="1" hangingPunct="1"/>
            <a:r>
              <a:rPr lang="pt-BR" altLang="pt-BR"/>
              <a:t>Exponencial real</a:t>
            </a:r>
          </a:p>
          <a:p>
            <a:pPr eaLnBrk="1" hangingPunct="1"/>
            <a:r>
              <a:rPr lang="pt-BR" altLang="pt-BR"/>
              <a:t>Se </a:t>
            </a:r>
            <a:r>
              <a:rPr lang="pt-BR" altLang="pt-BR" b="1" i="1"/>
              <a:t>a</a:t>
            </a:r>
            <a:r>
              <a:rPr lang="pt-BR" altLang="pt-BR"/>
              <a:t> for imaginário puro</a:t>
            </a:r>
          </a:p>
          <a:p>
            <a:pPr lvl="1" eaLnBrk="1" hangingPunct="1"/>
            <a:r>
              <a:rPr lang="pt-BR" altLang="pt-BR"/>
              <a:t>Exponencial complexa periódica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Exponencial complexa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133600"/>
            <a:ext cx="4249737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42481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84538"/>
            <a:ext cx="1152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652963"/>
            <a:ext cx="33845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Sinal senoidal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57338"/>
            <a:ext cx="8713787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Sinais Básicos Discretos no Tempo</a:t>
            </a:r>
          </a:p>
        </p:txBody>
      </p:sp>
      <p:pic>
        <p:nvPicPr>
          <p:cNvPr id="819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80089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Sinais Básicos Discretos no Tempo</a:t>
            </a:r>
          </a:p>
        </p:txBody>
      </p:sp>
      <p:pic>
        <p:nvPicPr>
          <p:cNvPr id="839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75"/>
            <a:ext cx="86360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Sinais Básicos Discretos no Tempo</a:t>
            </a:r>
          </a:p>
        </p:txBody>
      </p:sp>
      <p:pic>
        <p:nvPicPr>
          <p:cNvPr id="860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41438"/>
            <a:ext cx="6696075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013325"/>
            <a:ext cx="3357562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Sistemas</a:t>
            </a:r>
          </a:p>
        </p:txBody>
      </p:sp>
      <p:sp>
        <p:nvSpPr>
          <p:cNvPr id="8806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Processo (físico ou lógico) que fornece sinais de saída para sinais de entrada.</a:t>
            </a:r>
          </a:p>
          <a:p>
            <a:pPr eaLnBrk="1" hangingPunct="1"/>
            <a:r>
              <a:rPr lang="pt-BR" altLang="pt-BR" sz="2800"/>
              <a:t>Sistemas contínuos no tempo</a:t>
            </a:r>
          </a:p>
          <a:p>
            <a:pPr eaLnBrk="1" hangingPunct="1"/>
            <a:r>
              <a:rPr lang="pt-BR" altLang="pt-BR" sz="2800"/>
              <a:t>Sistemas discretos no tempo</a:t>
            </a:r>
          </a:p>
        </p:txBody>
      </p:sp>
      <p:pic>
        <p:nvPicPr>
          <p:cNvPr id="880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844675"/>
            <a:ext cx="43243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221163"/>
            <a:ext cx="4324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labsolda.ufsc.br/projetos/projetos_viabilizados/imagens/imgs_atualizacao/oscilos_s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4313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4" descr="http://www.tek.com/images/fpo/products_scop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28625"/>
            <a:ext cx="23812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" descr="http://www.tek.com/images/imagewidget/tds3000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3500438"/>
            <a:ext cx="18097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 descr="http://www.tek.com/images/imagewidget/tds3000c-scree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5143500"/>
            <a:ext cx="18097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10" descr="http://www.tek.com/images/imagewidget/dpo7000/dpo7000pers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5143500"/>
            <a:ext cx="18097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Sistema linear e invariante no tempo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Se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x(t) = a.x</a:t>
            </a:r>
            <a:r>
              <a:rPr lang="pt-BR" altLang="pt-BR" baseline="-25000"/>
              <a:t>1</a:t>
            </a:r>
            <a:r>
              <a:rPr lang="pt-BR" altLang="pt-BR"/>
              <a:t>(t) + b.x</a:t>
            </a:r>
            <a:r>
              <a:rPr lang="pt-BR" altLang="pt-BR" baseline="-25000"/>
              <a:t>2</a:t>
            </a:r>
            <a:r>
              <a:rPr lang="pt-BR" altLang="pt-BR"/>
              <a:t>(t)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y</a:t>
            </a:r>
            <a:r>
              <a:rPr lang="pt-BR" altLang="pt-BR" baseline="-25000"/>
              <a:t>1</a:t>
            </a:r>
            <a:r>
              <a:rPr lang="pt-BR" altLang="pt-BR"/>
              <a:t>(t) é a resposta a x</a:t>
            </a:r>
            <a:r>
              <a:rPr lang="pt-BR" altLang="pt-BR" baseline="-25000"/>
              <a:t>1</a:t>
            </a:r>
            <a:r>
              <a:rPr lang="pt-BR" altLang="pt-BR"/>
              <a:t>(t)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y</a:t>
            </a:r>
            <a:r>
              <a:rPr lang="pt-BR" altLang="pt-BR" baseline="-25000"/>
              <a:t>2</a:t>
            </a:r>
            <a:r>
              <a:rPr lang="pt-BR" altLang="pt-BR"/>
              <a:t>(t) é a resposta a x</a:t>
            </a:r>
            <a:r>
              <a:rPr lang="pt-BR" altLang="pt-BR" baseline="-25000"/>
              <a:t>2</a:t>
            </a:r>
            <a:r>
              <a:rPr lang="pt-BR" altLang="pt-BR"/>
              <a:t>(t)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O sistema é linear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Então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y(t) = a.y</a:t>
            </a:r>
            <a:r>
              <a:rPr lang="pt-BR" altLang="pt-BR" baseline="-25000"/>
              <a:t>1</a:t>
            </a:r>
            <a:r>
              <a:rPr lang="pt-BR" altLang="pt-BR"/>
              <a:t>(t) + b.y</a:t>
            </a:r>
            <a:r>
              <a:rPr lang="pt-BR" altLang="pt-BR" baseline="-25000"/>
              <a:t>2</a:t>
            </a:r>
            <a:r>
              <a:rPr lang="pt-BR" altLang="pt-BR"/>
              <a:t>(t)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Princípio da homogeneidade e da superposição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Sistema linear e invariante no tempo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Se</a:t>
            </a:r>
          </a:p>
          <a:p>
            <a:pPr lvl="1" eaLnBrk="1" hangingPunct="1"/>
            <a:r>
              <a:rPr lang="pt-BR" altLang="pt-BR"/>
              <a:t>y(t) é a resposta a x(t)</a:t>
            </a:r>
          </a:p>
          <a:p>
            <a:pPr lvl="1" eaLnBrk="1" hangingPunct="1"/>
            <a:r>
              <a:rPr lang="pt-BR" altLang="pt-BR"/>
              <a:t>O sistema é invariante no tempo</a:t>
            </a:r>
          </a:p>
          <a:p>
            <a:pPr eaLnBrk="1" hangingPunct="1"/>
            <a:r>
              <a:rPr lang="pt-BR" altLang="pt-BR"/>
              <a:t>Então</a:t>
            </a:r>
          </a:p>
          <a:p>
            <a:pPr lvl="1" eaLnBrk="1" hangingPunct="1"/>
            <a:r>
              <a:rPr lang="pt-BR" altLang="pt-BR"/>
              <a:t>y(t-t</a:t>
            </a:r>
            <a:r>
              <a:rPr lang="pt-BR" altLang="pt-BR" baseline="-25000"/>
              <a:t>0</a:t>
            </a:r>
            <a:r>
              <a:rPr lang="pt-BR" altLang="pt-BR"/>
              <a:t>) é a resposta a x(t-t</a:t>
            </a:r>
            <a:r>
              <a:rPr lang="pt-BR" altLang="pt-BR" baseline="-25000"/>
              <a:t>0</a:t>
            </a:r>
            <a:r>
              <a:rPr lang="pt-BR" altLang="pt-BR"/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Sistemas com e sem memória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 memória</a:t>
            </a:r>
          </a:p>
          <a:p>
            <a:pPr lvl="1" eaLnBrk="1" hangingPunct="1"/>
            <a:r>
              <a:rPr lang="pt-BR" altLang="pt-BR"/>
              <a:t>y(t) = a.x(t-2)</a:t>
            </a:r>
          </a:p>
          <a:p>
            <a:pPr lvl="1" eaLnBrk="1" hangingPunct="1"/>
            <a:r>
              <a:rPr lang="pt-BR" altLang="pt-BR"/>
              <a:t>y[n] = x[n-1] + x[n-14]</a:t>
            </a:r>
          </a:p>
          <a:p>
            <a:pPr eaLnBrk="1" hangingPunct="1"/>
            <a:r>
              <a:rPr lang="pt-BR" altLang="pt-BR"/>
              <a:t>Sem memória</a:t>
            </a:r>
          </a:p>
          <a:p>
            <a:pPr lvl="1" eaLnBrk="1" hangingPunct="1"/>
            <a:r>
              <a:rPr lang="pt-BR" altLang="pt-BR"/>
              <a:t>y(t) = a.x(t)</a:t>
            </a:r>
          </a:p>
          <a:p>
            <a:pPr lvl="1" eaLnBrk="1" hangingPunct="1"/>
            <a:r>
              <a:rPr lang="pt-BR" altLang="pt-BR"/>
              <a:t>y[n] = x[n]</a:t>
            </a:r>
            <a:r>
              <a:rPr lang="pt-BR" altLang="pt-BR" baseline="30000"/>
              <a:t>2</a:t>
            </a:r>
            <a:r>
              <a:rPr lang="pt-BR" altLang="pt-BR"/>
              <a:t> – 3.x[n]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Sistema causal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Fisicamente realizável</a:t>
            </a:r>
          </a:p>
          <a:p>
            <a:pPr eaLnBrk="1" hangingPunct="1"/>
            <a:r>
              <a:rPr lang="pt-BR" altLang="pt-BR"/>
              <a:t>Se as saídas dependem somente da entradas atual e passadas</a:t>
            </a:r>
          </a:p>
          <a:p>
            <a:pPr lvl="1" eaLnBrk="1" hangingPunct="1"/>
            <a:r>
              <a:rPr lang="pt-BR" altLang="pt-BR"/>
              <a:t>y(t) = 2.x(t+1) ?</a:t>
            </a:r>
          </a:p>
          <a:p>
            <a:pPr lvl="1" eaLnBrk="1" hangingPunct="1"/>
            <a:r>
              <a:rPr lang="pt-BR" altLang="pt-BR"/>
              <a:t>y[n] = x[n].x[n-2] + 3 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Exemplos de sistemas</a:t>
            </a:r>
          </a:p>
        </p:txBody>
      </p:sp>
      <p:sp>
        <p:nvSpPr>
          <p:cNvPr id="9830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pt-BR"/>
          </a:p>
          <a:p>
            <a:r>
              <a:rPr lang="en-US" altLang="pt-BR"/>
              <a:t>Sinal de entrada</a:t>
            </a:r>
          </a:p>
          <a:p>
            <a:pPr lvl="1"/>
            <a:r>
              <a:rPr lang="en-US" altLang="pt-BR"/>
              <a:t>Voz</a:t>
            </a:r>
          </a:p>
          <a:p>
            <a:r>
              <a:rPr lang="en-US" altLang="pt-BR"/>
              <a:t>Sistemas</a:t>
            </a:r>
          </a:p>
          <a:p>
            <a:pPr lvl="1"/>
            <a:r>
              <a:rPr lang="en-US" altLang="pt-BR"/>
              <a:t>Computador</a:t>
            </a:r>
          </a:p>
          <a:p>
            <a:r>
              <a:rPr lang="en-US" altLang="pt-BR"/>
              <a:t>Sinal de saída</a:t>
            </a:r>
          </a:p>
          <a:p>
            <a:pPr lvl="1"/>
            <a:r>
              <a:rPr lang="en-US" altLang="pt-BR"/>
              <a:t>Voz com efeito</a:t>
            </a:r>
          </a:p>
        </p:txBody>
      </p:sp>
      <p:sp>
        <p:nvSpPr>
          <p:cNvPr id="9830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r>
              <a:rPr lang="en-US" altLang="pt-BR"/>
              <a:t>Alterações na voz do locutor.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Exemplos de sistemas</a:t>
            </a:r>
          </a:p>
        </p:txBody>
      </p:sp>
      <p:sp>
        <p:nvSpPr>
          <p:cNvPr id="99331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pt-BR"/>
          </a:p>
          <a:p>
            <a:r>
              <a:rPr lang="en-US" altLang="pt-BR"/>
              <a:t>Sinal de entrada</a:t>
            </a:r>
          </a:p>
          <a:p>
            <a:pPr lvl="1"/>
            <a:r>
              <a:rPr lang="en-US" altLang="pt-BR"/>
              <a:t>Voz</a:t>
            </a:r>
          </a:p>
          <a:p>
            <a:r>
              <a:rPr lang="en-US" altLang="pt-BR"/>
              <a:t>Sistemas</a:t>
            </a:r>
          </a:p>
          <a:p>
            <a:pPr lvl="1"/>
            <a:r>
              <a:rPr lang="en-US" altLang="pt-BR"/>
              <a:t>Transmissor + Canal + Receptor</a:t>
            </a:r>
          </a:p>
          <a:p>
            <a:r>
              <a:rPr lang="en-US" altLang="pt-BR"/>
              <a:t>Sinal de saída</a:t>
            </a:r>
          </a:p>
          <a:p>
            <a:pPr lvl="1"/>
            <a:r>
              <a:rPr lang="en-US" altLang="pt-BR"/>
              <a:t>Voz recebida no receptor</a:t>
            </a:r>
          </a:p>
        </p:txBody>
      </p:sp>
      <p:sp>
        <p:nvSpPr>
          <p:cNvPr id="99332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r>
              <a:rPr lang="en-US" altLang="pt-BR"/>
              <a:t>Sistema de comunicação de voz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Exemplos de sistemas</a:t>
            </a:r>
          </a:p>
        </p:txBody>
      </p:sp>
      <p:sp>
        <p:nvSpPr>
          <p:cNvPr id="100355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pt-BR"/>
          </a:p>
          <a:p>
            <a:r>
              <a:rPr lang="en-US" altLang="pt-BR"/>
              <a:t>Sinal de entrada</a:t>
            </a:r>
          </a:p>
          <a:p>
            <a:pPr lvl="1"/>
            <a:r>
              <a:rPr lang="en-US" altLang="pt-BR"/>
              <a:t>Posição desejada na aeronave</a:t>
            </a:r>
          </a:p>
          <a:p>
            <a:r>
              <a:rPr lang="en-US" altLang="pt-BR"/>
              <a:t>Sistemas</a:t>
            </a:r>
          </a:p>
          <a:p>
            <a:pPr lvl="1"/>
            <a:r>
              <a:rPr lang="en-US" altLang="pt-BR"/>
              <a:t>Aeronave + Piloto</a:t>
            </a:r>
          </a:p>
          <a:p>
            <a:r>
              <a:rPr lang="en-US" altLang="pt-BR"/>
              <a:t>Sinal de saída</a:t>
            </a:r>
          </a:p>
          <a:p>
            <a:pPr lvl="1"/>
            <a:r>
              <a:rPr lang="en-US" altLang="pt-BR"/>
              <a:t>Posição da aeronave</a:t>
            </a:r>
          </a:p>
        </p:txBody>
      </p:sp>
      <p:sp>
        <p:nvSpPr>
          <p:cNvPr id="100356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r>
              <a:rPr lang="en-US" altLang="pt-BR"/>
              <a:t>Sistema de aterrisagem de avião.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Sistema de comunicação</a:t>
            </a:r>
          </a:p>
        </p:txBody>
      </p:sp>
      <p:sp>
        <p:nvSpPr>
          <p:cNvPr id="1013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pt-BR"/>
          </a:p>
        </p:txBody>
      </p:sp>
      <p:grpSp>
        <p:nvGrpSpPr>
          <p:cNvPr id="101380" name="Group 18"/>
          <p:cNvGrpSpPr>
            <a:grpSpLocks/>
          </p:cNvGrpSpPr>
          <p:nvPr/>
        </p:nvGrpSpPr>
        <p:grpSpPr bwMode="auto">
          <a:xfrm>
            <a:off x="468313" y="2349500"/>
            <a:ext cx="8351837" cy="935038"/>
            <a:chOff x="467544" y="2708920"/>
            <a:chExt cx="8352928" cy="936104"/>
          </a:xfrm>
        </p:grpSpPr>
        <p:sp>
          <p:nvSpPr>
            <p:cNvPr id="101385" name="Rectangle 5"/>
            <p:cNvSpPr>
              <a:spLocks noChangeArrowheads="1"/>
            </p:cNvSpPr>
            <p:nvPr/>
          </p:nvSpPr>
          <p:spPr bwMode="auto">
            <a:xfrm>
              <a:off x="1115616" y="2708920"/>
              <a:ext cx="1584176" cy="936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BR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800"/>
                <a:t>Transmissor</a:t>
              </a:r>
            </a:p>
          </p:txBody>
        </p:sp>
        <p:sp>
          <p:nvSpPr>
            <p:cNvPr id="101386" name="Rectangle 6"/>
            <p:cNvSpPr>
              <a:spLocks noChangeArrowheads="1"/>
            </p:cNvSpPr>
            <p:nvPr/>
          </p:nvSpPr>
          <p:spPr bwMode="auto">
            <a:xfrm>
              <a:off x="3779912" y="2708920"/>
              <a:ext cx="1584176" cy="936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BR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800"/>
                <a:t>Canal</a:t>
              </a:r>
            </a:p>
          </p:txBody>
        </p:sp>
        <p:sp>
          <p:nvSpPr>
            <p:cNvPr id="101387" name="Rectangle 7"/>
            <p:cNvSpPr>
              <a:spLocks noChangeArrowheads="1"/>
            </p:cNvSpPr>
            <p:nvPr/>
          </p:nvSpPr>
          <p:spPr bwMode="auto">
            <a:xfrm>
              <a:off x="6300192" y="2708920"/>
              <a:ext cx="1584176" cy="936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BR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800"/>
                <a:t>Receptor</a:t>
              </a:r>
            </a:p>
          </p:txBody>
        </p:sp>
        <p:sp>
          <p:nvSpPr>
            <p:cNvPr id="101388" name="Right Arrow 14"/>
            <p:cNvSpPr>
              <a:spLocks noChangeArrowheads="1"/>
            </p:cNvSpPr>
            <p:nvPr/>
          </p:nvSpPr>
          <p:spPr bwMode="auto">
            <a:xfrm>
              <a:off x="467544" y="3068960"/>
              <a:ext cx="648072" cy="1440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BR" sz="1800"/>
            </a:p>
          </p:txBody>
        </p:sp>
        <p:sp>
          <p:nvSpPr>
            <p:cNvPr id="101389" name="Right Arrow 15"/>
            <p:cNvSpPr>
              <a:spLocks noChangeArrowheads="1"/>
            </p:cNvSpPr>
            <p:nvPr/>
          </p:nvSpPr>
          <p:spPr bwMode="auto">
            <a:xfrm>
              <a:off x="2699792" y="3140968"/>
              <a:ext cx="1080120" cy="1440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BR" sz="1800"/>
            </a:p>
          </p:txBody>
        </p:sp>
        <p:sp>
          <p:nvSpPr>
            <p:cNvPr id="101390" name="Right Arrow 16"/>
            <p:cNvSpPr>
              <a:spLocks noChangeArrowheads="1"/>
            </p:cNvSpPr>
            <p:nvPr/>
          </p:nvSpPr>
          <p:spPr bwMode="auto">
            <a:xfrm>
              <a:off x="5364088" y="3140968"/>
              <a:ext cx="936104" cy="144016"/>
            </a:xfrm>
            <a:prstGeom prst="rightArrow">
              <a:avLst>
                <a:gd name="adj1" fmla="val 50000"/>
                <a:gd name="adj2" fmla="val 500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BR" sz="1800"/>
            </a:p>
          </p:txBody>
        </p:sp>
        <p:sp>
          <p:nvSpPr>
            <p:cNvPr id="101391" name="Right Arrow 17"/>
            <p:cNvSpPr>
              <a:spLocks noChangeArrowheads="1"/>
            </p:cNvSpPr>
            <p:nvPr/>
          </p:nvSpPr>
          <p:spPr bwMode="auto">
            <a:xfrm>
              <a:off x="7884368" y="3140968"/>
              <a:ext cx="936104" cy="144016"/>
            </a:xfrm>
            <a:prstGeom prst="rightArrow">
              <a:avLst>
                <a:gd name="adj1" fmla="val 50000"/>
                <a:gd name="adj2" fmla="val 500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BR" sz="1800"/>
            </a:p>
          </p:txBody>
        </p:sp>
      </p:grpSp>
      <p:sp>
        <p:nvSpPr>
          <p:cNvPr id="101381" name="Oval Callout 19"/>
          <p:cNvSpPr>
            <a:spLocks noChangeArrowheads="1"/>
          </p:cNvSpPr>
          <p:nvPr/>
        </p:nvSpPr>
        <p:spPr bwMode="auto">
          <a:xfrm>
            <a:off x="323850" y="3716338"/>
            <a:ext cx="1439863" cy="433387"/>
          </a:xfrm>
          <a:prstGeom prst="wedgeEllipseCallout">
            <a:avLst>
              <a:gd name="adj1" fmla="val -22176"/>
              <a:gd name="adj2" fmla="val -236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200" dirty="0" err="1"/>
              <a:t>Informação</a:t>
            </a:r>
            <a:endParaRPr lang="en-US" altLang="pt-BR" sz="1200" dirty="0"/>
          </a:p>
        </p:txBody>
      </p:sp>
      <p:sp>
        <p:nvSpPr>
          <p:cNvPr id="101382" name="Oval Callout 20"/>
          <p:cNvSpPr>
            <a:spLocks noChangeArrowheads="1"/>
          </p:cNvSpPr>
          <p:nvPr/>
        </p:nvSpPr>
        <p:spPr bwMode="auto">
          <a:xfrm>
            <a:off x="2339975" y="3716338"/>
            <a:ext cx="1439863" cy="649287"/>
          </a:xfrm>
          <a:prstGeom prst="wedgeEllipseCallout">
            <a:avLst>
              <a:gd name="adj1" fmla="val 3023"/>
              <a:gd name="adj2" fmla="val -16693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200"/>
              <a:t>Sinal transmitido</a:t>
            </a:r>
          </a:p>
        </p:txBody>
      </p:sp>
      <p:sp>
        <p:nvSpPr>
          <p:cNvPr id="101383" name="Oval Callout 21"/>
          <p:cNvSpPr>
            <a:spLocks noChangeArrowheads="1"/>
          </p:cNvSpPr>
          <p:nvPr/>
        </p:nvSpPr>
        <p:spPr bwMode="auto">
          <a:xfrm>
            <a:off x="4932363" y="3716338"/>
            <a:ext cx="1439862" cy="649287"/>
          </a:xfrm>
          <a:prstGeom prst="wedgeEllipseCallout">
            <a:avLst>
              <a:gd name="adj1" fmla="val 3023"/>
              <a:gd name="adj2" fmla="val -16693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200" dirty="0" err="1"/>
              <a:t>Sinal</a:t>
            </a:r>
            <a:r>
              <a:rPr lang="en-US" altLang="pt-BR" sz="1200" dirty="0"/>
              <a:t> </a:t>
            </a:r>
            <a:r>
              <a:rPr lang="en-US" altLang="pt-BR" sz="1200" dirty="0" err="1"/>
              <a:t>recebido</a:t>
            </a:r>
            <a:endParaRPr lang="en-US" altLang="pt-BR" sz="1200" dirty="0"/>
          </a:p>
        </p:txBody>
      </p:sp>
      <p:sp>
        <p:nvSpPr>
          <p:cNvPr id="101384" name="Oval Callout 22"/>
          <p:cNvSpPr>
            <a:spLocks noChangeArrowheads="1"/>
          </p:cNvSpPr>
          <p:nvPr/>
        </p:nvSpPr>
        <p:spPr bwMode="auto">
          <a:xfrm>
            <a:off x="7308850" y="3716338"/>
            <a:ext cx="1655763" cy="649287"/>
          </a:xfrm>
          <a:prstGeom prst="wedgeEllipseCallout">
            <a:avLst>
              <a:gd name="adj1" fmla="val 3023"/>
              <a:gd name="adj2" fmla="val -16693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200"/>
              <a:t>Estimativa da informação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animBg="1"/>
      <p:bldP spid="101382" grpId="0" animBg="1"/>
      <p:bldP spid="101383" grpId="0" animBg="1"/>
      <p:bldP spid="1013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Sinais Analógicos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/>
              <a:t>E freqüente usar o mesmo símbolo para representar determinada função ou sinal e o seu valor num qualquer ponto do domínio.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Por exemplo, na expressão </a:t>
            </a:r>
            <a:r>
              <a:rPr lang="ja-JP" altLang="pt-BR" sz="2800"/>
              <a:t>“</a:t>
            </a:r>
            <a:r>
              <a:rPr lang="pt-BR" altLang="ja-JP" sz="2800"/>
              <a:t>a função f(t)</a:t>
            </a:r>
            <a:r>
              <a:rPr lang="ja-JP" altLang="pt-BR" sz="2800"/>
              <a:t>”</a:t>
            </a:r>
            <a:r>
              <a:rPr lang="pt-BR" altLang="ja-JP" sz="2800"/>
              <a:t>, o símbolo f(t) entra com um signiﬁcado que não é </a:t>
            </a:r>
            <a:r>
              <a:rPr lang="ja-JP" altLang="pt-BR" sz="2800"/>
              <a:t>“</a:t>
            </a:r>
            <a:r>
              <a:rPr lang="pt-BR" altLang="ja-JP" sz="2800"/>
              <a:t>o valor da função f no instante t</a:t>
            </a:r>
            <a:r>
              <a:rPr lang="ja-JP" altLang="pt-BR" sz="2800"/>
              <a:t>”</a:t>
            </a:r>
            <a:r>
              <a:rPr lang="pt-BR" altLang="ja-JP" sz="28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Por isso, representaremos por vezes os sinais analógicos por letras minúsculas, normalmente isoladas, como, por exemplo, f, g e h.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O valor do sinal f no instante t será designado por f(t).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Sinais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Sinal contínuo</a:t>
            </a:r>
          </a:p>
          <a:p>
            <a:pPr lvl="1" eaLnBrk="1" hangingPunct="1"/>
            <a:r>
              <a:rPr lang="pt-BR" altLang="pt-BR"/>
              <a:t>Quando a variável independente (tempo) é contínua.</a:t>
            </a:r>
          </a:p>
          <a:p>
            <a:pPr eaLnBrk="1" hangingPunct="1"/>
            <a:r>
              <a:rPr lang="pt-BR" altLang="pt-BR"/>
              <a:t>Sinal discreto ou seqüência </a:t>
            </a:r>
          </a:p>
          <a:p>
            <a:pPr lvl="1" eaLnBrk="1" hangingPunct="1"/>
            <a:r>
              <a:rPr lang="pt-BR" altLang="pt-BR"/>
              <a:t>Quando a variável independente (tempo) é discreta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Sinal contínuo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7920038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Sinal contínuo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79930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1457</Words>
  <Application>Microsoft Office PowerPoint</Application>
  <PresentationFormat>Apresentação na tela (4:3)</PresentationFormat>
  <Paragraphs>276</Paragraphs>
  <Slides>57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3" baseType="lpstr">
      <vt:lpstr>Arial</vt:lpstr>
      <vt:lpstr>MS PGothic</vt:lpstr>
      <vt:lpstr>Calibri</vt:lpstr>
      <vt:lpstr>Symbol</vt:lpstr>
      <vt:lpstr>Cambria Math</vt:lpstr>
      <vt:lpstr>Design padrão</vt:lpstr>
      <vt:lpstr>Sinais e Sistemas</vt:lpstr>
      <vt:lpstr>Sinais</vt:lpstr>
      <vt:lpstr>Sinais Analógicos</vt:lpstr>
      <vt:lpstr>Sinais Analógicos</vt:lpstr>
      <vt:lpstr>Apresentação do PowerPoint</vt:lpstr>
      <vt:lpstr>Sinais Analógicos</vt:lpstr>
      <vt:lpstr>Tipos de Sinais</vt:lpstr>
      <vt:lpstr>Sinal contínuo</vt:lpstr>
      <vt:lpstr>Sinal contínuo</vt:lpstr>
      <vt:lpstr>Sinal discreto</vt:lpstr>
      <vt:lpstr>Sinal discreto</vt:lpstr>
      <vt:lpstr>Satélite</vt:lpstr>
      <vt:lpstr>Operações aritméticas entre sinais</vt:lpstr>
      <vt:lpstr>Operações aritméticas entre sinais</vt:lpstr>
      <vt:lpstr>Operações aritméticas entre sinais</vt:lpstr>
      <vt:lpstr>Operações aritméticas entre sinais</vt:lpstr>
      <vt:lpstr>Operações aritméticas entre sinais</vt:lpstr>
      <vt:lpstr>Operações aritméticas entre sinais</vt:lpstr>
      <vt:lpstr>Operações aritméticas entre sinais</vt:lpstr>
      <vt:lpstr>Operações aritméticas entre sinais</vt:lpstr>
      <vt:lpstr>Operações aritméticas entre sinais</vt:lpstr>
      <vt:lpstr>Propriedades de sinais</vt:lpstr>
      <vt:lpstr>Reflexão de um sinal</vt:lpstr>
      <vt:lpstr>Desvio temporal</vt:lpstr>
      <vt:lpstr>Sinal par</vt:lpstr>
      <vt:lpstr>Sinal impar</vt:lpstr>
      <vt:lpstr>Sinal periódico</vt:lpstr>
      <vt:lpstr>Sinal Determinístico</vt:lpstr>
      <vt:lpstr>Fractais</vt:lpstr>
      <vt:lpstr>Sinal aleatório</vt:lpstr>
      <vt:lpstr>Energia e potência de sinais</vt:lpstr>
      <vt:lpstr>Energia e potência de sinais</vt:lpstr>
      <vt:lpstr>Energia e potência de sinais</vt:lpstr>
      <vt:lpstr>Energia e potência de sinais</vt:lpstr>
      <vt:lpstr>Energia e potência de sinais</vt:lpstr>
      <vt:lpstr>Energia e potência de sinais</vt:lpstr>
      <vt:lpstr>Energia e potência de sinais</vt:lpstr>
      <vt:lpstr>Energia e potência de sinais</vt:lpstr>
      <vt:lpstr>Energia e potência de sinais</vt:lpstr>
      <vt:lpstr>Energia e potência de sinais</vt:lpstr>
      <vt:lpstr>Energia e potência de sinais</vt:lpstr>
      <vt:lpstr>Energia e potência de sinais</vt:lpstr>
      <vt:lpstr>Sinais básicos contínuos no tempo</vt:lpstr>
      <vt:lpstr>Exponencial complexa</vt:lpstr>
      <vt:lpstr>Sinal senoidal</vt:lpstr>
      <vt:lpstr>Sinais Básicos Discretos no Tempo</vt:lpstr>
      <vt:lpstr>Sinais Básicos Discretos no Tempo</vt:lpstr>
      <vt:lpstr>Sinais Básicos Discretos no Tempo</vt:lpstr>
      <vt:lpstr>Sistemas</vt:lpstr>
      <vt:lpstr>Sistema linear e invariante no tempo</vt:lpstr>
      <vt:lpstr>Sistema linear e invariante no tempo</vt:lpstr>
      <vt:lpstr>Sistemas com e sem memória</vt:lpstr>
      <vt:lpstr>Sistema causal</vt:lpstr>
      <vt:lpstr>Exemplos de sistemas</vt:lpstr>
      <vt:lpstr>Exemplos de sistemas</vt:lpstr>
      <vt:lpstr>Exemplos de sistemas</vt:lpstr>
      <vt:lpstr>Sistema de comunicação</vt:lpstr>
    </vt:vector>
  </TitlesOfParts>
  <Company>IESAM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Sinais e Sistemas</dc:title>
  <dc:creator>Dionne Monteiro</dc:creator>
  <cp:lastModifiedBy>Lab Aedi</cp:lastModifiedBy>
  <cp:revision>52</cp:revision>
  <dcterms:created xsi:type="dcterms:W3CDTF">2008-08-25T02:21:55Z</dcterms:created>
  <dcterms:modified xsi:type="dcterms:W3CDTF">2016-06-06T12:03:49Z</dcterms:modified>
</cp:coreProperties>
</file>