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5" r:id="rId11"/>
    <p:sldId id="264" r:id="rId12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57825" y="3876675"/>
            <a:ext cx="3619500" cy="2971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500312"/>
            <a:ext cx="7000875" cy="71755"/>
          </a:xfrm>
          <a:custGeom>
            <a:avLst/>
            <a:gdLst/>
            <a:ahLst/>
            <a:cxnLst/>
            <a:rect l="l" t="t" r="r" b="b"/>
            <a:pathLst>
              <a:path w="7000875" h="71755">
                <a:moveTo>
                  <a:pt x="7000875" y="0"/>
                </a:moveTo>
                <a:lnTo>
                  <a:pt x="0" y="0"/>
                </a:lnTo>
                <a:lnTo>
                  <a:pt x="0" y="71437"/>
                </a:lnTo>
                <a:lnTo>
                  <a:pt x="7000875" y="71437"/>
                </a:lnTo>
                <a:lnTo>
                  <a:pt x="7000875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772" y="80898"/>
            <a:ext cx="4181475" cy="2276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656332" y="5526023"/>
            <a:ext cx="3829812" cy="801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57825" y="3571875"/>
            <a:ext cx="3619500" cy="2971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90004"/>
            <a:ext cx="1928749" cy="10500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142936"/>
            <a:ext cx="9144000" cy="71755"/>
          </a:xfrm>
          <a:custGeom>
            <a:avLst/>
            <a:gdLst/>
            <a:ahLst/>
            <a:cxnLst/>
            <a:rect l="l" t="t" r="r" b="b"/>
            <a:pathLst>
              <a:path w="9144000" h="71755">
                <a:moveTo>
                  <a:pt x="9144000" y="0"/>
                </a:moveTo>
                <a:lnTo>
                  <a:pt x="0" y="0"/>
                </a:lnTo>
                <a:lnTo>
                  <a:pt x="0" y="71437"/>
                </a:lnTo>
                <a:lnTo>
                  <a:pt x="9144000" y="71437"/>
                </a:lnTo>
                <a:lnTo>
                  <a:pt x="91440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657997"/>
            <a:ext cx="9143999" cy="1999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2175" y="255523"/>
            <a:ext cx="581964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4616" y="1510703"/>
            <a:ext cx="8214766" cy="236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658229"/>
            <a:ext cx="550926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934706" y="6665315"/>
            <a:ext cx="1130300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ci.ifes.edu.br/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6377" y="2617768"/>
            <a:ext cx="9135208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object 2"/>
          <p:cNvSpPr txBox="1"/>
          <p:nvPr/>
        </p:nvSpPr>
        <p:spPr>
          <a:xfrm>
            <a:off x="1371600" y="3048000"/>
            <a:ext cx="6248400" cy="1600200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algn="ctr">
              <a:spcBef>
                <a:spcPts val="1005"/>
              </a:spcBef>
            </a:pP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APRESENTAÇÃO DA ANÁLISE </a:t>
            </a:r>
          </a:p>
          <a:p>
            <a:pPr algn="ctr">
              <a:spcBef>
                <a:spcPts val="1005"/>
              </a:spcBef>
            </a:pP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</a:p>
          <a:p>
            <a:pPr algn="ctr">
              <a:spcBef>
                <a:spcPts val="1005"/>
              </a:spcBef>
            </a:pP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SISTEMA ACADÊMICO 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2781300" y="6159706"/>
            <a:ext cx="3429000" cy="470642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ts val="1939"/>
              </a:lnSpc>
              <a:spcBef>
                <a:spcPts val="1005"/>
              </a:spcBef>
            </a:pPr>
            <a:r>
              <a:rPr sz="1700" dirty="0" smtClean="0">
                <a:latin typeface="Courier New"/>
                <a:cs typeface="Courier New"/>
                <a:hlinkClick r:id="rId2"/>
              </a:rPr>
              <a:t>http</a:t>
            </a:r>
            <a:r>
              <a:rPr sz="1700" dirty="0">
                <a:latin typeface="Courier New"/>
                <a:cs typeface="Courier New"/>
                <a:hlinkClick r:id="rId2"/>
              </a:rPr>
              <a:t>://</a:t>
            </a:r>
            <a:r>
              <a:rPr sz="1700" dirty="0" smtClean="0">
                <a:latin typeface="Courier New"/>
                <a:cs typeface="Courier New"/>
                <a:hlinkClick r:id="rId2"/>
              </a:rPr>
              <a:t>www.ci.ifes.edu.br</a:t>
            </a:r>
            <a:endParaRPr sz="1700" dirty="0">
              <a:latin typeface="Courier New"/>
              <a:cs typeface="Courier New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0" y="380827"/>
            <a:ext cx="1714500" cy="1511679"/>
          </a:xfrm>
          <a:prstGeom prst="rect">
            <a:avLst/>
          </a:prstGeom>
        </p:spPr>
      </p:pic>
      <p:sp>
        <p:nvSpPr>
          <p:cNvPr id="11" name="object 2"/>
          <p:cNvSpPr txBox="1"/>
          <p:nvPr/>
        </p:nvSpPr>
        <p:spPr>
          <a:xfrm>
            <a:off x="1371600" y="4947195"/>
            <a:ext cx="6248400" cy="1212511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algn="ctr">
              <a:spcBef>
                <a:spcPts val="1005"/>
              </a:spcBef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Alunos: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Márcio Cesar, Leandro Ferreira, Danielle Rangel, Emanoel Martins.</a:t>
            </a:r>
          </a:p>
          <a:p>
            <a:pPr algn="ctr">
              <a:spcBef>
                <a:spcPts val="1005"/>
              </a:spcBef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IFES – Cachoeiro de Itapemirim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44003" y="5234922"/>
            <a:ext cx="6934200" cy="1339215"/>
          </a:xfrm>
          <a:custGeom>
            <a:avLst/>
            <a:gdLst/>
            <a:ahLst/>
            <a:cxnLst/>
            <a:rect l="l" t="t" r="r" b="b"/>
            <a:pathLst>
              <a:path w="6934200" h="1339215">
                <a:moveTo>
                  <a:pt x="0" y="1338707"/>
                </a:moveTo>
                <a:lnTo>
                  <a:pt x="6933692" y="1338707"/>
                </a:lnTo>
                <a:lnTo>
                  <a:pt x="6933692" y="0"/>
                </a:lnTo>
                <a:lnTo>
                  <a:pt x="0" y="0"/>
                </a:lnTo>
                <a:lnTo>
                  <a:pt x="0" y="1338707"/>
                </a:lnTo>
                <a:close/>
              </a:path>
            </a:pathLst>
          </a:custGeom>
          <a:ln w="25400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22118" y="255523"/>
            <a:ext cx="571258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Processos </a:t>
            </a:r>
            <a:r>
              <a:rPr spc="-5" dirty="0"/>
              <a:t>de</a:t>
            </a:r>
            <a:r>
              <a:rPr spc="-60" dirty="0"/>
              <a:t> </a:t>
            </a:r>
            <a:r>
              <a:rPr spc="-10" dirty="0"/>
              <a:t>Negócio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8739" y="6658229"/>
            <a:ext cx="646596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7543800" y="6665315"/>
            <a:ext cx="15212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pic>
        <p:nvPicPr>
          <p:cNvPr id="3074" name="Picture 2" descr="telaRegistroAprovacao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03" y="1309397"/>
            <a:ext cx="5105400" cy="383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20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44002" y="5258341"/>
            <a:ext cx="6934200" cy="1339215"/>
          </a:xfrm>
          <a:custGeom>
            <a:avLst/>
            <a:gdLst/>
            <a:ahLst/>
            <a:cxnLst/>
            <a:rect l="l" t="t" r="r" b="b"/>
            <a:pathLst>
              <a:path w="6934200" h="1339215">
                <a:moveTo>
                  <a:pt x="0" y="1338707"/>
                </a:moveTo>
                <a:lnTo>
                  <a:pt x="6933692" y="1338707"/>
                </a:lnTo>
                <a:lnTo>
                  <a:pt x="6933692" y="0"/>
                </a:lnTo>
                <a:lnTo>
                  <a:pt x="0" y="0"/>
                </a:lnTo>
                <a:lnTo>
                  <a:pt x="0" y="1338707"/>
                </a:lnTo>
                <a:close/>
              </a:path>
            </a:pathLst>
          </a:custGeom>
          <a:ln w="25400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22118" y="255523"/>
            <a:ext cx="571258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Processos </a:t>
            </a:r>
            <a:r>
              <a:rPr spc="-5" dirty="0"/>
              <a:t>de</a:t>
            </a:r>
            <a:r>
              <a:rPr spc="-60" dirty="0"/>
              <a:t> </a:t>
            </a:r>
            <a:r>
              <a:rPr spc="-10" dirty="0"/>
              <a:t>Negócio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8739" y="6658229"/>
            <a:ext cx="646596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7543800" y="6665315"/>
            <a:ext cx="15212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pic>
        <p:nvPicPr>
          <p:cNvPr id="4098" name="Imagem 19" descr="matricula disciplin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163" y="1311468"/>
            <a:ext cx="364587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6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2119" y="255523"/>
            <a:ext cx="212128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Roteiro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8738" y="6658229"/>
            <a:ext cx="63982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7543800" y="6665315"/>
            <a:ext cx="15212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000" y="1752600"/>
            <a:ext cx="6429425" cy="31386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900" spc="-5" dirty="0">
                <a:latin typeface="Carlito"/>
                <a:cs typeface="Carlito"/>
              </a:rPr>
              <a:t>Modelagem</a:t>
            </a:r>
            <a:r>
              <a:rPr sz="2900" spc="-55" dirty="0">
                <a:latin typeface="Carlito"/>
                <a:cs typeface="Carlito"/>
              </a:rPr>
              <a:t> </a:t>
            </a:r>
            <a:r>
              <a:rPr sz="2900" spc="-5" dirty="0">
                <a:latin typeface="Carlito"/>
                <a:cs typeface="Carlito"/>
              </a:rPr>
              <a:t>Conceitual</a:t>
            </a:r>
            <a:endParaRPr sz="29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900" spc="-20" dirty="0">
                <a:latin typeface="Carlito"/>
                <a:cs typeface="Carlito"/>
              </a:rPr>
              <a:t>Levantamento </a:t>
            </a:r>
            <a:r>
              <a:rPr sz="2900" spc="-5" dirty="0">
                <a:latin typeface="Carlito"/>
                <a:cs typeface="Carlito"/>
              </a:rPr>
              <a:t>de</a:t>
            </a:r>
            <a:r>
              <a:rPr sz="2900" spc="-25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Requisitos</a:t>
            </a:r>
            <a:endParaRPr sz="29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900" spc="-15" dirty="0">
                <a:latin typeface="Carlito"/>
                <a:cs typeface="Carlito"/>
              </a:rPr>
              <a:t>Organização </a:t>
            </a:r>
            <a:r>
              <a:rPr sz="2900" spc="-5" dirty="0">
                <a:latin typeface="Carlito"/>
                <a:cs typeface="Carlito"/>
              </a:rPr>
              <a:t>dos</a:t>
            </a:r>
            <a:r>
              <a:rPr sz="2900" spc="-45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Requisitos</a:t>
            </a:r>
            <a:endParaRPr sz="29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900" spc="-5" dirty="0">
                <a:latin typeface="Carlito"/>
                <a:cs typeface="Carlito"/>
              </a:rPr>
              <a:t>Planejamento dos Ciclos</a:t>
            </a:r>
            <a:r>
              <a:rPr sz="2900" spc="-80" dirty="0">
                <a:latin typeface="Carlito"/>
                <a:cs typeface="Carlito"/>
              </a:rPr>
              <a:t> </a:t>
            </a:r>
            <a:r>
              <a:rPr sz="2900" spc="-20" dirty="0">
                <a:latin typeface="Carlito"/>
                <a:cs typeface="Carlito"/>
              </a:rPr>
              <a:t>Iterativos</a:t>
            </a:r>
            <a:endParaRPr sz="29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900" spc="-5" dirty="0">
                <a:latin typeface="Carlito"/>
                <a:cs typeface="Carlito"/>
              </a:rPr>
              <a:t>Casos de </a:t>
            </a:r>
            <a:r>
              <a:rPr sz="2900" dirty="0">
                <a:latin typeface="Carlito"/>
                <a:cs typeface="Carlito"/>
              </a:rPr>
              <a:t>Uso </a:t>
            </a:r>
            <a:r>
              <a:rPr sz="2900" spc="-10" dirty="0">
                <a:latin typeface="Carlito"/>
                <a:cs typeface="Carlito"/>
              </a:rPr>
              <a:t>(Processos </a:t>
            </a:r>
            <a:r>
              <a:rPr sz="2900" spc="-5" dirty="0">
                <a:latin typeface="Carlito"/>
                <a:cs typeface="Carlito"/>
              </a:rPr>
              <a:t>de</a:t>
            </a:r>
            <a:r>
              <a:rPr sz="2900" spc="-80" dirty="0">
                <a:latin typeface="Carlito"/>
                <a:cs typeface="Carlito"/>
              </a:rPr>
              <a:t> </a:t>
            </a:r>
            <a:r>
              <a:rPr sz="2900" spc="-5" dirty="0">
                <a:latin typeface="Carlito"/>
                <a:cs typeface="Carlito"/>
              </a:rPr>
              <a:t>Negócio)</a:t>
            </a:r>
            <a:endParaRPr sz="29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2119" y="255523"/>
            <a:ext cx="577888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Modelagem</a:t>
            </a:r>
            <a:r>
              <a:rPr spc="-85" dirty="0"/>
              <a:t> </a:t>
            </a:r>
            <a:r>
              <a:rPr dirty="0"/>
              <a:t>Conceitual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8738" y="6658229"/>
            <a:ext cx="6626861" cy="1866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7543800" y="6665315"/>
            <a:ext cx="15212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3" y="1447800"/>
            <a:ext cx="9049623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2175" y="255523"/>
            <a:ext cx="697425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213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Levantamento </a:t>
            </a:r>
            <a:r>
              <a:rPr spc="-5" dirty="0"/>
              <a:t>de</a:t>
            </a:r>
            <a:r>
              <a:rPr spc="-70" dirty="0"/>
              <a:t> </a:t>
            </a:r>
            <a:r>
              <a:rPr spc="-15" dirty="0"/>
              <a:t>Requisitos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8738" y="6658229"/>
            <a:ext cx="6474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7467600" y="6665315"/>
            <a:ext cx="15974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0749" y="1388020"/>
            <a:ext cx="7917384" cy="49225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b="1" spc="-5" dirty="0">
                <a:latin typeface="Carlito"/>
                <a:cs typeface="Carlito"/>
              </a:rPr>
              <a:t>Principais</a:t>
            </a:r>
            <a:r>
              <a:rPr sz="3200" b="1" spc="-30" dirty="0">
                <a:latin typeface="Carlito"/>
                <a:cs typeface="Carlito"/>
              </a:rPr>
              <a:t> </a:t>
            </a:r>
            <a:r>
              <a:rPr sz="3200" b="1" spc="-5" dirty="0">
                <a:latin typeface="Carlito"/>
                <a:cs typeface="Carlito"/>
              </a:rPr>
              <a:t>Conceitos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Manutenção </a:t>
            </a:r>
            <a:r>
              <a:rPr sz="2800" spc="-5" dirty="0">
                <a:latin typeface="Carlito"/>
                <a:cs typeface="Carlito"/>
              </a:rPr>
              <a:t>de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Cadastros</a:t>
            </a:r>
            <a:endParaRPr sz="2800" dirty="0">
              <a:latin typeface="Carlito"/>
              <a:cs typeface="Carlito"/>
            </a:endParaRPr>
          </a:p>
          <a:p>
            <a:pPr marL="756285" marR="5080" lvl="1" indent="-287020">
              <a:lnSpc>
                <a:spcPts val="3030"/>
              </a:lnSpc>
              <a:spcBef>
                <a:spcPts val="725"/>
              </a:spcBef>
              <a:buFont typeface="Arial"/>
              <a:buChar char="–"/>
              <a:tabLst>
                <a:tab pos="756920" algn="l"/>
                <a:tab pos="2169160" algn="l"/>
                <a:tab pos="4118610" algn="l"/>
                <a:tab pos="5363845" algn="l"/>
                <a:tab pos="5956935" algn="l"/>
                <a:tab pos="7190105" algn="l"/>
              </a:tabLst>
            </a:pPr>
            <a:r>
              <a:rPr lang="pt-BR" sz="2600" spc="-5" dirty="0" smtClean="0">
                <a:latin typeface="Carlito"/>
                <a:cs typeface="Carlito"/>
              </a:rPr>
              <a:t>Administrador</a:t>
            </a:r>
            <a:r>
              <a:rPr sz="2600" spc="-5" dirty="0" smtClean="0">
                <a:latin typeface="Carlito"/>
                <a:cs typeface="Carlito"/>
              </a:rPr>
              <a:t>;</a:t>
            </a:r>
            <a:r>
              <a:rPr lang="pt-BR" sz="2600" dirty="0">
                <a:latin typeface="Carlito"/>
                <a:cs typeface="Carlito"/>
              </a:rPr>
              <a:t> </a:t>
            </a:r>
            <a:r>
              <a:rPr lang="pt-BR" sz="2600" spc="-10" dirty="0" smtClean="0">
                <a:latin typeface="Carlito"/>
                <a:cs typeface="Carlito"/>
              </a:rPr>
              <a:t>Professor</a:t>
            </a:r>
            <a:r>
              <a:rPr sz="2600" spc="-5" dirty="0" smtClean="0">
                <a:latin typeface="Carlito"/>
                <a:cs typeface="Carlito"/>
              </a:rPr>
              <a:t>;</a:t>
            </a:r>
            <a:r>
              <a:rPr lang="pt-BR" sz="2600" dirty="0">
                <a:latin typeface="Carlito"/>
                <a:cs typeface="Carlito"/>
              </a:rPr>
              <a:t> </a:t>
            </a:r>
            <a:r>
              <a:rPr lang="pt-BR" sz="2600" spc="-10" dirty="0" smtClean="0">
                <a:latin typeface="Carlito"/>
                <a:cs typeface="Carlito"/>
              </a:rPr>
              <a:t>Aluno</a:t>
            </a:r>
            <a:r>
              <a:rPr sz="2600" spc="-5" dirty="0" smtClean="0">
                <a:latin typeface="Carlito"/>
                <a:cs typeface="Carlito"/>
              </a:rPr>
              <a:t>;</a:t>
            </a:r>
            <a:r>
              <a:rPr lang="pt-BR" sz="2600" dirty="0">
                <a:latin typeface="Carlito"/>
                <a:cs typeface="Carlito"/>
              </a:rPr>
              <a:t> </a:t>
            </a:r>
            <a:r>
              <a:rPr sz="2600" spc="-5" dirty="0" smtClean="0">
                <a:latin typeface="Carlito"/>
                <a:cs typeface="Carlito"/>
              </a:rPr>
              <a:t>U</a:t>
            </a:r>
            <a:r>
              <a:rPr sz="2600" spc="-280" dirty="0" smtClean="0">
                <a:latin typeface="Carlito"/>
                <a:cs typeface="Carlito"/>
              </a:rPr>
              <a:t>F</a:t>
            </a:r>
            <a:r>
              <a:rPr sz="2600" spc="-5" dirty="0" smtClean="0">
                <a:latin typeface="Carlito"/>
                <a:cs typeface="Carlito"/>
              </a:rPr>
              <a:t>,</a:t>
            </a:r>
            <a:r>
              <a:rPr lang="pt-BR" sz="2600" dirty="0">
                <a:latin typeface="Carlito"/>
                <a:cs typeface="Carlito"/>
              </a:rPr>
              <a:t> </a:t>
            </a:r>
            <a:r>
              <a:rPr sz="2600" spc="-10" dirty="0" err="1" smtClean="0">
                <a:latin typeface="Carlito"/>
                <a:cs typeface="Carlito"/>
              </a:rPr>
              <a:t>C</a:t>
            </a:r>
            <a:r>
              <a:rPr sz="2600" spc="-15" dirty="0" err="1" smtClean="0">
                <a:latin typeface="Carlito"/>
                <a:cs typeface="Carlito"/>
              </a:rPr>
              <a:t>i</a:t>
            </a:r>
            <a:r>
              <a:rPr sz="2600" spc="-10" dirty="0" err="1" smtClean="0">
                <a:latin typeface="Carlito"/>
                <a:cs typeface="Carlito"/>
              </a:rPr>
              <a:t>da</a:t>
            </a:r>
            <a:r>
              <a:rPr sz="2600" spc="-5" dirty="0" err="1" smtClean="0">
                <a:latin typeface="Carlito"/>
                <a:cs typeface="Carlito"/>
              </a:rPr>
              <a:t>d</a:t>
            </a:r>
            <a:r>
              <a:rPr sz="2600" dirty="0" err="1" smtClean="0">
                <a:latin typeface="Carlito"/>
                <a:cs typeface="Carlito"/>
              </a:rPr>
              <a:t>e</a:t>
            </a:r>
            <a:r>
              <a:rPr sz="2600" spc="-5" dirty="0" smtClean="0">
                <a:latin typeface="Carlito"/>
                <a:cs typeface="Carlito"/>
              </a:rPr>
              <a:t>;</a:t>
            </a:r>
            <a:r>
              <a:rPr lang="pt-BR" sz="2600" dirty="0">
                <a:latin typeface="Carlito"/>
                <a:cs typeface="Carlito"/>
              </a:rPr>
              <a:t> </a:t>
            </a:r>
            <a:r>
              <a:rPr sz="2600" spc="-5" dirty="0" err="1" smtClean="0">
                <a:latin typeface="Carlito"/>
                <a:cs typeface="Carlito"/>
              </a:rPr>
              <a:t>Bair</a:t>
            </a:r>
            <a:r>
              <a:rPr sz="2600" spc="-65" dirty="0" err="1" smtClean="0">
                <a:latin typeface="Carlito"/>
                <a:cs typeface="Carlito"/>
              </a:rPr>
              <a:t>r</a:t>
            </a:r>
            <a:r>
              <a:rPr sz="2600" dirty="0" err="1" smtClean="0">
                <a:latin typeface="Carlito"/>
                <a:cs typeface="Carlito"/>
              </a:rPr>
              <a:t>o</a:t>
            </a:r>
            <a:r>
              <a:rPr sz="2600" spc="-5" dirty="0">
                <a:latin typeface="Carlito"/>
                <a:cs typeface="Carlito"/>
              </a:rPr>
              <a:t>; </a:t>
            </a:r>
            <a:r>
              <a:rPr lang="pt-BR" sz="2600" spc="-5" dirty="0" smtClean="0">
                <a:latin typeface="Carlito"/>
                <a:cs typeface="Carlito"/>
              </a:rPr>
              <a:t>Curso</a:t>
            </a:r>
            <a:r>
              <a:rPr sz="2600" spc="-10" dirty="0" smtClean="0">
                <a:latin typeface="Carlito"/>
                <a:cs typeface="Carlito"/>
              </a:rPr>
              <a:t>;</a:t>
            </a:r>
            <a:r>
              <a:rPr lang="pt-BR" sz="2600" spc="-10" dirty="0" smtClean="0">
                <a:latin typeface="Carlito"/>
                <a:cs typeface="Carlito"/>
              </a:rPr>
              <a:t> Disciplina</a:t>
            </a:r>
            <a:r>
              <a:rPr sz="2600" spc="-10" dirty="0" smtClean="0">
                <a:latin typeface="Carlito"/>
                <a:cs typeface="Carlito"/>
              </a:rPr>
              <a:t>;</a:t>
            </a:r>
            <a:r>
              <a:rPr sz="2600" spc="60" dirty="0" smtClean="0">
                <a:latin typeface="Carlito"/>
                <a:cs typeface="Carlito"/>
              </a:rPr>
              <a:t> </a:t>
            </a:r>
            <a:r>
              <a:rPr lang="pt-BR" sz="2600" spc="-15" dirty="0" smtClean="0">
                <a:latin typeface="Carlito"/>
                <a:cs typeface="Carlito"/>
              </a:rPr>
              <a:t>Período Letivo</a:t>
            </a:r>
            <a:r>
              <a:rPr sz="2600" spc="-15" dirty="0" smtClean="0">
                <a:latin typeface="Carlito"/>
                <a:cs typeface="Carlito"/>
              </a:rPr>
              <a:t>;</a:t>
            </a:r>
            <a:r>
              <a:rPr lang="pt-BR" sz="2600" spc="-15" dirty="0" smtClean="0">
                <a:latin typeface="Carlito"/>
                <a:cs typeface="Carlito"/>
              </a:rPr>
              <a:t> Turma; Atividade Avaliativa.</a:t>
            </a:r>
            <a:endParaRPr sz="26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–"/>
            </a:pPr>
            <a:endParaRPr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Processos </a:t>
            </a:r>
            <a:r>
              <a:rPr sz="2800" spc="-5" dirty="0">
                <a:latin typeface="Carlito"/>
                <a:cs typeface="Carlito"/>
              </a:rPr>
              <a:t>de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Negócio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Font typeface="Arial"/>
              <a:buChar char="–"/>
              <a:tabLst>
                <a:tab pos="756920" algn="l"/>
              </a:tabLst>
            </a:pPr>
            <a:r>
              <a:rPr lang="pt-BR" sz="2600" spc="-15" dirty="0" smtClean="0">
                <a:latin typeface="Carlito"/>
                <a:cs typeface="Carlito"/>
              </a:rPr>
              <a:t>Registro de Presença</a:t>
            </a:r>
            <a:endParaRPr sz="2600" dirty="0" smtClean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lang="pt-BR" sz="2600" spc="-15" dirty="0" smtClean="0">
                <a:latin typeface="Carlito"/>
                <a:cs typeface="Carlito"/>
              </a:rPr>
              <a:t>Registro de Nota</a:t>
            </a:r>
            <a:endParaRPr sz="2600" dirty="0" smtClean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lang="pt-BR" sz="2600" spc="-15" dirty="0" smtClean="0">
                <a:latin typeface="Carlito"/>
                <a:cs typeface="Carlito"/>
              </a:rPr>
              <a:t>Registro de Aprovação</a:t>
            </a:r>
            <a:endParaRPr sz="2600" dirty="0" smtClean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lang="pt-BR" sz="2600" spc="-15" dirty="0" smtClean="0">
                <a:latin typeface="Carlito"/>
                <a:cs typeface="Carlito"/>
              </a:rPr>
              <a:t>Matrícula em Disciplina</a:t>
            </a:r>
            <a:endParaRPr sz="26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2174" y="255523"/>
            <a:ext cx="649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213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Levantamento </a:t>
            </a:r>
            <a:r>
              <a:rPr spc="-5" dirty="0"/>
              <a:t>de</a:t>
            </a:r>
            <a:r>
              <a:rPr spc="-70" dirty="0"/>
              <a:t> </a:t>
            </a:r>
            <a:r>
              <a:rPr spc="-15" dirty="0"/>
              <a:t>Requisitos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8738" y="6658229"/>
            <a:ext cx="6474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7620000" y="6665315"/>
            <a:ext cx="14450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4616" y="1507044"/>
            <a:ext cx="6088584" cy="4326183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Usuários </a:t>
            </a:r>
            <a:r>
              <a:rPr sz="3200" dirty="0">
                <a:latin typeface="Carlito"/>
                <a:cs typeface="Carlito"/>
              </a:rPr>
              <a:t>do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Sistema</a:t>
            </a:r>
            <a:endParaRPr sz="32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lang="pt-BR" sz="2800" spc="-20" dirty="0" smtClean="0">
                <a:latin typeface="Carlito"/>
                <a:cs typeface="Carlito"/>
              </a:rPr>
              <a:t>Administrador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lang="pt-BR" sz="2800" spc="-15" dirty="0" smtClean="0">
                <a:latin typeface="Carlito"/>
                <a:cs typeface="Carlito"/>
              </a:rPr>
              <a:t>Professor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lang="pt-BR" sz="2800" spc="-15" dirty="0" smtClean="0">
                <a:latin typeface="Carlito"/>
                <a:cs typeface="Carlito"/>
              </a:rPr>
              <a:t>Aluno</a:t>
            </a:r>
            <a:endParaRPr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Quantidade de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Requisitos</a:t>
            </a:r>
            <a:endParaRPr sz="32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Manutenção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spc="-15" dirty="0">
                <a:latin typeface="Carlito"/>
                <a:cs typeface="Carlito"/>
              </a:rPr>
              <a:t>Cadastros: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lang="pt-BR" sz="2800" spc="-10" dirty="0" smtClean="0">
                <a:latin typeface="Carlito"/>
                <a:cs typeface="Carlito"/>
              </a:rPr>
              <a:t>11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Processos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spc="-10" dirty="0">
                <a:latin typeface="Carlito"/>
                <a:cs typeface="Carlito"/>
              </a:rPr>
              <a:t>Negócio: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lang="pt-BR" sz="2800" spc="-5" dirty="0">
                <a:latin typeface="Carlito"/>
                <a:cs typeface="Carlito"/>
              </a:rPr>
              <a:t>6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Relatórios/Listagens: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lang="pt-BR" sz="2800" spc="-10" dirty="0" smtClean="0">
                <a:latin typeface="Carlito"/>
                <a:cs typeface="Carlito"/>
              </a:rPr>
              <a:t>16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200" y="304800"/>
            <a:ext cx="699808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Planejamento dos </a:t>
            </a:r>
            <a:r>
              <a:rPr dirty="0"/>
              <a:t>Ciclos</a:t>
            </a:r>
            <a:r>
              <a:rPr spc="-95" dirty="0"/>
              <a:t> </a:t>
            </a:r>
            <a:r>
              <a:rPr spc="-20" dirty="0"/>
              <a:t>Iterativos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8738" y="6658229"/>
            <a:ext cx="63220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7543800" y="6665315"/>
            <a:ext cx="15212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1676400"/>
            <a:ext cx="6165215" cy="2881558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Período: </a:t>
            </a:r>
            <a:r>
              <a:rPr lang="pt-BR" sz="3200" spc="-5" dirty="0" smtClean="0">
                <a:latin typeface="Carlito"/>
                <a:cs typeface="Carlito"/>
              </a:rPr>
              <a:t>19</a:t>
            </a:r>
            <a:r>
              <a:rPr sz="3200" spc="-5" dirty="0" smtClean="0">
                <a:latin typeface="Carlito"/>
                <a:cs typeface="Carlito"/>
              </a:rPr>
              <a:t>/0</a:t>
            </a:r>
            <a:r>
              <a:rPr lang="pt-BR" sz="3200" spc="-5" dirty="0" smtClean="0">
                <a:latin typeface="Carlito"/>
                <a:cs typeface="Carlito"/>
              </a:rPr>
              <a:t>4</a:t>
            </a:r>
            <a:r>
              <a:rPr sz="3200" spc="-5" dirty="0" smtClean="0">
                <a:latin typeface="Carlito"/>
                <a:cs typeface="Carlito"/>
              </a:rPr>
              <a:t>/20</a:t>
            </a:r>
            <a:r>
              <a:rPr lang="pt-BR" sz="3200" spc="-5" dirty="0" smtClean="0">
                <a:latin typeface="Carlito"/>
                <a:cs typeface="Carlito"/>
              </a:rPr>
              <a:t>21</a:t>
            </a:r>
            <a:r>
              <a:rPr sz="3200" spc="-5" dirty="0" smtClean="0">
                <a:latin typeface="Carlito"/>
                <a:cs typeface="Carlito"/>
              </a:rPr>
              <a:t> </a:t>
            </a:r>
            <a:r>
              <a:rPr sz="3200" spc="-185" dirty="0">
                <a:latin typeface="Arial"/>
                <a:cs typeface="Arial"/>
              </a:rPr>
              <a:t>–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lang="pt-BR" sz="3200" spc="-10" dirty="0" smtClean="0">
                <a:latin typeface="Carlito"/>
                <a:cs typeface="Arial"/>
              </a:rPr>
              <a:t>15</a:t>
            </a:r>
            <a:r>
              <a:rPr sz="3200" spc="-10" dirty="0" smtClean="0">
                <a:latin typeface="Carlito"/>
                <a:cs typeface="Carlito"/>
              </a:rPr>
              <a:t>/0</a:t>
            </a:r>
            <a:r>
              <a:rPr lang="pt-BR" sz="3200" spc="-10" dirty="0" smtClean="0">
                <a:latin typeface="Carlito"/>
                <a:cs typeface="Carlito"/>
              </a:rPr>
              <a:t>9</a:t>
            </a:r>
            <a:r>
              <a:rPr sz="3200" spc="-10" dirty="0" smtClean="0">
                <a:latin typeface="Carlito"/>
                <a:cs typeface="Carlito"/>
              </a:rPr>
              <a:t>/20</a:t>
            </a:r>
            <a:r>
              <a:rPr lang="pt-BR" sz="3200" spc="-10" dirty="0" smtClean="0">
                <a:latin typeface="Carlito"/>
                <a:cs typeface="Carlito"/>
              </a:rPr>
              <a:t>21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Duração: </a:t>
            </a:r>
            <a:r>
              <a:rPr lang="pt-BR" sz="3200" spc="-5" dirty="0" smtClean="0">
                <a:latin typeface="Carlito"/>
                <a:cs typeface="Carlito"/>
              </a:rPr>
              <a:t>149</a:t>
            </a:r>
            <a:r>
              <a:rPr sz="3200" spc="10" dirty="0" smtClean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dias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rlito"/>
                <a:cs typeface="Carlito"/>
              </a:rPr>
              <a:t>Trabalho: </a:t>
            </a:r>
            <a:r>
              <a:rPr lang="pt-BR" sz="3200" spc="-5" dirty="0" smtClean="0">
                <a:latin typeface="Carlito"/>
                <a:cs typeface="Carlito"/>
              </a:rPr>
              <a:t>3.576</a:t>
            </a:r>
            <a:r>
              <a:rPr sz="3200" spc="70" dirty="0" smtClean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horas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Custos: </a:t>
            </a:r>
            <a:r>
              <a:rPr sz="3200" dirty="0">
                <a:latin typeface="Carlito"/>
                <a:cs typeface="Carlito"/>
              </a:rPr>
              <a:t>R$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lang="pt-BR" sz="3200" spc="-10" dirty="0" smtClean="0">
                <a:latin typeface="Carlito"/>
                <a:cs typeface="Carlito"/>
              </a:rPr>
              <a:t>29</a:t>
            </a:r>
            <a:r>
              <a:rPr sz="3200" spc="-10" dirty="0" smtClean="0">
                <a:latin typeface="Carlito"/>
                <a:cs typeface="Carlito"/>
              </a:rPr>
              <a:t>.175,00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00505" y="5263776"/>
            <a:ext cx="6934200" cy="1339215"/>
          </a:xfrm>
          <a:custGeom>
            <a:avLst/>
            <a:gdLst/>
            <a:ahLst/>
            <a:cxnLst/>
            <a:rect l="l" t="t" r="r" b="b"/>
            <a:pathLst>
              <a:path w="6934200" h="1339215">
                <a:moveTo>
                  <a:pt x="0" y="1338707"/>
                </a:moveTo>
                <a:lnTo>
                  <a:pt x="6933692" y="1338707"/>
                </a:lnTo>
                <a:lnTo>
                  <a:pt x="6933692" y="0"/>
                </a:lnTo>
                <a:lnTo>
                  <a:pt x="0" y="0"/>
                </a:lnTo>
                <a:lnTo>
                  <a:pt x="0" y="1338707"/>
                </a:lnTo>
                <a:close/>
              </a:path>
            </a:pathLst>
          </a:custGeom>
          <a:ln w="25400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22118" y="255523"/>
            <a:ext cx="571258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Processos </a:t>
            </a:r>
            <a:r>
              <a:rPr spc="-5" dirty="0"/>
              <a:t>de</a:t>
            </a:r>
            <a:r>
              <a:rPr spc="-60" dirty="0"/>
              <a:t> </a:t>
            </a:r>
            <a:r>
              <a:rPr spc="-10" dirty="0"/>
              <a:t>Negócio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8739" y="6658229"/>
            <a:ext cx="646596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7543800" y="6665315"/>
            <a:ext cx="15212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pic>
        <p:nvPicPr>
          <p:cNvPr id="2050" name="Imagem 16" descr="C:\Users\emano\Desktop\Emanoel\LES Material\SA-registro-de-faltas.pngSA-registro-de-falt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118" y="1263072"/>
            <a:ext cx="4439692" cy="39724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7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00505" y="5486400"/>
            <a:ext cx="6934200" cy="1063328"/>
          </a:xfrm>
          <a:custGeom>
            <a:avLst/>
            <a:gdLst/>
            <a:ahLst/>
            <a:cxnLst/>
            <a:rect l="l" t="t" r="r" b="b"/>
            <a:pathLst>
              <a:path w="6934200" h="1339215">
                <a:moveTo>
                  <a:pt x="0" y="1338707"/>
                </a:moveTo>
                <a:lnTo>
                  <a:pt x="6933692" y="1338707"/>
                </a:lnTo>
                <a:lnTo>
                  <a:pt x="6933692" y="0"/>
                </a:lnTo>
                <a:lnTo>
                  <a:pt x="0" y="0"/>
                </a:lnTo>
                <a:lnTo>
                  <a:pt x="0" y="1338707"/>
                </a:lnTo>
                <a:close/>
              </a:path>
            </a:pathLst>
          </a:custGeom>
          <a:ln w="25400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22118" y="255523"/>
            <a:ext cx="571258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Processos </a:t>
            </a:r>
            <a:r>
              <a:rPr spc="-5" dirty="0"/>
              <a:t>de</a:t>
            </a:r>
            <a:r>
              <a:rPr spc="-60" dirty="0"/>
              <a:t> </a:t>
            </a:r>
            <a:r>
              <a:rPr spc="-10" dirty="0"/>
              <a:t>Negócio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8739" y="6658229"/>
            <a:ext cx="646596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7543800" y="6665315"/>
            <a:ext cx="15212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pic>
        <p:nvPicPr>
          <p:cNvPr id="1026" name="Imagem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1246446"/>
            <a:ext cx="4133995" cy="4106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219200" y="5620415"/>
            <a:ext cx="571500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Requisitos Não Funcionais e Regras de Negócio:</a:t>
            </a:r>
            <a:endParaRPr lang="pt-BR" sz="1600" i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AutoNum type="arabicPeriod"/>
              <a:tabLst>
                <a:tab pos="228600" algn="l"/>
              </a:tabLst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Seguindo a regra de negócio do [RF41].</a:t>
            </a:r>
            <a:endParaRPr lang="pt-BR" sz="1600" i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8739" y="6658229"/>
            <a:ext cx="646596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7543800" y="6665315"/>
            <a:ext cx="15212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pic>
        <p:nvPicPr>
          <p:cNvPr id="5122" name="Imagem 14" descr="CadastroAvaliaçã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95400"/>
            <a:ext cx="3657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4"/>
          <p:cNvSpPr/>
          <p:nvPr/>
        </p:nvSpPr>
        <p:spPr>
          <a:xfrm>
            <a:off x="1038296" y="5638800"/>
            <a:ext cx="6934200" cy="961687"/>
          </a:xfrm>
          <a:custGeom>
            <a:avLst/>
            <a:gdLst/>
            <a:ahLst/>
            <a:cxnLst/>
            <a:rect l="l" t="t" r="r" b="b"/>
            <a:pathLst>
              <a:path w="6934200" h="1339215">
                <a:moveTo>
                  <a:pt x="0" y="1338707"/>
                </a:moveTo>
                <a:lnTo>
                  <a:pt x="6933692" y="1338707"/>
                </a:lnTo>
                <a:lnTo>
                  <a:pt x="6933692" y="0"/>
                </a:lnTo>
                <a:lnTo>
                  <a:pt x="0" y="0"/>
                </a:lnTo>
                <a:lnTo>
                  <a:pt x="0" y="1338707"/>
                </a:lnTo>
                <a:close/>
              </a:path>
            </a:pathLst>
          </a:custGeom>
          <a:ln w="25400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tângulo 1"/>
          <p:cNvSpPr/>
          <p:nvPr/>
        </p:nvSpPr>
        <p:spPr>
          <a:xfrm>
            <a:off x="1228796" y="5711839"/>
            <a:ext cx="674370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pt-BR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Requisitos Não Funcionais e Regras de Negócio:</a:t>
            </a:r>
            <a:endParaRPr lang="pt-BR" sz="1400" i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AutoNum type="arabicPeriod"/>
              <a:tabLst>
                <a:tab pos="228600" algn="l"/>
              </a:tabLst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sistema emitira um alerta se o Professor tentar criar uma avaliação que juntamente com as outras, ultrapasse 100 pontos.</a:t>
            </a:r>
            <a:endParaRPr lang="pt-BR" sz="1400" i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65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353</Words>
  <Application>Microsoft Office PowerPoint</Application>
  <PresentationFormat>Apresentação na tela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Carlito</vt:lpstr>
      <vt:lpstr>Courier New</vt:lpstr>
      <vt:lpstr>Symbol</vt:lpstr>
      <vt:lpstr>Times New Roman</vt:lpstr>
      <vt:lpstr>Trebuchet MS</vt:lpstr>
      <vt:lpstr>Office Theme</vt:lpstr>
      <vt:lpstr>Apresentação do PowerPoint</vt:lpstr>
      <vt:lpstr>Roteiro</vt:lpstr>
      <vt:lpstr>Modelagem Conceitual</vt:lpstr>
      <vt:lpstr>Levantamento de Requisitos</vt:lpstr>
      <vt:lpstr>Levantamento de Requisitos</vt:lpstr>
      <vt:lpstr>Planejamento dos Ciclos Iterativos</vt:lpstr>
      <vt:lpstr>Processos de Negócio</vt:lpstr>
      <vt:lpstr>Processos de Negócio</vt:lpstr>
      <vt:lpstr>Apresentação do PowerPoint</vt:lpstr>
      <vt:lpstr>Processos de Negócio</vt:lpstr>
      <vt:lpstr>Processos de Negócio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Rafael Vargas</dc:creator>
  <cp:lastModifiedBy>Marcio Jr</cp:lastModifiedBy>
  <cp:revision>25</cp:revision>
  <dcterms:created xsi:type="dcterms:W3CDTF">2021-05-27T21:37:26Z</dcterms:created>
  <dcterms:modified xsi:type="dcterms:W3CDTF">2021-05-27T22:41:53Z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2021-05-27T00:00:00Z</vt:filetime>
  </property>
</Properties>
</file>