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9" r:id="rId6"/>
    <p:sldId id="270" r:id="rId7"/>
    <p:sldId id="268" r:id="rId8"/>
    <p:sldId id="267" r:id="rId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7825" y="3876675"/>
            <a:ext cx="3619500" cy="2971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00312"/>
            <a:ext cx="7000875" cy="71755"/>
          </a:xfrm>
          <a:custGeom>
            <a:avLst/>
            <a:gdLst/>
            <a:ahLst/>
            <a:cxnLst/>
            <a:rect l="l" t="t" r="r" b="b"/>
            <a:pathLst>
              <a:path w="7000875" h="71755">
                <a:moveTo>
                  <a:pt x="7000875" y="0"/>
                </a:moveTo>
                <a:lnTo>
                  <a:pt x="0" y="0"/>
                </a:lnTo>
                <a:lnTo>
                  <a:pt x="0" y="71437"/>
                </a:lnTo>
                <a:lnTo>
                  <a:pt x="7000875" y="71437"/>
                </a:lnTo>
                <a:lnTo>
                  <a:pt x="700087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72" y="80898"/>
            <a:ext cx="4181475" cy="227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56332" y="5526023"/>
            <a:ext cx="3829812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57825" y="3571875"/>
            <a:ext cx="3619500" cy="297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004"/>
            <a:ext cx="1928749" cy="1050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14293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9144000" y="0"/>
                </a:moveTo>
                <a:lnTo>
                  <a:pt x="0" y="0"/>
                </a:lnTo>
                <a:lnTo>
                  <a:pt x="0" y="71437"/>
                </a:lnTo>
                <a:lnTo>
                  <a:pt x="9144000" y="71437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657997"/>
            <a:ext cx="9143999" cy="1999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175" y="255523"/>
            <a:ext cx="581964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616" y="1510703"/>
            <a:ext cx="8214766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58229"/>
            <a:ext cx="550926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934706" y="6665315"/>
            <a:ext cx="113030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i.ifes.edu.b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6377" y="2617768"/>
            <a:ext cx="9135208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/>
          <p:cNvSpPr txBox="1"/>
          <p:nvPr/>
        </p:nvSpPr>
        <p:spPr>
          <a:xfrm>
            <a:off x="1371600" y="3048000"/>
            <a:ext cx="6248400" cy="1586973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PROJETO</a:t>
            </a:r>
          </a:p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005"/>
              </a:spcBef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ACADÊMICO 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2781300" y="6159706"/>
            <a:ext cx="3429000" cy="470642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lnSpc>
                <a:spcPts val="1939"/>
              </a:lnSpc>
              <a:spcBef>
                <a:spcPts val="1005"/>
              </a:spcBef>
            </a:pPr>
            <a:r>
              <a:rPr sz="1700" dirty="0" smtClean="0">
                <a:latin typeface="Courier New"/>
                <a:cs typeface="Courier New"/>
                <a:hlinkClick r:id="rId2"/>
              </a:rPr>
              <a:t>http</a:t>
            </a:r>
            <a:r>
              <a:rPr sz="1700" dirty="0">
                <a:latin typeface="Courier New"/>
                <a:cs typeface="Courier New"/>
                <a:hlinkClick r:id="rId2"/>
              </a:rPr>
              <a:t>://</a:t>
            </a:r>
            <a:r>
              <a:rPr sz="1700" dirty="0" smtClean="0">
                <a:latin typeface="Courier New"/>
                <a:cs typeface="Courier New"/>
                <a:hlinkClick r:id="rId2"/>
              </a:rPr>
              <a:t>www.ci.ifes.edu.br</a:t>
            </a:r>
            <a:endParaRPr sz="1700" dirty="0">
              <a:latin typeface="Courier New"/>
              <a:cs typeface="Courier New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380827"/>
            <a:ext cx="1714500" cy="1511679"/>
          </a:xfrm>
          <a:prstGeom prst="rect">
            <a:avLst/>
          </a:prstGeom>
        </p:spPr>
      </p:pic>
      <p:sp>
        <p:nvSpPr>
          <p:cNvPr id="11" name="object 2"/>
          <p:cNvSpPr txBox="1"/>
          <p:nvPr/>
        </p:nvSpPr>
        <p:spPr>
          <a:xfrm>
            <a:off x="1371600" y="4947195"/>
            <a:ext cx="6248400" cy="1212511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algn="ctr">
              <a:spcBef>
                <a:spcPts val="1005"/>
              </a:spcBef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Alunos: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Márcio Cesar, Leandro Ferreira, Danielle Rangel, Emanoel Martins.</a:t>
            </a:r>
          </a:p>
          <a:p>
            <a:pPr algn="ctr">
              <a:spcBef>
                <a:spcPts val="1005"/>
              </a:spcBef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IFES – Cachoeiro de Itapemirim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6934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30" dirty="0" smtClean="0"/>
              <a:t>Sistema de Controle do Sistema Acadêmico</a:t>
            </a:r>
            <a:endParaRPr sz="2800"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3982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752600"/>
            <a:ext cx="6429425" cy="14972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2800" spc="-10" dirty="0">
                <a:latin typeface="Carlito"/>
                <a:cs typeface="Carlito"/>
              </a:rPr>
              <a:t>Diagrama </a:t>
            </a:r>
            <a:r>
              <a:rPr lang="pt-BR" sz="2800" dirty="0">
                <a:latin typeface="Carlito"/>
                <a:cs typeface="Carlito"/>
              </a:rPr>
              <a:t>de </a:t>
            </a:r>
            <a:r>
              <a:rPr lang="pt-BR" sz="2800" spc="-5" dirty="0">
                <a:latin typeface="Carlito"/>
                <a:cs typeface="Carlito"/>
              </a:rPr>
              <a:t>Classes </a:t>
            </a:r>
            <a:r>
              <a:rPr lang="pt-BR" sz="2800" dirty="0">
                <a:latin typeface="Carlito"/>
                <a:cs typeface="Carlito"/>
              </a:rPr>
              <a:t>de</a:t>
            </a:r>
            <a:r>
              <a:rPr lang="pt-BR" sz="2800" spc="30" dirty="0">
                <a:latin typeface="Carlito"/>
                <a:cs typeface="Carlito"/>
              </a:rPr>
              <a:t> </a:t>
            </a:r>
            <a:r>
              <a:rPr lang="pt-BR" sz="2800" spc="-15" dirty="0" smtClean="0">
                <a:latin typeface="Carlito"/>
                <a:cs typeface="Carlito"/>
              </a:rPr>
              <a:t>Projeto</a:t>
            </a:r>
            <a:endParaRPr lang="pt-BR"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2800" spc="-15" dirty="0">
                <a:latin typeface="Carlito"/>
                <a:cs typeface="Carlito"/>
              </a:rPr>
              <a:t>Interface </a:t>
            </a:r>
            <a:r>
              <a:rPr lang="pt-BR" sz="2800" spc="-20" dirty="0">
                <a:latin typeface="Carlito"/>
                <a:cs typeface="Carlito"/>
              </a:rPr>
              <a:t>Gráfica </a:t>
            </a:r>
            <a:r>
              <a:rPr lang="pt-BR" sz="2800" spc="-15" dirty="0">
                <a:latin typeface="Carlito"/>
                <a:cs typeface="Carlito"/>
              </a:rPr>
              <a:t>(Protótipo) </a:t>
            </a:r>
            <a:r>
              <a:rPr lang="pt-BR" sz="2800" spc="-5" dirty="0">
                <a:latin typeface="Carlito"/>
                <a:cs typeface="Carlito"/>
              </a:rPr>
              <a:t>dos Casos de</a:t>
            </a:r>
            <a:r>
              <a:rPr lang="pt-BR" sz="2800" spc="95" dirty="0">
                <a:latin typeface="Carlito"/>
                <a:cs typeface="Carlito"/>
              </a:rPr>
              <a:t> </a:t>
            </a:r>
            <a:r>
              <a:rPr lang="pt-BR" sz="2800" spc="-5" dirty="0">
                <a:latin typeface="Carlito"/>
                <a:cs typeface="Carlito"/>
              </a:rPr>
              <a:t>Uso</a:t>
            </a:r>
            <a:endParaRPr lang="pt-BR"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228600"/>
            <a:ext cx="67056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Diagrama </a:t>
            </a:r>
            <a:r>
              <a:rPr lang="pt-BR" spc="-5" dirty="0"/>
              <a:t>de Classes de</a:t>
            </a:r>
            <a:r>
              <a:rPr lang="pt-BR" spc="-65" dirty="0"/>
              <a:t> </a:t>
            </a:r>
            <a:r>
              <a:rPr lang="pt-BR" spc="-25" dirty="0"/>
              <a:t>Projeto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8738" y="6658229"/>
            <a:ext cx="6626861" cy="186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5" dirty="0"/>
              <a:t>Curso </a:t>
            </a:r>
            <a:r>
              <a:rPr dirty="0"/>
              <a:t>de </a:t>
            </a:r>
            <a:r>
              <a:rPr spc="-5" dirty="0"/>
              <a:t>Sistemas </a:t>
            </a:r>
            <a:r>
              <a:rPr dirty="0"/>
              <a:t>de </a:t>
            </a:r>
            <a:r>
              <a:rPr spc="-5" dirty="0"/>
              <a:t>Informação </a:t>
            </a:r>
            <a:r>
              <a:rPr spc="185" dirty="0">
                <a:latin typeface="Trebuchet MS"/>
                <a:cs typeface="Trebuchet MS"/>
              </a:rPr>
              <a:t>–</a:t>
            </a:r>
            <a:r>
              <a:rPr spc="-305" dirty="0">
                <a:latin typeface="Trebuchet MS"/>
                <a:cs typeface="Trebuchet MS"/>
              </a:rPr>
              <a:t> </a:t>
            </a:r>
            <a:r>
              <a:rPr spc="-5" dirty="0"/>
              <a:t>Laboratório </a:t>
            </a:r>
            <a:r>
              <a:rPr dirty="0"/>
              <a:t>de </a:t>
            </a:r>
            <a:r>
              <a:rPr spc="-5" dirty="0"/>
              <a:t>Engenharia </a:t>
            </a:r>
            <a:r>
              <a:rPr dirty="0"/>
              <a:t>de </a:t>
            </a:r>
            <a:r>
              <a:rPr spc="-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7543800" y="6665315"/>
            <a:ext cx="1521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Fase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Análise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" y="1327619"/>
            <a:ext cx="8983337" cy="5301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173718"/>
            <a:ext cx="62484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15" dirty="0"/>
              <a:t>Interface </a:t>
            </a:r>
            <a:r>
              <a:rPr lang="pt-BR" sz="2800" spc="-20" dirty="0"/>
              <a:t>Gráfica </a:t>
            </a:r>
            <a:r>
              <a:rPr lang="pt-BR" sz="2800" spc="-5" dirty="0"/>
              <a:t>dos Casos de </a:t>
            </a:r>
            <a:r>
              <a:rPr lang="pt-BR" sz="2800" dirty="0" smtClean="0"/>
              <a:t>Uso</a:t>
            </a:r>
            <a:br>
              <a:rPr lang="pt-BR" sz="2800" dirty="0" smtClean="0"/>
            </a:br>
            <a:r>
              <a:rPr lang="pt-BR" sz="2800" dirty="0" smtClean="0"/>
              <a:t>Registro de Faltas </a:t>
            </a:r>
            <a:br>
              <a:rPr lang="pt-BR" sz="2800" dirty="0" smtClean="0"/>
            </a:br>
            <a:endParaRPr sz="2800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6199" y="6665315"/>
            <a:ext cx="64685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/>
              <a:t>Curso </a:t>
            </a:r>
            <a:r>
              <a:rPr sz="1200" dirty="0"/>
              <a:t>de </a:t>
            </a:r>
            <a:r>
              <a:rPr sz="1200" spc="-5" dirty="0"/>
              <a:t>Sistemas </a:t>
            </a:r>
            <a:r>
              <a:rPr sz="1200" dirty="0"/>
              <a:t>de </a:t>
            </a:r>
            <a:r>
              <a:rPr sz="1200" spc="-5" dirty="0"/>
              <a:t>Informação </a:t>
            </a:r>
            <a:r>
              <a:rPr sz="1200" spc="185" dirty="0">
                <a:latin typeface="Trebuchet MS"/>
                <a:cs typeface="Trebuchet MS"/>
              </a:rPr>
              <a:t>–</a:t>
            </a:r>
            <a:r>
              <a:rPr sz="1200" spc="-305" dirty="0">
                <a:latin typeface="Trebuchet MS"/>
                <a:cs typeface="Trebuchet MS"/>
              </a:rPr>
              <a:t> </a:t>
            </a:r>
            <a:r>
              <a:rPr sz="1200" spc="-5" dirty="0"/>
              <a:t>Laboratório </a:t>
            </a:r>
            <a:r>
              <a:rPr sz="1200" dirty="0"/>
              <a:t>de </a:t>
            </a:r>
            <a:r>
              <a:rPr sz="1200" spc="-5" dirty="0"/>
              <a:t>Engenharia </a:t>
            </a:r>
            <a:r>
              <a:rPr sz="1200" dirty="0"/>
              <a:t>de </a:t>
            </a:r>
            <a:r>
              <a:rPr sz="1200"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6019800" y="6665315"/>
            <a:ext cx="3045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pt-BR" sz="1100" b="1" dirty="0" smtClean="0"/>
              <a:t>Apresentação </a:t>
            </a:r>
            <a:r>
              <a:rPr lang="pt-BR" sz="1100" b="1" dirty="0"/>
              <a:t>da Fase de Projeto do Sistema</a:t>
            </a:r>
            <a:endParaRPr sz="11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5105400" y="1752600"/>
            <a:ext cx="3883406" cy="31425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505"/>
              </a:spcBef>
            </a:pPr>
            <a:r>
              <a:rPr sz="1700" b="1" spc="-10" dirty="0">
                <a:latin typeface="Carlito"/>
                <a:cs typeface="Carlito"/>
              </a:rPr>
              <a:t>TRANSAÇÕES </a:t>
            </a:r>
            <a:r>
              <a:rPr sz="1700" b="1" spc="-5" dirty="0">
                <a:latin typeface="Carlito"/>
                <a:cs typeface="Carlito"/>
              </a:rPr>
              <a:t>COM </a:t>
            </a:r>
            <a:r>
              <a:rPr sz="1700" b="1" dirty="0">
                <a:latin typeface="Carlito"/>
                <a:cs typeface="Carlito"/>
              </a:rPr>
              <a:t>O</a:t>
            </a:r>
            <a:r>
              <a:rPr sz="1700" b="1" spc="-4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BD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dos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clientes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dos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Filmes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das </a:t>
            </a:r>
            <a:r>
              <a:rPr sz="1700" spc="-5" dirty="0">
                <a:latin typeface="Carlito"/>
                <a:cs typeface="Carlito"/>
              </a:rPr>
              <a:t>Fitas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Filme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Verificação </a:t>
            </a:r>
            <a:r>
              <a:rPr sz="1700" dirty="0">
                <a:latin typeface="Carlito"/>
                <a:cs typeface="Carlito"/>
              </a:rPr>
              <a:t>de </a:t>
            </a:r>
            <a:r>
              <a:rPr sz="1700" spc="-5" dirty="0">
                <a:latin typeface="Carlito"/>
                <a:cs typeface="Carlito"/>
              </a:rPr>
              <a:t>Débito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Cliente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Inserção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Empréstimo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Inserção </a:t>
            </a:r>
            <a:r>
              <a:rPr sz="1700" dirty="0">
                <a:latin typeface="Carlito"/>
                <a:cs typeface="Carlito"/>
              </a:rPr>
              <a:t>dos </a:t>
            </a:r>
            <a:r>
              <a:rPr sz="1700" spc="-5" dirty="0">
                <a:latin typeface="Carlito"/>
                <a:cs typeface="Carlito"/>
              </a:rPr>
              <a:t>Itens </a:t>
            </a:r>
            <a:r>
              <a:rPr sz="1700" dirty="0">
                <a:latin typeface="Carlito"/>
                <a:cs typeface="Carlito"/>
              </a:rPr>
              <a:t>de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Empréstimo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Alteração </a:t>
            </a:r>
            <a:r>
              <a:rPr sz="1700" dirty="0">
                <a:latin typeface="Carlito"/>
                <a:cs typeface="Carlito"/>
              </a:rPr>
              <a:t>da </a:t>
            </a:r>
            <a:r>
              <a:rPr sz="1700" spc="-10" dirty="0">
                <a:latin typeface="Carlito"/>
                <a:cs typeface="Carlito"/>
              </a:rPr>
              <a:t>Fita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(</a:t>
            </a:r>
            <a:r>
              <a:rPr sz="1700" spc="-5" dirty="0" err="1">
                <a:latin typeface="Carlito"/>
                <a:cs typeface="Carlito"/>
              </a:rPr>
              <a:t>disponibilidade</a:t>
            </a:r>
            <a:r>
              <a:rPr sz="1700" spc="-5" dirty="0" smtClean="0">
                <a:latin typeface="Carlito"/>
                <a:cs typeface="Carlito"/>
              </a:rPr>
              <a:t>)</a:t>
            </a:r>
            <a:endParaRPr lang="pt-BR" sz="17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lang="pt-BR" sz="17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sz="1700" dirty="0">
              <a:latin typeface="Carlito"/>
              <a:cs typeface="Carlito"/>
            </a:endParaRPr>
          </a:p>
        </p:txBody>
      </p:sp>
      <p:pic>
        <p:nvPicPr>
          <p:cNvPr id="10" name="Imagem 16" descr="C:\Users\emano\Desktop\Emanoel\LES Material\SA-registro-de-faltas.pngSA-registro-de-fal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4191000" cy="3972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7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173718"/>
            <a:ext cx="62484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15" dirty="0"/>
              <a:t>Interface </a:t>
            </a:r>
            <a:r>
              <a:rPr lang="pt-BR" sz="2800" spc="-20" dirty="0"/>
              <a:t>Gráfica </a:t>
            </a:r>
            <a:r>
              <a:rPr lang="pt-BR" sz="2800" spc="-5" dirty="0"/>
              <a:t>dos Casos de </a:t>
            </a:r>
            <a:r>
              <a:rPr lang="pt-BR" sz="2800" dirty="0" smtClean="0"/>
              <a:t>Uso </a:t>
            </a:r>
            <a:br>
              <a:rPr lang="pt-BR" sz="2800" dirty="0" smtClean="0"/>
            </a:br>
            <a:r>
              <a:rPr lang="pt-BR" sz="2800" dirty="0" smtClean="0"/>
              <a:t>Registro de Notas</a:t>
            </a:r>
            <a:endParaRPr sz="2800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6199" y="6665315"/>
            <a:ext cx="64685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/>
              <a:t>Curso </a:t>
            </a:r>
            <a:r>
              <a:rPr sz="1200" dirty="0"/>
              <a:t>de </a:t>
            </a:r>
            <a:r>
              <a:rPr sz="1200" spc="-5" dirty="0"/>
              <a:t>Sistemas </a:t>
            </a:r>
            <a:r>
              <a:rPr sz="1200" dirty="0"/>
              <a:t>de </a:t>
            </a:r>
            <a:r>
              <a:rPr sz="1200" spc="-5" dirty="0"/>
              <a:t>Informação </a:t>
            </a:r>
            <a:r>
              <a:rPr sz="1200" spc="185" dirty="0">
                <a:latin typeface="Trebuchet MS"/>
                <a:cs typeface="Trebuchet MS"/>
              </a:rPr>
              <a:t>–</a:t>
            </a:r>
            <a:r>
              <a:rPr sz="1200" spc="-305" dirty="0">
                <a:latin typeface="Trebuchet MS"/>
                <a:cs typeface="Trebuchet MS"/>
              </a:rPr>
              <a:t> </a:t>
            </a:r>
            <a:r>
              <a:rPr sz="1200" spc="-5" dirty="0"/>
              <a:t>Laboratório </a:t>
            </a:r>
            <a:r>
              <a:rPr sz="1200" dirty="0"/>
              <a:t>de </a:t>
            </a:r>
            <a:r>
              <a:rPr sz="1200" spc="-5" dirty="0"/>
              <a:t>Engenharia </a:t>
            </a:r>
            <a:r>
              <a:rPr sz="1200" dirty="0"/>
              <a:t>de </a:t>
            </a:r>
            <a:r>
              <a:rPr sz="1200"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6019800" y="6665315"/>
            <a:ext cx="3045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pt-BR" sz="1100" b="1" dirty="0" smtClean="0"/>
              <a:t>Apresentação </a:t>
            </a:r>
            <a:r>
              <a:rPr lang="pt-BR" sz="1100" b="1" dirty="0"/>
              <a:t>da Fase de Projeto do Sistema</a:t>
            </a:r>
            <a:endParaRPr sz="11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5410200" y="2209801"/>
            <a:ext cx="3505200" cy="345543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505"/>
              </a:spcBef>
            </a:pPr>
            <a:r>
              <a:rPr sz="1700" b="1" spc="-10" dirty="0">
                <a:latin typeface="Carlito"/>
                <a:cs typeface="Carlito"/>
              </a:rPr>
              <a:t>TRANSAÇÕES </a:t>
            </a:r>
            <a:r>
              <a:rPr sz="1700" b="1" spc="-5" dirty="0">
                <a:latin typeface="Carlito"/>
                <a:cs typeface="Carlito"/>
              </a:rPr>
              <a:t>COM </a:t>
            </a:r>
            <a:r>
              <a:rPr sz="1700" b="1" dirty="0">
                <a:latin typeface="Carlito"/>
                <a:cs typeface="Carlito"/>
              </a:rPr>
              <a:t>O</a:t>
            </a:r>
            <a:r>
              <a:rPr sz="1700" b="1" spc="-45" dirty="0">
                <a:latin typeface="Carlito"/>
                <a:cs typeface="Carlito"/>
              </a:rPr>
              <a:t> </a:t>
            </a:r>
            <a:r>
              <a:rPr sz="1700" b="1" dirty="0" smtClean="0">
                <a:latin typeface="Carlito"/>
                <a:cs typeface="Carlito"/>
              </a:rPr>
              <a:t>BD</a:t>
            </a:r>
            <a:endParaRPr lang="pt-BR" sz="1700" b="1" dirty="0" smtClean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409"/>
              </a:spcBef>
              <a:tabLst>
                <a:tab pos="354965" algn="l"/>
                <a:tab pos="355600" algn="l"/>
              </a:tabLst>
            </a:pPr>
            <a:endParaRPr lang="pt-BR" sz="1700" spc="-10" dirty="0" smtClean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pt-BR" sz="1700" spc="-10" dirty="0" smtClean="0">
                <a:latin typeface="Carlito"/>
                <a:cs typeface="Carlito"/>
              </a:rPr>
              <a:t>Busca pelas Disciplinas</a:t>
            </a:r>
          </a:p>
          <a:p>
            <a:pPr marL="355600" indent="-342900" algn="just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pt-BR" sz="1700" spc="-10" dirty="0" smtClean="0">
                <a:latin typeface="Carlito"/>
                <a:cs typeface="Carlito"/>
              </a:rPr>
              <a:t>Busca pelas Avaliações</a:t>
            </a:r>
            <a:endParaRPr lang="pt-BR" sz="1700" spc="-10" dirty="0" smtClean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 err="1" smtClean="0">
                <a:latin typeface="Carlito"/>
                <a:cs typeface="Carlito"/>
              </a:rPr>
              <a:t>Listagem</a:t>
            </a:r>
            <a:r>
              <a:rPr sz="1700" spc="-10" dirty="0" smtClean="0">
                <a:latin typeface="Carlito"/>
                <a:cs typeface="Carlito"/>
              </a:rPr>
              <a:t> </a:t>
            </a:r>
            <a:r>
              <a:rPr sz="1700" dirty="0" smtClean="0">
                <a:latin typeface="Carlito"/>
                <a:cs typeface="Carlito"/>
              </a:rPr>
              <a:t>d</a:t>
            </a:r>
            <a:r>
              <a:rPr lang="pt-BR" sz="1700" dirty="0">
                <a:latin typeface="Carlito"/>
                <a:cs typeface="Carlito"/>
              </a:rPr>
              <a:t>o</a:t>
            </a:r>
            <a:r>
              <a:rPr sz="1700" dirty="0" smtClean="0">
                <a:latin typeface="Carlito"/>
                <a:cs typeface="Carlito"/>
              </a:rPr>
              <a:t>s</a:t>
            </a:r>
            <a:r>
              <a:rPr sz="1700" spc="-25" dirty="0" smtClean="0">
                <a:latin typeface="Carlito"/>
                <a:cs typeface="Carlito"/>
              </a:rPr>
              <a:t> </a:t>
            </a:r>
            <a:r>
              <a:rPr lang="pt-BR" sz="1700" spc="-5" dirty="0" smtClean="0">
                <a:latin typeface="Carlito"/>
                <a:cs typeface="Carlito"/>
              </a:rPr>
              <a:t>Alunos</a:t>
            </a:r>
            <a:endParaRPr sz="17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 err="1">
                <a:latin typeface="Carlito"/>
                <a:cs typeface="Carlito"/>
              </a:rPr>
              <a:t>Listagem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dirty="0" smtClean="0">
                <a:latin typeface="Carlito"/>
                <a:cs typeface="Carlito"/>
              </a:rPr>
              <a:t>d</a:t>
            </a:r>
            <a:r>
              <a:rPr lang="pt-BR" sz="1700" dirty="0" smtClean="0">
                <a:latin typeface="Carlito"/>
                <a:cs typeface="Carlito"/>
              </a:rPr>
              <a:t>a</a:t>
            </a:r>
            <a:r>
              <a:rPr sz="1700" dirty="0" smtClean="0">
                <a:latin typeface="Carlito"/>
                <a:cs typeface="Carlito"/>
              </a:rPr>
              <a:t>s</a:t>
            </a:r>
            <a:r>
              <a:rPr sz="1700" spc="-25" dirty="0" smtClean="0">
                <a:latin typeface="Carlito"/>
                <a:cs typeface="Carlito"/>
              </a:rPr>
              <a:t> </a:t>
            </a:r>
            <a:r>
              <a:rPr lang="pt-BR" sz="1700" spc="-5" dirty="0" smtClean="0">
                <a:latin typeface="Carlito"/>
                <a:cs typeface="Carlito"/>
              </a:rPr>
              <a:t>Matrículas</a:t>
            </a:r>
            <a:endParaRPr sz="17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das </a:t>
            </a:r>
            <a:r>
              <a:rPr lang="pt-BR" sz="1700" spc="-5" dirty="0" smtClean="0">
                <a:latin typeface="Carlito"/>
                <a:cs typeface="Carlito"/>
              </a:rPr>
              <a:t>Notas</a:t>
            </a:r>
            <a:endParaRPr sz="17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 err="1" smtClean="0">
                <a:latin typeface="Carlito"/>
                <a:cs typeface="Carlito"/>
              </a:rPr>
              <a:t>Inserção</a:t>
            </a:r>
            <a:r>
              <a:rPr sz="1700" spc="-5" dirty="0" smtClean="0">
                <a:latin typeface="Carlito"/>
                <a:cs typeface="Carlito"/>
              </a:rPr>
              <a:t> </a:t>
            </a:r>
            <a:r>
              <a:rPr sz="1700" dirty="0" smtClean="0">
                <a:latin typeface="Carlito"/>
                <a:cs typeface="Carlito"/>
              </a:rPr>
              <a:t>d</a:t>
            </a:r>
            <a:r>
              <a:rPr lang="pt-BR" sz="1700" dirty="0" smtClean="0">
                <a:latin typeface="Carlito"/>
                <a:cs typeface="Carlito"/>
              </a:rPr>
              <a:t>as Notas</a:t>
            </a:r>
            <a:endParaRPr sz="1700" dirty="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 err="1" smtClean="0">
                <a:latin typeface="Carlito"/>
                <a:cs typeface="Carlito"/>
              </a:rPr>
              <a:t>Alteração</a:t>
            </a:r>
            <a:r>
              <a:rPr sz="1700" spc="-5" dirty="0" smtClean="0">
                <a:latin typeface="Carlito"/>
                <a:cs typeface="Carlito"/>
              </a:rPr>
              <a:t> </a:t>
            </a:r>
            <a:r>
              <a:rPr sz="1700" dirty="0" smtClean="0">
                <a:latin typeface="Carlito"/>
                <a:cs typeface="Carlito"/>
              </a:rPr>
              <a:t>da</a:t>
            </a:r>
            <a:r>
              <a:rPr lang="pt-BR" sz="1700" dirty="0" smtClean="0">
                <a:latin typeface="Carlito"/>
                <a:cs typeface="Carlito"/>
              </a:rPr>
              <a:t>s Notas</a:t>
            </a:r>
            <a:endParaRPr lang="pt-BR" sz="17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lang="pt-BR" sz="17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sz="1700" dirty="0">
              <a:latin typeface="Carlito"/>
              <a:cs typeface="Carlito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209801"/>
            <a:ext cx="5181601" cy="29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6199" y="6665315"/>
            <a:ext cx="64685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/>
              <a:t>Curso </a:t>
            </a:r>
            <a:r>
              <a:rPr sz="1200" dirty="0"/>
              <a:t>de </a:t>
            </a:r>
            <a:r>
              <a:rPr sz="1200" spc="-5" dirty="0"/>
              <a:t>Sistemas </a:t>
            </a:r>
            <a:r>
              <a:rPr sz="1200" dirty="0"/>
              <a:t>de </a:t>
            </a:r>
            <a:r>
              <a:rPr sz="1200" spc="-5" dirty="0"/>
              <a:t>Informação </a:t>
            </a:r>
            <a:r>
              <a:rPr sz="1200" spc="185" dirty="0">
                <a:latin typeface="Trebuchet MS"/>
                <a:cs typeface="Trebuchet MS"/>
              </a:rPr>
              <a:t>–</a:t>
            </a:r>
            <a:r>
              <a:rPr sz="1200" spc="-305" dirty="0">
                <a:latin typeface="Trebuchet MS"/>
                <a:cs typeface="Trebuchet MS"/>
              </a:rPr>
              <a:t> </a:t>
            </a:r>
            <a:r>
              <a:rPr sz="1200" spc="-5" dirty="0"/>
              <a:t>Laboratório </a:t>
            </a:r>
            <a:r>
              <a:rPr sz="1200" dirty="0"/>
              <a:t>de </a:t>
            </a:r>
            <a:r>
              <a:rPr sz="1200" spc="-5" dirty="0"/>
              <a:t>Engenharia </a:t>
            </a:r>
            <a:r>
              <a:rPr sz="1200" dirty="0"/>
              <a:t>de </a:t>
            </a:r>
            <a:r>
              <a:rPr sz="1200"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6019800" y="6665315"/>
            <a:ext cx="3045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pt-BR" sz="1100" b="1" dirty="0" smtClean="0"/>
              <a:t>Apresentação </a:t>
            </a:r>
            <a:r>
              <a:rPr lang="pt-BR" sz="1100" b="1" dirty="0"/>
              <a:t>da Fase de Projeto do Sistema</a:t>
            </a:r>
            <a:endParaRPr sz="1100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2175" y="255522"/>
            <a:ext cx="5957825" cy="506477"/>
          </a:xfrm>
        </p:spPr>
        <p:txBody>
          <a:bodyPr/>
          <a:lstStyle/>
          <a:p>
            <a:endParaRPr lang="pt-BR" sz="1400" dirty="0"/>
          </a:p>
        </p:txBody>
      </p:sp>
      <p:pic>
        <p:nvPicPr>
          <p:cNvPr id="11" name="Imagem 14" descr="CadastroAvaliaçã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51939"/>
            <a:ext cx="3657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4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173718"/>
            <a:ext cx="62484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15" dirty="0"/>
              <a:t>Interface </a:t>
            </a:r>
            <a:r>
              <a:rPr lang="pt-BR" sz="2800" spc="-20" dirty="0"/>
              <a:t>Gráfica </a:t>
            </a:r>
            <a:r>
              <a:rPr lang="pt-BR" sz="2800" spc="-5" dirty="0"/>
              <a:t>dos Casos de </a:t>
            </a:r>
            <a:r>
              <a:rPr lang="pt-BR" sz="2800" dirty="0" smtClean="0"/>
              <a:t>Uso </a:t>
            </a:r>
            <a:br>
              <a:rPr lang="pt-BR" sz="2800" dirty="0" smtClean="0"/>
            </a:br>
            <a:r>
              <a:rPr lang="pt-BR" sz="2800" dirty="0" smtClean="0"/>
              <a:t>Registro de Aprovação</a:t>
            </a:r>
            <a:br>
              <a:rPr lang="pt-BR" sz="2800" dirty="0" smtClean="0"/>
            </a:br>
            <a:endParaRPr sz="2800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6199" y="6665315"/>
            <a:ext cx="64685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/>
              <a:t>Curso </a:t>
            </a:r>
            <a:r>
              <a:rPr sz="1200" dirty="0"/>
              <a:t>de </a:t>
            </a:r>
            <a:r>
              <a:rPr sz="1200" spc="-5" dirty="0"/>
              <a:t>Sistemas </a:t>
            </a:r>
            <a:r>
              <a:rPr sz="1200" dirty="0"/>
              <a:t>de </a:t>
            </a:r>
            <a:r>
              <a:rPr sz="1200" spc="-5" dirty="0"/>
              <a:t>Informação </a:t>
            </a:r>
            <a:r>
              <a:rPr sz="1200" spc="185" dirty="0">
                <a:latin typeface="Trebuchet MS"/>
                <a:cs typeface="Trebuchet MS"/>
              </a:rPr>
              <a:t>–</a:t>
            </a:r>
            <a:r>
              <a:rPr sz="1200" spc="-305" dirty="0">
                <a:latin typeface="Trebuchet MS"/>
                <a:cs typeface="Trebuchet MS"/>
              </a:rPr>
              <a:t> </a:t>
            </a:r>
            <a:r>
              <a:rPr sz="1200" spc="-5" dirty="0"/>
              <a:t>Laboratório </a:t>
            </a:r>
            <a:r>
              <a:rPr sz="1200" dirty="0"/>
              <a:t>de </a:t>
            </a:r>
            <a:r>
              <a:rPr sz="1200" spc="-5" dirty="0"/>
              <a:t>Engenharia </a:t>
            </a:r>
            <a:r>
              <a:rPr sz="1200" dirty="0"/>
              <a:t>de </a:t>
            </a:r>
            <a:r>
              <a:rPr sz="1200"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6019800" y="6665315"/>
            <a:ext cx="3045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pt-BR" sz="1100" b="1" dirty="0" smtClean="0"/>
              <a:t>Apresentação </a:t>
            </a:r>
            <a:r>
              <a:rPr lang="pt-BR" sz="1100" b="1" dirty="0"/>
              <a:t>da Fase de Projeto do Sistema</a:t>
            </a:r>
            <a:endParaRPr sz="11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5105400" y="1661746"/>
            <a:ext cx="3760850" cy="31425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505"/>
              </a:spcBef>
            </a:pPr>
            <a:r>
              <a:rPr sz="1700" b="1" spc="-10" dirty="0">
                <a:latin typeface="Carlito"/>
                <a:cs typeface="Carlito"/>
              </a:rPr>
              <a:t>TRANSAÇÕES </a:t>
            </a:r>
            <a:r>
              <a:rPr sz="1700" b="1" spc="-5" dirty="0">
                <a:latin typeface="Carlito"/>
                <a:cs typeface="Carlito"/>
              </a:rPr>
              <a:t>COM </a:t>
            </a:r>
            <a:r>
              <a:rPr sz="1700" b="1" dirty="0">
                <a:latin typeface="Carlito"/>
                <a:cs typeface="Carlito"/>
              </a:rPr>
              <a:t>O</a:t>
            </a:r>
            <a:r>
              <a:rPr sz="1700" b="1" spc="-4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BD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dos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clientes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dos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Filmes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das </a:t>
            </a:r>
            <a:r>
              <a:rPr sz="1700" spc="-5" dirty="0">
                <a:latin typeface="Carlito"/>
                <a:cs typeface="Carlito"/>
              </a:rPr>
              <a:t>Fitas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Filme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Verificação </a:t>
            </a:r>
            <a:r>
              <a:rPr sz="1700" dirty="0">
                <a:latin typeface="Carlito"/>
                <a:cs typeface="Carlito"/>
              </a:rPr>
              <a:t>de </a:t>
            </a:r>
            <a:r>
              <a:rPr sz="1700" spc="-5" dirty="0">
                <a:latin typeface="Carlito"/>
                <a:cs typeface="Carlito"/>
              </a:rPr>
              <a:t>Débito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Cliente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Inserção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Empréstimo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Inserção </a:t>
            </a:r>
            <a:r>
              <a:rPr sz="1700" dirty="0">
                <a:latin typeface="Carlito"/>
                <a:cs typeface="Carlito"/>
              </a:rPr>
              <a:t>dos </a:t>
            </a:r>
            <a:r>
              <a:rPr sz="1700" spc="-5" dirty="0">
                <a:latin typeface="Carlito"/>
                <a:cs typeface="Carlito"/>
              </a:rPr>
              <a:t>Itens </a:t>
            </a:r>
            <a:r>
              <a:rPr sz="1700" dirty="0">
                <a:latin typeface="Carlito"/>
                <a:cs typeface="Carlito"/>
              </a:rPr>
              <a:t>de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Empréstimo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Alteração </a:t>
            </a:r>
            <a:r>
              <a:rPr sz="1700" dirty="0">
                <a:latin typeface="Carlito"/>
                <a:cs typeface="Carlito"/>
              </a:rPr>
              <a:t>da </a:t>
            </a:r>
            <a:r>
              <a:rPr sz="1700" spc="-10" dirty="0">
                <a:latin typeface="Carlito"/>
                <a:cs typeface="Carlito"/>
              </a:rPr>
              <a:t>Fita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(</a:t>
            </a:r>
            <a:r>
              <a:rPr sz="1700" spc="-5" dirty="0" err="1">
                <a:latin typeface="Carlito"/>
                <a:cs typeface="Carlito"/>
              </a:rPr>
              <a:t>disponibilidade</a:t>
            </a:r>
            <a:r>
              <a:rPr sz="1700" spc="-5" dirty="0" smtClean="0">
                <a:latin typeface="Carlito"/>
                <a:cs typeface="Carlito"/>
              </a:rPr>
              <a:t>)</a:t>
            </a:r>
            <a:endParaRPr lang="pt-BR" sz="17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lang="pt-BR" sz="17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sz="1700" dirty="0">
              <a:latin typeface="Carlito"/>
              <a:cs typeface="Carlito"/>
            </a:endParaRPr>
          </a:p>
        </p:txBody>
      </p:sp>
      <p:pic>
        <p:nvPicPr>
          <p:cNvPr id="11" name="Picture 2" descr="telaRegistroAprovaca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733800" cy="3834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9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173718"/>
            <a:ext cx="62484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800" spc="-15" dirty="0"/>
              <a:t>Interface </a:t>
            </a:r>
            <a:r>
              <a:rPr lang="pt-BR" sz="2800" spc="-20" dirty="0"/>
              <a:t>Gráfica </a:t>
            </a:r>
            <a:r>
              <a:rPr lang="pt-BR" sz="2800" spc="-5" dirty="0"/>
              <a:t>dos Casos de </a:t>
            </a:r>
            <a:r>
              <a:rPr lang="pt-BR" sz="2800" dirty="0" smtClean="0"/>
              <a:t>Uso </a:t>
            </a:r>
            <a:br>
              <a:rPr lang="pt-BR" sz="2800" dirty="0" smtClean="0"/>
            </a:br>
            <a:r>
              <a:rPr lang="pt-BR" sz="2800" dirty="0" smtClean="0"/>
              <a:t>Matrícula em Disciplinas</a:t>
            </a:r>
            <a:br>
              <a:rPr lang="pt-BR" sz="2800" dirty="0" smtClean="0"/>
            </a:br>
            <a:endParaRPr sz="2800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6199" y="6665315"/>
            <a:ext cx="64685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5" dirty="0"/>
              <a:t>Curso </a:t>
            </a:r>
            <a:r>
              <a:rPr sz="1200" dirty="0"/>
              <a:t>de </a:t>
            </a:r>
            <a:r>
              <a:rPr sz="1200" spc="-5" dirty="0"/>
              <a:t>Sistemas </a:t>
            </a:r>
            <a:r>
              <a:rPr sz="1200" dirty="0"/>
              <a:t>de </a:t>
            </a:r>
            <a:r>
              <a:rPr sz="1200" spc="-5" dirty="0"/>
              <a:t>Informação </a:t>
            </a:r>
            <a:r>
              <a:rPr sz="1200" spc="185" dirty="0">
                <a:latin typeface="Trebuchet MS"/>
                <a:cs typeface="Trebuchet MS"/>
              </a:rPr>
              <a:t>–</a:t>
            </a:r>
            <a:r>
              <a:rPr sz="1200" spc="-305" dirty="0">
                <a:latin typeface="Trebuchet MS"/>
                <a:cs typeface="Trebuchet MS"/>
              </a:rPr>
              <a:t> </a:t>
            </a:r>
            <a:r>
              <a:rPr sz="1200" spc="-5" dirty="0"/>
              <a:t>Laboratório </a:t>
            </a:r>
            <a:r>
              <a:rPr sz="1200" dirty="0"/>
              <a:t>de </a:t>
            </a:r>
            <a:r>
              <a:rPr sz="1200" spc="-5" dirty="0"/>
              <a:t>Engenharia </a:t>
            </a:r>
            <a:r>
              <a:rPr sz="1200" dirty="0"/>
              <a:t>de </a:t>
            </a:r>
            <a:r>
              <a:rPr sz="1200" spc="-5" dirty="0"/>
              <a:t>Software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6019800" y="6665315"/>
            <a:ext cx="304520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pt-BR" sz="1100" b="1" dirty="0" smtClean="0"/>
              <a:t>Apresentação </a:t>
            </a:r>
            <a:r>
              <a:rPr lang="pt-BR" sz="1100" b="1" dirty="0"/>
              <a:t>da Fase de Projeto do Sistema</a:t>
            </a:r>
            <a:endParaRPr sz="11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5105400" y="1482135"/>
            <a:ext cx="3760850" cy="31425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505"/>
              </a:spcBef>
            </a:pPr>
            <a:r>
              <a:rPr sz="1700" b="1" spc="-10" dirty="0">
                <a:latin typeface="Carlito"/>
                <a:cs typeface="Carlito"/>
              </a:rPr>
              <a:t>TRANSAÇÕES </a:t>
            </a:r>
            <a:r>
              <a:rPr sz="1700" b="1" spc="-5" dirty="0">
                <a:latin typeface="Carlito"/>
                <a:cs typeface="Carlito"/>
              </a:rPr>
              <a:t>COM </a:t>
            </a:r>
            <a:r>
              <a:rPr sz="1700" b="1" dirty="0">
                <a:latin typeface="Carlito"/>
                <a:cs typeface="Carlito"/>
              </a:rPr>
              <a:t>O</a:t>
            </a:r>
            <a:r>
              <a:rPr sz="1700" b="1" spc="-4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BD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dos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clientes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dos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Filmes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Listagem </a:t>
            </a:r>
            <a:r>
              <a:rPr sz="1700" dirty="0">
                <a:latin typeface="Carlito"/>
                <a:cs typeface="Carlito"/>
              </a:rPr>
              <a:t>das </a:t>
            </a:r>
            <a:r>
              <a:rPr sz="1700" spc="-5" dirty="0">
                <a:latin typeface="Carlito"/>
                <a:cs typeface="Carlito"/>
              </a:rPr>
              <a:t>Fitas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Filme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10" dirty="0">
                <a:latin typeface="Carlito"/>
                <a:cs typeface="Carlito"/>
              </a:rPr>
              <a:t>Verificação </a:t>
            </a:r>
            <a:r>
              <a:rPr sz="1700" dirty="0">
                <a:latin typeface="Carlito"/>
                <a:cs typeface="Carlito"/>
              </a:rPr>
              <a:t>de </a:t>
            </a:r>
            <a:r>
              <a:rPr sz="1700" spc="-5" dirty="0">
                <a:latin typeface="Carlito"/>
                <a:cs typeface="Carlito"/>
              </a:rPr>
              <a:t>Débito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6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Cliente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Inserção </a:t>
            </a:r>
            <a:r>
              <a:rPr sz="1700" dirty="0">
                <a:latin typeface="Carlito"/>
                <a:cs typeface="Carlito"/>
              </a:rPr>
              <a:t>do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Empréstimo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Inserção </a:t>
            </a:r>
            <a:r>
              <a:rPr sz="1700" dirty="0">
                <a:latin typeface="Carlito"/>
                <a:cs typeface="Carlito"/>
              </a:rPr>
              <a:t>dos </a:t>
            </a:r>
            <a:r>
              <a:rPr sz="1700" spc="-5" dirty="0">
                <a:latin typeface="Carlito"/>
                <a:cs typeface="Carlito"/>
              </a:rPr>
              <a:t>Itens </a:t>
            </a:r>
            <a:r>
              <a:rPr sz="1700" dirty="0">
                <a:latin typeface="Carlito"/>
                <a:cs typeface="Carlito"/>
              </a:rPr>
              <a:t>de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Empréstimo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700" spc="-5" dirty="0">
                <a:latin typeface="Carlito"/>
                <a:cs typeface="Carlito"/>
              </a:rPr>
              <a:t>Alteração </a:t>
            </a:r>
            <a:r>
              <a:rPr sz="1700" dirty="0">
                <a:latin typeface="Carlito"/>
                <a:cs typeface="Carlito"/>
              </a:rPr>
              <a:t>da </a:t>
            </a:r>
            <a:r>
              <a:rPr sz="1700" spc="-10" dirty="0">
                <a:latin typeface="Carlito"/>
                <a:cs typeface="Carlito"/>
              </a:rPr>
              <a:t>Fita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(</a:t>
            </a:r>
            <a:r>
              <a:rPr sz="1700" spc="-5" dirty="0" err="1">
                <a:latin typeface="Carlito"/>
                <a:cs typeface="Carlito"/>
              </a:rPr>
              <a:t>disponibilidade</a:t>
            </a:r>
            <a:r>
              <a:rPr sz="1700" spc="-5" dirty="0" smtClean="0">
                <a:latin typeface="Carlito"/>
                <a:cs typeface="Carlito"/>
              </a:rPr>
              <a:t>)</a:t>
            </a:r>
            <a:endParaRPr lang="pt-BR" sz="17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lang="pt-BR" sz="1700" spc="-5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354965" algn="l"/>
                <a:tab pos="355600" algn="l"/>
              </a:tabLst>
            </a:pPr>
            <a:endParaRPr sz="1700" dirty="0">
              <a:latin typeface="Carlito"/>
              <a:cs typeface="Carlito"/>
            </a:endParaRPr>
          </a:p>
        </p:txBody>
      </p:sp>
      <p:pic>
        <p:nvPicPr>
          <p:cNvPr id="10" name="Imagem 19" descr="matricula discipl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9204"/>
            <a:ext cx="364587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3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329</Words>
  <Application>Microsoft Office PowerPoint</Application>
  <PresentationFormat>Apresentação na tela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Carlito</vt:lpstr>
      <vt:lpstr>Courier New</vt:lpstr>
      <vt:lpstr>Trebuchet MS</vt:lpstr>
      <vt:lpstr>Office Theme</vt:lpstr>
      <vt:lpstr>Apresentação do PowerPoint</vt:lpstr>
      <vt:lpstr>Sistema de Controle do Sistema Acadêmico</vt:lpstr>
      <vt:lpstr>Diagrama de Classes de Projeto</vt:lpstr>
      <vt:lpstr>Interface Gráfica dos Casos de Uso Registro de Faltas  </vt:lpstr>
      <vt:lpstr>Interface Gráfica dos Casos de Uso  Registro de Notas</vt:lpstr>
      <vt:lpstr>Apresentação do PowerPoint</vt:lpstr>
      <vt:lpstr>Interface Gráfica dos Casos de Uso  Registro de Aprovação </vt:lpstr>
      <vt:lpstr>Interface Gráfica dos Casos de Uso  Matrícula em Disciplinas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Vargas</dc:creator>
  <cp:lastModifiedBy>Marcio Jr</cp:lastModifiedBy>
  <cp:revision>40</cp:revision>
  <dcterms:created xsi:type="dcterms:W3CDTF">2021-05-27T21:37:26Z</dcterms:created>
  <dcterms:modified xsi:type="dcterms:W3CDTF">2021-06-22T20:28:23Z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2021-05-27T00:00:00Z</vt:filetime>
  </property>
</Properties>
</file>