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9"/>
  </p:notesMasterIdLst>
  <p:sldIdLst>
    <p:sldId id="257" r:id="rId2"/>
    <p:sldId id="300" r:id="rId3"/>
    <p:sldId id="302" r:id="rId4"/>
    <p:sldId id="305" r:id="rId5"/>
    <p:sldId id="299" r:id="rId6"/>
    <p:sldId id="303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82" autoAdjust="0"/>
  </p:normalViewPr>
  <p:slideViewPr>
    <p:cSldViewPr>
      <p:cViewPr varScale="1">
        <p:scale>
          <a:sx n="56" d="100"/>
          <a:sy n="56" d="100"/>
        </p:scale>
        <p:origin x="14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F5230A5-3946-4973-93F9-6AEDBD363489}" type="datetimeFigureOut">
              <a:rPr lang="en-US"/>
              <a:pPr>
                <a:defRPr/>
              </a:pPr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0BAEA28-65C2-4C7C-ABDE-0EFA421344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Lógico, mapeia o modelo conceitual para o modelo entidade relacionamento (descrição das chaves primárias, estrageiras etc)</a:t>
            </a:r>
          </a:p>
          <a:p>
            <a:r>
              <a:rPr lang="pt-BR"/>
              <a:t>Físico, mapeia o modelo entidade-relacionamento para o SQL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3BD14-AD7E-4212-A28C-AEF07492CB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Lógico, mapeia o modelo conceitual para o modelo entidade relacionamento (descrição das chaves primárias, estrageiras etc)</a:t>
            </a:r>
          </a:p>
          <a:p>
            <a:r>
              <a:rPr lang="pt-BR"/>
              <a:t>Físico, mapeia o modelo entidade-relacionamento para o SQL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3BD14-AD7E-4212-A28C-AEF07492CB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Lógico, mapeia o modelo conceitual para o modelo entidade relacionamento (descrição das chaves primárias, estrageiras etc)</a:t>
            </a:r>
          </a:p>
          <a:p>
            <a:r>
              <a:rPr lang="pt-BR"/>
              <a:t>Físico, mapeia o modelo entidade-relacionamento para o SQL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3BD14-AD7E-4212-A28C-AEF07492CB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32972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304800" y="30480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altLang="en-US"/>
              <a:t>Clique para editar o título mestre</a:t>
            </a:r>
            <a:endParaRPr lang="en-US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BR" altLang="en-US"/>
              <a:t>Clique para editar o estilo do subtítulo mestre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B6D0A9-2A07-432C-9DEC-63850EFEE7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901D8A-4F6E-4FC5-B501-508F225FA7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1E7E504-0FF9-429B-82C3-019006FED5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82000" cy="4895864"/>
          </a:xfrm>
          <a:prstGeom prst="rect">
            <a:avLst/>
          </a:prstGeom>
        </p:spPr>
        <p:txBody>
          <a:bodyPr anchor="ctr"/>
          <a:lstStyle>
            <a:lvl1pPr marL="468000" indent="-468000">
              <a:defRPr sz="3200">
                <a:latin typeface="Calibri" pitchFamily="34" charset="0"/>
                <a:cs typeface="Calibri" pitchFamily="34" charset="0"/>
              </a:defRPr>
            </a:lvl1pPr>
            <a:lvl2pPr marL="828000">
              <a:buClr>
                <a:srgbClr val="00B0F0"/>
              </a:buCl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214290"/>
            <a:ext cx="75962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82000" cy="4895864"/>
          </a:xfrm>
          <a:prstGeom prst="rect">
            <a:avLst/>
          </a:prstGeom>
        </p:spPr>
        <p:txBody>
          <a:bodyPr anchor="ctr"/>
          <a:lstStyle>
            <a:lvl1pPr marL="468000" indent="-468000">
              <a:defRPr sz="3200">
                <a:latin typeface="Calibri" pitchFamily="34" charset="0"/>
                <a:cs typeface="Calibri" pitchFamily="34" charset="0"/>
              </a:defRPr>
            </a:lvl1pPr>
            <a:lvl2pPr marL="828000">
              <a:buClr>
                <a:srgbClr val="00B0F0"/>
              </a:buCl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214290"/>
            <a:ext cx="75962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19DE10F-D698-4BD8-8EF0-46358134A2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FD5D64-1E4B-4C41-9411-251CC548AF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BAF138-541D-452E-ABB6-F701F79964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/>
          <p:cNvSpPr>
            <a:spLocks noChangeArrowheads="1"/>
          </p:cNvSpPr>
          <p:nvPr/>
        </p:nvSpPr>
        <p:spPr bwMode="blackWhite">
          <a:xfrm>
            <a:off x="468313" y="152400"/>
            <a:ext cx="7761287" cy="1062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C03DDA-6282-428A-B894-237D1D788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685800" cy="242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D8E2167-0B4D-40EA-918A-64F9302826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invGray">
          <a:xfrm>
            <a:off x="0" y="-26988"/>
            <a:ext cx="82296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8" name="AutoShape 18"/>
          <p:cNvSpPr>
            <a:spLocks noChangeArrowheads="1"/>
          </p:cNvSpPr>
          <p:nvPr/>
        </p:nvSpPr>
        <p:spPr bwMode="blackWhite">
          <a:xfrm>
            <a:off x="468313" y="152400"/>
            <a:ext cx="7761287" cy="990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214313"/>
            <a:ext cx="75961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382000" y="76200"/>
            <a:ext cx="609600" cy="996950"/>
            <a:chOff x="5136" y="960"/>
            <a:chExt cx="528" cy="864"/>
          </a:xfrm>
        </p:grpSpPr>
        <p:sp>
          <p:nvSpPr>
            <p:cNvPr id="1032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3" name="Oval 10"/>
            <p:cNvSpPr>
              <a:spLocks noChangeArrowheads="1"/>
            </p:cNvSpPr>
            <p:nvPr/>
          </p:nvSpPr>
          <p:spPr bwMode="auto">
            <a:xfrm>
              <a:off x="5247" y="960"/>
              <a:ext cx="81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4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5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6" name="Oval 13"/>
            <p:cNvSpPr>
              <a:spLocks noChangeArrowheads="1"/>
            </p:cNvSpPr>
            <p:nvPr/>
          </p:nvSpPr>
          <p:spPr bwMode="auto">
            <a:xfrm>
              <a:off x="5247" y="1071"/>
              <a:ext cx="81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7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8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81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9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0" name="Oval 17"/>
            <p:cNvSpPr>
              <a:spLocks noChangeArrowheads="1"/>
            </p:cNvSpPr>
            <p:nvPr/>
          </p:nvSpPr>
          <p:spPr bwMode="auto">
            <a:xfrm>
              <a:off x="5247" y="1184"/>
              <a:ext cx="81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1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2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1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3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4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5" name="Oval 22"/>
            <p:cNvSpPr>
              <a:spLocks noChangeArrowheads="1"/>
            </p:cNvSpPr>
            <p:nvPr/>
          </p:nvSpPr>
          <p:spPr bwMode="auto">
            <a:xfrm>
              <a:off x="5247" y="1296"/>
              <a:ext cx="81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6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7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1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8" name="Oval 25"/>
            <p:cNvSpPr>
              <a:spLocks noChangeArrowheads="1"/>
            </p:cNvSpPr>
            <p:nvPr/>
          </p:nvSpPr>
          <p:spPr bwMode="auto">
            <a:xfrm>
              <a:off x="5136" y="1409"/>
              <a:ext cx="80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49" name="Oval 26"/>
            <p:cNvSpPr>
              <a:spLocks noChangeArrowheads="1"/>
            </p:cNvSpPr>
            <p:nvPr/>
          </p:nvSpPr>
          <p:spPr bwMode="auto">
            <a:xfrm>
              <a:off x="5247" y="1409"/>
              <a:ext cx="81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0" name="Oval 27"/>
            <p:cNvSpPr>
              <a:spLocks noChangeArrowheads="1"/>
            </p:cNvSpPr>
            <p:nvPr/>
          </p:nvSpPr>
          <p:spPr bwMode="auto">
            <a:xfrm>
              <a:off x="5360" y="1409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1" name="Oval 28"/>
            <p:cNvSpPr>
              <a:spLocks noChangeArrowheads="1"/>
            </p:cNvSpPr>
            <p:nvPr/>
          </p:nvSpPr>
          <p:spPr bwMode="auto">
            <a:xfrm>
              <a:off x="5472" y="1409"/>
              <a:ext cx="81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2" name="Oval 29"/>
            <p:cNvSpPr>
              <a:spLocks noChangeArrowheads="1"/>
            </p:cNvSpPr>
            <p:nvPr/>
          </p:nvSpPr>
          <p:spPr bwMode="auto">
            <a:xfrm>
              <a:off x="5584" y="1409"/>
              <a:ext cx="80" cy="8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3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4" name="Oval 31"/>
            <p:cNvSpPr>
              <a:spLocks noChangeArrowheads="1"/>
            </p:cNvSpPr>
            <p:nvPr/>
          </p:nvSpPr>
          <p:spPr bwMode="auto">
            <a:xfrm>
              <a:off x="5247" y="1520"/>
              <a:ext cx="81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5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6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1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7" name="Oval 34"/>
            <p:cNvSpPr>
              <a:spLocks noChangeArrowheads="1"/>
            </p:cNvSpPr>
            <p:nvPr/>
          </p:nvSpPr>
          <p:spPr bwMode="auto">
            <a:xfrm>
              <a:off x="5136" y="1631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8" name="Oval 35"/>
            <p:cNvSpPr>
              <a:spLocks noChangeArrowheads="1"/>
            </p:cNvSpPr>
            <p:nvPr/>
          </p:nvSpPr>
          <p:spPr bwMode="auto">
            <a:xfrm>
              <a:off x="5247" y="1631"/>
              <a:ext cx="81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59" name="Oval 36"/>
            <p:cNvSpPr>
              <a:spLocks noChangeArrowheads="1"/>
            </p:cNvSpPr>
            <p:nvPr/>
          </p:nvSpPr>
          <p:spPr bwMode="auto">
            <a:xfrm>
              <a:off x="5360" y="1631"/>
              <a:ext cx="80" cy="8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0" name="Oval 37"/>
            <p:cNvSpPr>
              <a:spLocks noChangeArrowheads="1"/>
            </p:cNvSpPr>
            <p:nvPr/>
          </p:nvSpPr>
          <p:spPr bwMode="auto">
            <a:xfrm>
              <a:off x="5472" y="1631"/>
              <a:ext cx="81" cy="8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1" name="Oval 38"/>
            <p:cNvSpPr>
              <a:spLocks noChangeArrowheads="1"/>
            </p:cNvSpPr>
            <p:nvPr/>
          </p:nvSpPr>
          <p:spPr bwMode="auto">
            <a:xfrm>
              <a:off x="5247" y="1744"/>
              <a:ext cx="81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2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1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31" name="Espaço Reservado para Conteúdo 2"/>
          <p:cNvSpPr txBox="1">
            <a:spLocks/>
          </p:cNvSpPr>
          <p:nvPr/>
        </p:nvSpPr>
        <p:spPr bwMode="auto">
          <a:xfrm>
            <a:off x="457200" y="12954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pt-BR"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26" r:id="rId2"/>
    <p:sldLayoutId id="2147484227" r:id="rId3"/>
    <p:sldLayoutId id="2147484228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DokChampa" pitchFamily="34" charset="-34"/>
          <a:ea typeface="+mj-ea"/>
          <a:cs typeface="DokChampa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DokChampa" pitchFamily="34" charset="-34"/>
          <a:cs typeface="DokChampa" pitchFamily="34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DokChampa" pitchFamily="34" charset="-34"/>
          <a:cs typeface="DokChampa" pitchFamily="34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DokChampa" pitchFamily="34" charset="-34"/>
          <a:cs typeface="DokChampa" pitchFamily="34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DokChampa" pitchFamily="34" charset="-34"/>
          <a:cs typeface="DokChampa" pitchFamily="34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hlink"/>
        </a:buClr>
        <a:buFont typeface="Wingdings" pitchFamily="2" charset="2"/>
        <a:buChar char="v"/>
        <a:defRPr sz="3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Calibri" pitchFamily="34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5913" y="1066800"/>
            <a:ext cx="6781800" cy="2133600"/>
          </a:xfrm>
        </p:spPr>
        <p:txBody>
          <a:bodyPr/>
          <a:lstStyle/>
          <a:p>
            <a:pPr>
              <a:defRPr/>
            </a:pPr>
            <a:r>
              <a:rPr lang="pt-BR" dirty="0"/>
              <a:t>Banco de Dados Relacional</a:t>
            </a:r>
          </a:p>
        </p:txBody>
      </p:sp>
      <p:sp>
        <p:nvSpPr>
          <p:cNvPr id="11267" name="Subtítulo 4"/>
          <p:cNvSpPr>
            <a:spLocks noGrp="1"/>
          </p:cNvSpPr>
          <p:nvPr>
            <p:ph type="subTitle" idx="1"/>
          </p:nvPr>
        </p:nvSpPr>
        <p:spPr bwMode="auto">
          <a:xfrm>
            <a:off x="0" y="3505200"/>
            <a:ext cx="7097713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NORMALIZAÇÃO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Prof. Me. Renata Cristina Laranja Leite</a:t>
            </a:r>
          </a:p>
          <a:p>
            <a:r>
              <a:rPr lang="pt-BR" sz="2400" dirty="0"/>
              <a:t>Disciplina: Projeto de Banco de Dados</a:t>
            </a:r>
          </a:p>
        </p:txBody>
      </p:sp>
      <p:pic>
        <p:nvPicPr>
          <p:cNvPr id="5" name="Imagem 4" descr="CE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1371600"/>
            <a:ext cx="1105593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dirty="0">
                <a:cs typeface="Arial" charset="0"/>
              </a:rPr>
              <a:t>Diz-se que uma entidade está na primeira forma normal quando nenhum de seus atributos (na estrutura) possuir repetições.</a:t>
            </a:r>
          </a:p>
        </p:txBody>
      </p:sp>
      <p:sp>
        <p:nvSpPr>
          <p:cNvPr id="13315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</p:spPr>
        <p:txBody>
          <a:bodyPr/>
          <a:lstStyle/>
          <a:p>
            <a:r>
              <a:rPr lang="pt-BR" dirty="0"/>
              <a:t>1FN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dirty="0">
                <a:cs typeface="Arial" charset="0"/>
              </a:rPr>
              <a:t>Diz-se que uma entidade está na segunda forma normal quando todos os seus atributos não chave dependem unicamente da chave.</a:t>
            </a:r>
          </a:p>
        </p:txBody>
      </p:sp>
      <p:sp>
        <p:nvSpPr>
          <p:cNvPr id="13315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</p:spPr>
        <p:txBody>
          <a:bodyPr/>
          <a:lstStyle/>
          <a:p>
            <a:r>
              <a:rPr lang="pt-BR" dirty="0"/>
              <a:t>2FN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dirty="0">
                <a:cs typeface="Arial" charset="0"/>
              </a:rPr>
              <a:t>Diz-se que uma entidade está na terceira forma normal quando todos os seus atributos não chave não dependem de nenhum outro atributo não chave.</a:t>
            </a:r>
          </a:p>
        </p:txBody>
      </p:sp>
      <p:sp>
        <p:nvSpPr>
          <p:cNvPr id="13315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</p:spPr>
        <p:txBody>
          <a:bodyPr/>
          <a:lstStyle/>
          <a:p>
            <a:r>
              <a:rPr lang="pt-BR" dirty="0"/>
              <a:t>3FN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47688" y="214313"/>
            <a:ext cx="7596187" cy="857250"/>
          </a:xfrm>
        </p:spPr>
        <p:txBody>
          <a:bodyPr/>
          <a:lstStyle/>
          <a:p>
            <a:pPr eaLnBrk="1" hangingPunct="1"/>
            <a:r>
              <a:rPr lang="pt-BR" dirty="0">
                <a:cs typeface="Arial" charset="0"/>
              </a:rPr>
              <a:t>Faça a Normalização na tabela de Catálogo de CDs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00346"/>
              </p:ext>
            </p:extLst>
          </p:nvPr>
        </p:nvGraphicFramePr>
        <p:xfrm>
          <a:off x="0" y="1219200"/>
          <a:ext cx="9143999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gravadora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música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do mesmo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Renato russo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do mesmo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Ainda é cedo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Renato russo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do mesmo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Geração 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Renato russo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Bate-boca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Polygram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Meninos, eu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Tom </a:t>
                      </a:r>
                      <a:r>
                        <a:rPr lang="pt-BR" dirty="0" err="1"/>
                        <a:t>jobim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Bate-boca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Polygram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Eu te 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Tom </a:t>
                      </a:r>
                      <a:r>
                        <a:rPr lang="pt-BR" dirty="0" err="1"/>
                        <a:t>jobim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Bate-boca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Polygram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</a:t>
                      </a:r>
                      <a:r>
                        <a:rPr lang="pt-BR" dirty="0" err="1"/>
                        <a:t>violeira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Tom </a:t>
                      </a:r>
                      <a:r>
                        <a:rPr lang="pt-BR" dirty="0" err="1"/>
                        <a:t>jobim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Bate-boca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Polygram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Anos dourados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Tom </a:t>
                      </a:r>
                      <a:r>
                        <a:rPr lang="pt-BR" dirty="0" err="1"/>
                        <a:t>jobim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47688" y="214313"/>
            <a:ext cx="7910512" cy="857250"/>
          </a:xfrm>
        </p:spPr>
        <p:txBody>
          <a:bodyPr/>
          <a:lstStyle/>
          <a:p>
            <a:pPr eaLnBrk="1" hangingPunct="1"/>
            <a:r>
              <a:rPr lang="pt-BR" dirty="0">
                <a:cs typeface="Arial" charset="0"/>
              </a:rPr>
              <a:t>Resposta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9118"/>
              </p:ext>
            </p:extLst>
          </p:nvPr>
        </p:nvGraphicFramePr>
        <p:xfrm>
          <a:off x="2819400" y="4383345"/>
          <a:ext cx="320421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gravadora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Polygram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55562"/>
              </p:ext>
            </p:extLst>
          </p:nvPr>
        </p:nvGraphicFramePr>
        <p:xfrm>
          <a:off x="1084208" y="2196286"/>
          <a:ext cx="662940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cod_grav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do mesmo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Bate-boca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124200" y="392614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Gravadora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53909" y="1676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47688" y="214313"/>
            <a:ext cx="7910512" cy="857250"/>
          </a:xfrm>
        </p:spPr>
        <p:txBody>
          <a:bodyPr/>
          <a:lstStyle/>
          <a:p>
            <a:pPr eaLnBrk="1" hangingPunct="1"/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95400" y="129540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Música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73267"/>
              </p:ext>
            </p:extLst>
          </p:nvPr>
        </p:nvGraphicFramePr>
        <p:xfrm>
          <a:off x="152400" y="1828800"/>
          <a:ext cx="4953000" cy="344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música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Ainda é cedo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Geração 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37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Meninos, eu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Eu te 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3:06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37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</a:t>
                      </a:r>
                      <a:r>
                        <a:rPr lang="pt-BR" dirty="0" err="1"/>
                        <a:t>violeira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704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Anos dourados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2:53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12760"/>
              </p:ext>
            </p:extLst>
          </p:nvPr>
        </p:nvGraphicFramePr>
        <p:xfrm>
          <a:off x="5486401" y="1793187"/>
          <a:ext cx="3581400" cy="331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404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cod_musica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3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404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3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704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705600" y="1390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Item_CD</a:t>
            </a: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9734A76-5562-475A-807A-CCCD0418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98049"/>
              </p:ext>
            </p:extLst>
          </p:nvPr>
        </p:nvGraphicFramePr>
        <p:xfrm>
          <a:off x="5486400" y="5486400"/>
          <a:ext cx="320421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616">
                <a:tc>
                  <a:txBody>
                    <a:bodyPr/>
                    <a:lstStyle/>
                    <a:p>
                      <a:r>
                        <a:rPr lang="pt-BR" dirty="0" err="1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Renato russo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Tom </a:t>
                      </a:r>
                      <a:r>
                        <a:rPr lang="pt-BR" dirty="0" err="1"/>
                        <a:t>jobim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e.</a:t>
                      </a:r>
                      <a:r>
                        <a:rPr lang="pt-B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060AEE-A36A-4097-9E2A-652F47E38EC3}"/>
              </a:ext>
            </a:extLst>
          </p:cNvPr>
          <p:cNvSpPr txBox="1"/>
          <p:nvPr/>
        </p:nvSpPr>
        <p:spPr>
          <a:xfrm>
            <a:off x="6426701" y="5193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399</Words>
  <Application>Microsoft Office PowerPoint</Application>
  <PresentationFormat>Apresentação na tela (4:3)</PresentationFormat>
  <Paragraphs>173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DokChampa</vt:lpstr>
      <vt:lpstr>Verdana</vt:lpstr>
      <vt:lpstr>Wingdings</vt:lpstr>
      <vt:lpstr>Tema1</vt:lpstr>
      <vt:lpstr>Banco de Dados Relacional</vt:lpstr>
      <vt:lpstr>1FN </vt:lpstr>
      <vt:lpstr>2FN </vt:lpstr>
      <vt:lpstr>3FN </vt:lpstr>
      <vt:lpstr>Faça a Normalização na tabela de Catálogo de CDs</vt:lpstr>
      <vt:lpstr>Resposta</vt:lpstr>
      <vt:lpstr>Resposta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Letícia</dc:creator>
  <cp:lastModifiedBy>Renata Cristina Laranja Leite</cp:lastModifiedBy>
  <cp:revision>369</cp:revision>
  <dcterms:created xsi:type="dcterms:W3CDTF">2010-05-06T15:58:58Z</dcterms:created>
  <dcterms:modified xsi:type="dcterms:W3CDTF">2022-03-24T19:55:56Z</dcterms:modified>
</cp:coreProperties>
</file>