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64" r:id="rId8"/>
    <p:sldId id="262" r:id="rId9"/>
    <p:sldId id="270" r:id="rId10"/>
    <p:sldId id="268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D0DBF8F3-C93B-44C0-AB2E-B440A90831A3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940" y="4835525"/>
            <a:ext cx="1569720" cy="19431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96E2EC7-7501-4090-9B91-8F84C7085D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9FF01C5-6F12-4F42-917E-A934A2A92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aleway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0688D7F-F0C0-422E-AF98-EF190F8C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0DDA8CB-3232-434C-9CC6-93C0FD3D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55A2F4A-AFE8-4442-BDD0-D4220B87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F4691F45-5527-477A-BB02-495FCAEFE8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84"/>
            <a:ext cx="1219200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8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C95D17-C78A-42C3-9A98-5D00DAF4E1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8F55742-F220-4CBE-AF89-2FE04A8F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C0C4B17-B420-46D1-BE70-4D8F6D49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4880A58-3F8B-4E66-BEC4-379C35F4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BF609C6-BD0B-461C-AD23-011CA3C2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96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865073F0-8099-415D-B49A-D7DB8511358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0FC0C76-B08D-4E0C-B25C-34B7EF7B8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Raleway Medium" pitchFamily="2" charset="0"/>
              </a:defRPr>
            </a:lvl1pPr>
            <a:lvl2pPr>
              <a:defRPr>
                <a:latin typeface="Raleway" pitchFamily="2" charset="0"/>
              </a:defRPr>
            </a:lvl2pPr>
            <a:lvl3pPr>
              <a:defRPr>
                <a:latin typeface="Raleway" pitchFamily="2" charset="0"/>
              </a:defRPr>
            </a:lvl3pPr>
            <a:lvl4pPr>
              <a:defRPr>
                <a:latin typeface="Raleway" pitchFamily="2" charset="0"/>
              </a:defRPr>
            </a:lvl4pPr>
            <a:lvl5pPr>
              <a:defRPr>
                <a:latin typeface="Raleway" pitchFamily="2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CB38627-4440-423B-B4CB-83A01486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4AA8D6F-F535-481E-94B7-3C95FF47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7F56B7D-560A-480A-A8A1-E232B956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1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172C2-35E0-451A-867C-0C0D8CB7A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FAE3EF3-5EB5-4BD0-B879-73DBD1BA2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B6378F7-98D9-47B4-B8A9-3B54709E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BE6565F-6CED-4021-9245-C362542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DB7B52C-21BE-4845-95E2-2EBC3FA4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8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13005-AB88-4DA2-B8BA-11D431AC7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68350"/>
            <a:ext cx="10515600" cy="3794125"/>
          </a:xfrm>
        </p:spPr>
        <p:txBody>
          <a:bodyPr anchor="b"/>
          <a:lstStyle>
            <a:lvl1pPr algn="ctr">
              <a:defRPr sz="6000">
                <a:latin typeface="Raleway Medium" pitchFamily="2" charset="0"/>
              </a:defRPr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E9F4A30-E42D-4BAE-9FC2-5EB699040C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Raleway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10CB914-D63F-4D75-A425-9F00B8F9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838309B-F7E6-4FE0-A40B-34006E57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D1D56BB-97CF-4666-A565-C4CAB636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DBF09F3-D69C-4AC1-805A-6497742E7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84"/>
            <a:ext cx="12192000" cy="5364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75AC0485-2F2A-4095-BD1E-13A333CB8E7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90" y="921500"/>
            <a:ext cx="1569720" cy="19431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6591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502084-A17F-4E99-80A1-EA9AF431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6529B5F-3776-435F-8A06-663B15516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E9558AD-4B8B-4F78-B604-3E22F342A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204E8AB-7FB6-425C-8B23-16D24632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A946032-9C4C-4EA7-8563-E422FC8D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6C1D98A-F67C-432D-BEE2-1E3337E9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02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F012E68-ECCC-4735-B61D-1F3B84C3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81F1F57-4C5A-4ACC-A544-BF6BC718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14E3AA-BD0A-4DC0-B550-BE5A79F51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02D47C6C-3F6C-4352-81ED-E1B0F60A7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F8BFDA03-820C-4449-93CF-FBA517531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ACCA55F6-CE8F-4FCB-8A61-BD107683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F0190204-2EA3-4660-93FB-70B932BB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3CE9615-5D73-44D7-B2A2-579FE9B5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12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576E18-9CC8-45A8-A3EC-9E83DF511C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B3E11518-84E3-4045-9AAC-842D96B1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998B1D87-D0E7-4945-A218-90D9883C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3A9DA9A2-2454-4872-8A8B-F5A60F56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1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63CBD88-1637-4E0E-B240-C2E3F1A1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86FB065F-1DDA-4FD3-B100-00031BE0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F4A63B9-1143-4B79-9BE7-1DC14DC3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5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074D16-C3F4-49B6-BAE0-3BD7ED5E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B73A11E-BDEA-4EC6-8199-33036393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Raleway Medium" pitchFamily="2" charset="0"/>
              </a:defRPr>
            </a:lvl1pPr>
            <a:lvl2pPr>
              <a:defRPr sz="2800">
                <a:latin typeface="Raleway" pitchFamily="2" charset="0"/>
              </a:defRPr>
            </a:lvl2pPr>
            <a:lvl3pPr>
              <a:defRPr sz="2400">
                <a:latin typeface="Raleway" pitchFamily="2" charset="0"/>
              </a:defRPr>
            </a:lvl3pPr>
            <a:lvl4pPr>
              <a:defRPr sz="2000">
                <a:latin typeface="Raleway" pitchFamily="2" charset="0"/>
              </a:defRPr>
            </a:lvl4pPr>
            <a:lvl5pPr>
              <a:defRPr sz="2000">
                <a:latin typeface="Raleway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E23AF3F0-809F-486D-AD87-C212C2590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aleway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7497F63-B3BA-47FD-8D74-6341BF24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443092F-A632-4FAF-B6CD-3F050379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2E11DAE-B4A6-4762-9D10-C6DC4395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55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95533D-EF2C-47A2-937A-6C120B5C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aleway Medium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1717FAB-B1D0-4BD6-BCA6-763ECD1A9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4DB04E8-A109-467A-8954-703AEACB5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aleway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CE460C6-D061-405D-B6C6-95AF2A1D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0B49-077C-4123-9F57-B4E5BDAF877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4968D86-991E-47AB-87E5-27E11C2C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773A062-041F-4C2F-B2D5-8224C1B8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1D6-4BE1-4CB0-B75C-A633BB4AA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65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41775548-8D79-4744-B2F7-B521FBFE69AF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365125"/>
            <a:ext cx="789314" cy="97706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6B167E05-4E07-4D83-A08D-1FB7BA44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07F24C5-3BBB-468C-86A7-C7790CAA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B525EA3-1B57-4B1E-A723-D8852C84B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30B49-077C-4123-9F57-B4E5BDAF877E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1A329BB-FC39-4DEA-9921-0A91C2734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1F7EA84-2B9C-4066-ABC3-20DC4012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41D6-4BE1-4CB0-B75C-A633BB4AAC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Espaço Reservado para Conteúdo 8">
            <a:extLst>
              <a:ext uri="{FF2B5EF4-FFF2-40B4-BE49-F238E27FC236}">
                <a16:creationId xmlns:a16="http://schemas.microsoft.com/office/drawing/2014/main" xmlns="" id="{15FEDCEC-81E4-4ECB-85A3-523BECFDFDB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48204" y="3883668"/>
            <a:ext cx="5421087" cy="5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3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aleway Medium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C0D3D3F-FD7F-433B-8291-1CC04AD2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980B238-87F1-4C3F-8565-0953B61E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57211"/>
            <a:ext cx="10515600" cy="1500187"/>
          </a:xfrm>
        </p:spPr>
        <p:txBody>
          <a:bodyPr/>
          <a:lstStyle/>
          <a:p>
            <a:r>
              <a:rPr lang="pt-BR" dirty="0" smtClean="0"/>
              <a:t>Prof. Márcio Clay Castelo Branco</a:t>
            </a:r>
            <a:endParaRPr lang="pt-BR" dirty="0"/>
          </a:p>
          <a:p>
            <a:pPr eaLnBrk="1" hangingPunct="1"/>
            <a:r>
              <a:rPr lang="pt-BR" altLang="pt-BR" dirty="0"/>
              <a:t>Curso Técnico em Informática</a:t>
            </a:r>
          </a:p>
          <a:p>
            <a:pPr eaLnBrk="1" hangingPunct="1"/>
            <a:r>
              <a:rPr lang="pt-BR" altLang="pt-BR" dirty="0"/>
              <a:t>Módulo II</a:t>
            </a:r>
          </a:p>
        </p:txBody>
      </p:sp>
    </p:spTree>
    <p:extLst>
      <p:ext uri="{BB962C8B-B14F-4D97-AF65-F5344CB8AC3E}">
        <p14:creationId xmlns:p14="http://schemas.microsoft.com/office/powerpoint/2010/main" val="12720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5B08C241-E9B0-4CE6-8215-298DC102016F}"/>
              </a:ext>
            </a:extLst>
          </p:cNvPr>
          <p:cNvSpPr/>
          <p:nvPr/>
        </p:nvSpPr>
        <p:spPr>
          <a:xfrm>
            <a:off x="2204484" y="4597519"/>
            <a:ext cx="7783032" cy="132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35"/>
            <a:ext cx="10515600" cy="1325563"/>
          </a:xfrm>
        </p:spPr>
        <p:txBody>
          <a:bodyPr/>
          <a:lstStyle/>
          <a:p>
            <a:r>
              <a:rPr lang="pt-BR" dirty="0"/>
              <a:t>Metodologia de Ensino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586"/>
            <a:ext cx="10315353" cy="521724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25000"/>
              </a:lnSpc>
              <a:spcBef>
                <a:spcPts val="600"/>
              </a:spcBef>
              <a:buNone/>
            </a:pPr>
            <a:r>
              <a:rPr lang="pt-BR" dirty="0"/>
              <a:t>Os objetivos serão alcançados através de aulas expositivas e práticas, discussões, simulações, trabalhos individuais e em grupo em sala de aula, utilização de software específico e dinâmicas colaborativas. </a:t>
            </a:r>
          </a:p>
          <a:p>
            <a:pPr marL="0" indent="0" algn="just" eaLnBrk="1" hangingPunct="1">
              <a:lnSpc>
                <a:spcPct val="125000"/>
              </a:lnSpc>
              <a:spcBef>
                <a:spcPts val="600"/>
              </a:spcBef>
              <a:buNone/>
            </a:pPr>
            <a:endParaRPr lang="pt-BR" dirty="0"/>
          </a:p>
          <a:p>
            <a:pPr marL="0" indent="0" algn="ctr" eaLnBrk="1" hangingPunct="1">
              <a:lnSpc>
                <a:spcPct val="125000"/>
              </a:lnSpc>
              <a:buNone/>
            </a:pPr>
            <a:r>
              <a:rPr lang="pt-BR" dirty="0"/>
              <a:t>É fundamental para o aprendizado a </a:t>
            </a:r>
          </a:p>
          <a:p>
            <a:pPr marL="0" indent="0" algn="ctr" eaLnBrk="1" hangingPunct="1">
              <a:lnSpc>
                <a:spcPct val="125000"/>
              </a:lnSpc>
              <a:buNone/>
            </a:pPr>
            <a:r>
              <a:rPr lang="pt-B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PRÁTICA DAS ATIVIDADES DE MODELAGEM e PROGRAMAÇÃO</a:t>
            </a:r>
          </a:p>
          <a:p>
            <a:pPr marL="0" indent="0" algn="ctr" eaLnBrk="1" hangingPunct="1">
              <a:lnSpc>
                <a:spcPct val="125000"/>
              </a:lnSpc>
              <a:buNone/>
            </a:pPr>
            <a:r>
              <a:rPr lang="pt-BR" dirty="0"/>
              <a:t>que serão desenvolvidas durante o semestre.</a:t>
            </a:r>
          </a:p>
        </p:txBody>
      </p:sp>
    </p:spTree>
    <p:extLst>
      <p:ext uri="{BB962C8B-B14F-4D97-AF65-F5344CB8AC3E}">
        <p14:creationId xmlns:p14="http://schemas.microsoft.com/office/powerpoint/2010/main" val="285640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Aprovação na Disciplina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876"/>
            <a:ext cx="10515600" cy="54001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800" dirty="0"/>
              <a:t>As formas de avaliação serão:</a:t>
            </a:r>
          </a:p>
          <a:p>
            <a:pPr>
              <a:buFont typeface="Wingdings" panose="05000000000000000000" pitchFamily="2" charset="2"/>
              <a:buChar char="F"/>
            </a:pPr>
            <a:r>
              <a:rPr lang="pt-BR" sz="2800" dirty="0"/>
              <a:t> </a:t>
            </a:r>
            <a:r>
              <a:rPr lang="pt-BR" dirty="0"/>
              <a:t>1</a:t>
            </a:r>
            <a:r>
              <a:rPr lang="pt-BR" sz="2800" dirty="0"/>
              <a:t> prova prática individual valendo 30 pontos cada;</a:t>
            </a:r>
          </a:p>
          <a:p>
            <a:pPr>
              <a:buFont typeface="Wingdings" panose="05000000000000000000" pitchFamily="2" charset="2"/>
              <a:buChar char="F"/>
            </a:pPr>
            <a:r>
              <a:rPr lang="pt-BR" sz="2800" dirty="0"/>
              <a:t> 2 trabalhos (um individual e outro em grupo) valendo 30 pontos cada;</a:t>
            </a:r>
          </a:p>
          <a:p>
            <a:pPr>
              <a:buFont typeface="Wingdings" panose="05000000000000000000" pitchFamily="2" charset="2"/>
              <a:buChar char="F"/>
            </a:pPr>
            <a:r>
              <a:rPr lang="pt-BR" dirty="0"/>
              <a:t> participação em eventos diversos realizando no CEET valendo 10 pontos.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Total de 100 pontos nas avaliações.</a:t>
            </a:r>
          </a:p>
          <a:p>
            <a:pPr marL="0" indent="0">
              <a:buNone/>
            </a:pPr>
            <a:r>
              <a:rPr lang="pt-BR" sz="2800" dirty="0"/>
              <a:t> </a:t>
            </a:r>
          </a:p>
          <a:p>
            <a:pPr marL="0" indent="0">
              <a:buNone/>
            </a:pPr>
            <a:r>
              <a:rPr lang="pt-BR" sz="2800" dirty="0"/>
              <a:t>A nota para aprovação é de no mínimo 60 pontos e será calculada a partir do somatório dos pontos das avaliações.</a:t>
            </a:r>
          </a:p>
          <a:p>
            <a:pPr marL="0" indent="0">
              <a:buNone/>
            </a:pPr>
            <a:r>
              <a:rPr lang="pt-BR" sz="2800" b="1" dirty="0"/>
              <a:t> 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Para o aluno que não comparecer e justificar sua falta em alguma das avaliações será aplicada uma </a:t>
            </a:r>
            <a:r>
              <a:rPr lang="pt-BR" sz="2800" dirty="0">
                <a:solidFill>
                  <a:srgbClr val="FF0000"/>
                </a:solidFill>
              </a:rPr>
              <a:t>recuperação paralela</a:t>
            </a:r>
            <a:r>
              <a:rPr lang="pt-BR" sz="2800" dirty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42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35"/>
            <a:ext cx="10515600" cy="1325563"/>
          </a:xfrm>
        </p:spPr>
        <p:txBody>
          <a:bodyPr/>
          <a:lstStyle/>
          <a:p>
            <a:r>
              <a:rPr lang="pt-BR" dirty="0"/>
              <a:t>Acompanhamento da disciplina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143"/>
            <a:ext cx="9677400" cy="54001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No Portal da Disciplina você encontrará:</a:t>
            </a:r>
          </a:p>
          <a:p>
            <a:pPr algn="just"/>
            <a:r>
              <a:rPr lang="pt-BR" sz="2800" dirty="0"/>
              <a:t>notas de aulas;</a:t>
            </a:r>
          </a:p>
          <a:p>
            <a:pPr algn="just"/>
            <a:r>
              <a:rPr lang="pt-BR" sz="2800" dirty="0"/>
              <a:t>slides utilizados durante a explanação dos conteúdos;</a:t>
            </a:r>
          </a:p>
          <a:p>
            <a:pPr algn="just"/>
            <a:r>
              <a:rPr lang="pt-BR" sz="2800" dirty="0"/>
              <a:t>exercícios propostos e suas correções; </a:t>
            </a:r>
          </a:p>
          <a:p>
            <a:pPr algn="just"/>
            <a:r>
              <a:rPr lang="pt-BR" sz="2800" dirty="0"/>
              <a:t>arquivos/vídeos que serão úteis no processo de aprendizagem;</a:t>
            </a:r>
          </a:p>
          <a:p>
            <a:pPr algn="just"/>
            <a:r>
              <a:rPr lang="pt-BR" dirty="0"/>
              <a:t>link da aula virtual e aula gravada, se necessário.</a:t>
            </a:r>
            <a:endParaRPr lang="pt-BR" sz="2800" dirty="0"/>
          </a:p>
          <a:p>
            <a:pPr algn="just"/>
            <a:endParaRPr lang="pt-BR" sz="2800" dirty="0"/>
          </a:p>
          <a:p>
            <a:pPr marL="0" indent="0" algn="just">
              <a:buNone/>
            </a:pPr>
            <a:r>
              <a:rPr lang="pt-BR" dirty="0"/>
              <a:t>portal.ceet.secti.es.gov.br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 no </a:t>
            </a:r>
            <a:r>
              <a:rPr lang="pt-BR" b="1" dirty="0">
                <a:solidFill>
                  <a:srgbClr val="FF0000"/>
                </a:solidFill>
              </a:rPr>
              <a:t>SEGES</a:t>
            </a:r>
            <a:r>
              <a:rPr lang="pt-BR" dirty="0"/>
              <a:t> para ver faltas e notas.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4344ED9-4E5D-4214-9A96-B5ADAE0574BD}"/>
              </a:ext>
            </a:extLst>
          </p:cNvPr>
          <p:cNvSpPr/>
          <p:nvPr/>
        </p:nvSpPr>
        <p:spPr>
          <a:xfrm>
            <a:off x="699053" y="4793077"/>
            <a:ext cx="4568687" cy="10166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1514F528-968E-498B-88B0-1835953D6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" t="1053" r="18315" b="30397"/>
          <a:stretch/>
        </p:blipFill>
        <p:spPr>
          <a:xfrm>
            <a:off x="7086640" y="4507533"/>
            <a:ext cx="3568108" cy="21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7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scimento pessoal: o que é, dicas, passos e como alcançar | by Raísa  Boing | portfoliorb | Medium">
            <a:extLst>
              <a:ext uri="{FF2B5EF4-FFF2-40B4-BE49-F238E27FC236}">
                <a16:creationId xmlns:a16="http://schemas.microsoft.com/office/drawing/2014/main" xmlns="" id="{141E5F7E-F772-465B-A2BA-3410010D1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" y="0"/>
            <a:ext cx="112366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0665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Orientações diversas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30" y="728938"/>
            <a:ext cx="10534650" cy="62205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pt-BR" b="1" dirty="0">
              <a:solidFill>
                <a:srgbClr val="002060"/>
              </a:solidFill>
            </a:endParaRPr>
          </a:p>
          <a:p>
            <a:pPr marL="0" indent="0" algn="r">
              <a:buNone/>
            </a:pPr>
            <a:endParaRPr lang="pt-BR" b="1" dirty="0">
              <a:solidFill>
                <a:srgbClr val="002060"/>
              </a:solidFill>
            </a:endParaRPr>
          </a:p>
          <a:p>
            <a:pPr marL="0" indent="0" algn="r">
              <a:buNone/>
            </a:pPr>
            <a:r>
              <a:rPr lang="pt-BR" sz="5400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pt-BR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3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é a </a:t>
            </a:r>
            <a:r>
              <a:rPr lang="pt-BR" dirty="0" smtClean="0"/>
              <a:t>professor?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876"/>
            <a:ext cx="10515600" cy="5400123"/>
          </a:xfrm>
        </p:spPr>
        <p:txBody>
          <a:bodyPr>
            <a:normAutofit fontScale="47500" lnSpcReduction="200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pt-BR" altLang="pt-BR" sz="7000" b="1" dirty="0"/>
              <a:t>Meu nome é </a:t>
            </a:r>
            <a:r>
              <a:rPr lang="pt-BR" altLang="pt-BR" sz="7000" b="1" dirty="0" smtClean="0">
                <a:solidFill>
                  <a:srgbClr val="FF0000"/>
                </a:solidFill>
              </a:rPr>
              <a:t>Márcio Clay Castelo Branco</a:t>
            </a:r>
            <a:endParaRPr lang="pt-BR" altLang="pt-BR" sz="7000" b="1" dirty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pt-BR" sz="4900" b="1" dirty="0" smtClean="0"/>
              <a:t>Graduado em Tecnologia da Informação e Licenciatura em Educação Profissional</a:t>
            </a:r>
          </a:p>
          <a:p>
            <a:pPr algn="just" eaLnBrk="1" hangingPunct="1">
              <a:lnSpc>
                <a:spcPct val="120000"/>
              </a:lnSpc>
            </a:pPr>
            <a:r>
              <a:rPr lang="pt-BR" sz="4900" dirty="0" smtClean="0"/>
              <a:t>Especialização em Analise de Dados</a:t>
            </a:r>
          </a:p>
          <a:p>
            <a:pPr algn="just" eaLnBrk="1" hangingPunct="1">
              <a:lnSpc>
                <a:spcPct val="120000"/>
              </a:lnSpc>
            </a:pPr>
            <a:r>
              <a:rPr lang="pt-BR" sz="4900" dirty="0" smtClean="0"/>
              <a:t>Mestrando em computação Aplicada - IFES</a:t>
            </a:r>
          </a:p>
          <a:p>
            <a:pPr algn="just" eaLnBrk="1" hangingPunct="1">
              <a:lnSpc>
                <a:spcPct val="120000"/>
              </a:lnSpc>
            </a:pPr>
            <a:r>
              <a:rPr lang="pt-BR" sz="4900" dirty="0" smtClean="0"/>
              <a:t>Mestrando em administração - </a:t>
            </a:r>
            <a:r>
              <a:rPr lang="pt-BR" sz="4900" dirty="0" err="1" smtClean="0"/>
              <a:t>Fucape</a:t>
            </a:r>
            <a:endParaRPr lang="pt-BR" sz="49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pt-BR" sz="4900" dirty="0" smtClean="0"/>
              <a:t>10</a:t>
            </a:r>
            <a:r>
              <a:rPr lang="pt-BR" sz="4900" dirty="0" smtClean="0"/>
              <a:t> </a:t>
            </a:r>
            <a:r>
              <a:rPr lang="pt-BR" sz="4900" dirty="0"/>
              <a:t>anos de experiência como analista de </a:t>
            </a:r>
            <a:r>
              <a:rPr lang="pt-BR" sz="4900" dirty="0" smtClean="0"/>
              <a:t>infra estrutura;</a:t>
            </a:r>
            <a:endParaRPr lang="pt-BR" sz="49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pt-BR" sz="4900" dirty="0" smtClean="0"/>
              <a:t>20 </a:t>
            </a:r>
            <a:r>
              <a:rPr lang="pt-BR" sz="4900" dirty="0"/>
              <a:t>anos de experiência como docente em nível </a:t>
            </a:r>
            <a:r>
              <a:rPr lang="pt-BR" sz="4900" dirty="0" smtClean="0"/>
              <a:t>técnico profissional; </a:t>
            </a:r>
            <a:endParaRPr lang="pt-BR" sz="49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pt-BR" sz="4900" dirty="0" smtClean="0"/>
              <a:t>Empreendedor nas áreas de Ciência de dados e e-commerce - startup</a:t>
            </a:r>
            <a:r>
              <a:rPr lang="pt-BR" sz="4900" dirty="0" smtClean="0"/>
              <a:t>.</a:t>
            </a:r>
            <a:endParaRPr lang="pt-BR" sz="49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pt-BR" sz="4900" dirty="0" smtClean="0"/>
              <a:t>Área de </a:t>
            </a:r>
            <a:r>
              <a:rPr lang="pt-BR" sz="4900" dirty="0" smtClean="0"/>
              <a:t>atuação </a:t>
            </a:r>
            <a:r>
              <a:rPr lang="pt-BR" sz="4900" dirty="0"/>
              <a:t>como </a:t>
            </a:r>
            <a:r>
              <a:rPr lang="pt-BR" sz="4900" dirty="0" smtClean="0"/>
              <a:t>docente: Algoritmos, linguagem Python e PHP, redes e protocolos</a:t>
            </a:r>
            <a:r>
              <a:rPr lang="pt-BR" sz="6200" b="1" dirty="0" smtClean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4644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Disciplina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876"/>
            <a:ext cx="5802630" cy="540012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pt-BR" b="1" dirty="0">
                <a:solidFill>
                  <a:srgbClr val="FF0000"/>
                </a:solidFill>
              </a:rPr>
              <a:t>Banco de Dados, o que é isso?</a:t>
            </a:r>
          </a:p>
          <a:p>
            <a:pPr>
              <a:buFont typeface="Wingdings" panose="05000000000000000000" pitchFamily="2" charset="2"/>
              <a:buChar char="F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Segundo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Korth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um 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banco de dados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“é uma coleção de dados inter-relacionados, representando informações sobre um domínio específico”, ou seja, sempre que for possível agrupar informações que se relacionam e tratam de um mesmo assunto, posso dizer que tenho um banco de dados.</a:t>
            </a:r>
            <a:endParaRPr lang="pt-BR" dirty="0"/>
          </a:p>
        </p:txBody>
      </p:sp>
      <p:pic>
        <p:nvPicPr>
          <p:cNvPr id="3074" name="Picture 2" descr="Componentes de um sistema de banco de dados">
            <a:extLst>
              <a:ext uri="{FF2B5EF4-FFF2-40B4-BE49-F238E27FC236}">
                <a16:creationId xmlns:a16="http://schemas.microsoft.com/office/drawing/2014/main" xmlns="" id="{E993691C-EF5F-4839-B5DA-990BED4AA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11" y="2366010"/>
            <a:ext cx="4665922" cy="33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Disciplina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338605"/>
            <a:ext cx="10737574" cy="580647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Esta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disciplina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tem como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objetivo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geral introduzir teoria e prática de uso de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bancos de dados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incluindo modelagem de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dados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estruturação e acesso de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bancos de dados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 acesso programático à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bancos de dados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São </a:t>
            </a:r>
            <a:r>
              <a:rPr lang="pt-BR" b="1" dirty="0"/>
              <a:t>objetivos específicos </a:t>
            </a:r>
            <a:r>
              <a:rPr lang="pt-BR" dirty="0"/>
              <a:t>desta disciplina:</a:t>
            </a:r>
          </a:p>
          <a:p>
            <a:pPr lvl="1" algn="just"/>
            <a:r>
              <a:rPr lang="pt-BR" sz="2800" dirty="0"/>
              <a:t>Desenvolver a habilidade de construir modelos conceituais de dados utilizando as principais ferramentas de modelagem;</a:t>
            </a:r>
          </a:p>
          <a:p>
            <a:pPr lvl="1" algn="just"/>
            <a:r>
              <a:rPr lang="pt-BR" sz="2800" dirty="0"/>
              <a:t>Conhecer e utilizar em sua plenitude o modelo relacional de banco de dados;</a:t>
            </a:r>
          </a:p>
          <a:p>
            <a:pPr lvl="1" algn="just"/>
            <a:r>
              <a:rPr lang="pt-BR" sz="2800" dirty="0"/>
              <a:t>Utilizar com fluência a linguagem de consulta estruturada a bases de dados relacionais.</a:t>
            </a:r>
          </a:p>
          <a:p>
            <a:pPr lvl="1" algn="just"/>
            <a:r>
              <a:rPr lang="pt-BR" sz="2800" dirty="0"/>
              <a:t>Projetar, implementar e testar comandos de criação e manipulação utilizando a Linguagem SQL.</a:t>
            </a:r>
          </a:p>
        </p:txBody>
      </p:sp>
    </p:spTree>
    <p:extLst>
      <p:ext uri="{BB962C8B-B14F-4D97-AF65-F5344CB8AC3E}">
        <p14:creationId xmlns:p14="http://schemas.microsoft.com/office/powerpoint/2010/main" val="256292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Competências da disciplina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876"/>
            <a:ext cx="10515600" cy="5400123"/>
          </a:xfrm>
        </p:spPr>
        <p:txBody>
          <a:bodyPr>
            <a:norm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Conhecer os sistemas de Banco de Dados e as funções de um SGBD;</a:t>
            </a:r>
            <a:endParaRPr lang="pt-BR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Identificar entidades e construir o modelo conceitual e Lógico;</a:t>
            </a:r>
            <a:endParaRPr lang="pt-BR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Entender o grau de abstração dos dados;</a:t>
            </a:r>
            <a:endParaRPr lang="pt-BR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Entender o funcionamento interno de um SGBD, bem como as técnicas que o mesmo utiliza para processar as consultas e controlar as transações;</a:t>
            </a:r>
            <a:endParaRPr lang="pt-BR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Compreender a Linguagem de Banco de Dados SQL Avançado (Linguagem de Definição e Manipulação de Dados);</a:t>
            </a:r>
            <a:endParaRPr lang="pt-BR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Entender os tipos de Banco de Dados.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664"/>
            <a:ext cx="10515600" cy="1325563"/>
          </a:xfrm>
        </p:spPr>
        <p:txBody>
          <a:bodyPr/>
          <a:lstStyle/>
          <a:p>
            <a:r>
              <a:rPr lang="pt-BR" dirty="0"/>
              <a:t>Habilidades que o aluno tem que alcançar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227"/>
            <a:ext cx="10515600" cy="4657059"/>
          </a:xfrm>
        </p:spPr>
        <p:txBody>
          <a:bodyPr>
            <a:norm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Construir modelos de análise de Banco de Dados (Entidades, Relacionamento e suas cardinalidade);</a:t>
            </a:r>
            <a:endParaRPr lang="pt-BR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Projetar um modelo de banco de dados identificando as Entidades, Atributos, Relacionamentos, Chaves Primárias, Secundárias e Estrangeiras;</a:t>
            </a:r>
            <a:endParaRPr lang="pt-BR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Projetar as aplicações de Bancos de Dados e suas etapas;</a:t>
            </a:r>
            <a:endParaRPr lang="pt-BR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Desenvolver projetos completos de um banco de dados relacional através da aplicação destas metodologias;</a:t>
            </a:r>
            <a:endParaRPr lang="pt-BR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Modelar bancos de dados em todas as suas fases (projeto conceitual, lógico e físico);</a:t>
            </a:r>
            <a:endParaRPr lang="pt-BR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Desenvolver programas com acesso a bancos de dados através de interfaces com sistemas de gerência de bancos de dados;</a:t>
            </a:r>
            <a:endParaRPr lang="pt-BR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Desenvolver um projeto de banco de dados relacional;</a:t>
            </a:r>
            <a:endParaRPr lang="pt-BR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Construir comandos de acesso a dados em uma linguagem relacional (SQL);</a:t>
            </a:r>
          </a:p>
          <a:p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Desenvolver programas para acesso a bancos de dados.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2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" y="132313"/>
            <a:ext cx="10515600" cy="1325563"/>
          </a:xfrm>
        </p:spPr>
        <p:txBody>
          <a:bodyPr/>
          <a:lstStyle/>
          <a:p>
            <a:r>
              <a:rPr lang="pt-BR" dirty="0"/>
              <a:t>Bases Tecnológica  da Disciplina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6149340"/>
          </a:xfrm>
        </p:spPr>
        <p:txBody>
          <a:bodyPr>
            <a:normAutofit fontScale="77500" lnSpcReduction="20000"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Conceitos Básicos de Banco de Dados;</a:t>
            </a:r>
            <a:endParaRPr lang="pt-BR" sz="13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Sistemas Gerenciadores de Banco de Dados (SGBD): arquitetura, objetivos, requisitos e componentes; </a:t>
            </a:r>
            <a:endParaRPr lang="pt-BR" sz="13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Modelos: Hierárquico, Rede, Relacional e Não-Relacional;</a:t>
            </a:r>
            <a:endParaRPr lang="pt-BR" sz="13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Banco de Dados Relacional: Modelo de Dados e Restrições de Integridade;</a:t>
            </a:r>
            <a:endParaRPr lang="pt-BR" sz="13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Modelagem e Projeto de Banco de Dados Relacionais: </a:t>
            </a:r>
            <a:endParaRPr lang="pt-BR" sz="13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742950" lvl="1" indent="-285750" algn="just">
              <a:lnSpc>
                <a:spcPct val="150000"/>
              </a:lnSpc>
              <a:buSzPts val="1200"/>
              <a:buFont typeface="Arial" panose="020B0604020202020204" pitchFamily="34" charset="0"/>
              <a:buChar char="○"/>
            </a:pP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 - Modelo Entidade-Relacionamento;</a:t>
            </a:r>
            <a:endParaRPr lang="pt-BR" sz="13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SzPts val="1200"/>
              <a:buFont typeface="Arial" panose="020B0604020202020204" pitchFamily="34" charset="0"/>
              <a:buChar char="○"/>
            </a:pP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DER - Diagrama Entidade-Relacionamento;</a:t>
            </a:r>
            <a:endParaRPr lang="pt-BR" sz="13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SzPts val="1200"/>
              <a:buFont typeface="Arial" panose="020B0604020202020204" pitchFamily="34" charset="0"/>
              <a:buChar char="○"/>
            </a:pP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Dicionário de Dados;</a:t>
            </a:r>
            <a:endParaRPr lang="pt-BR" sz="13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SzPts val="1200"/>
              <a:buFont typeface="Arial" panose="020B0604020202020204" pitchFamily="34" charset="0"/>
              <a:buChar char="○"/>
            </a:pP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Normalização e </a:t>
            </a:r>
            <a:r>
              <a:rPr lang="pt-BR" sz="1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Desnormalização</a:t>
            </a: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 dados.</a:t>
            </a:r>
            <a:endParaRPr lang="pt-BR" sz="13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Desenvolvimento prático de um sistema de banco de dados: </a:t>
            </a:r>
            <a:endParaRPr lang="pt-BR" sz="13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742950" lvl="1" indent="-285750" algn="just">
              <a:lnSpc>
                <a:spcPct val="150000"/>
              </a:lnSpc>
              <a:buSzPts val="1200"/>
              <a:buFont typeface="Arial" panose="020B0604020202020204" pitchFamily="34" charset="0"/>
              <a:buChar char="○"/>
            </a:pP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Tipos de Linguagem SQL: </a:t>
            </a:r>
            <a:endParaRPr lang="pt-BR" sz="13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Arial" panose="020B0604020202020204" pitchFamily="34" charset="0"/>
              <a:buChar char="■"/>
            </a:pP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DDL - Data </a:t>
            </a:r>
            <a:r>
              <a:rPr lang="pt-BR" sz="1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Definition</a:t>
            </a: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1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Language</a:t>
            </a: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  <a:endParaRPr lang="pt-BR" sz="13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Arial" panose="020B0604020202020204" pitchFamily="34" charset="0"/>
              <a:buChar char="■"/>
            </a:pP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DML - Data </a:t>
            </a:r>
            <a:r>
              <a:rPr lang="pt-BR" sz="1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Manipulation</a:t>
            </a: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1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Language</a:t>
            </a: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  <a:endParaRPr lang="pt-BR" sz="13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Arial" panose="020B0604020202020204" pitchFamily="34" charset="0"/>
              <a:buChar char="■"/>
            </a:pP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DCL - Data </a:t>
            </a:r>
            <a:r>
              <a:rPr lang="pt-BR" sz="1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Control</a:t>
            </a: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1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Language</a:t>
            </a: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  <a:endParaRPr lang="pt-BR" sz="13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Arial" panose="020B0604020202020204" pitchFamily="34" charset="0"/>
              <a:buChar char="■"/>
            </a:pP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DQL - Data </a:t>
            </a:r>
            <a:r>
              <a:rPr lang="pt-BR" sz="1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Control</a:t>
            </a: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1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Language</a:t>
            </a: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pt-BR" sz="13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SzPts val="1200"/>
              <a:buFont typeface="Arial" panose="020B0604020202020204" pitchFamily="34" charset="0"/>
              <a:buChar char="○"/>
            </a:pP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Indexação;</a:t>
            </a:r>
            <a:endParaRPr lang="pt-BR" sz="13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SzPts val="1200"/>
              <a:buFont typeface="Arial" panose="020B0604020202020204" pitchFamily="34" charset="0"/>
              <a:buChar char="○"/>
            </a:pP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Álgebra relacional;</a:t>
            </a:r>
            <a:endParaRPr lang="pt-BR" sz="13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SzPts val="1200"/>
              <a:buFont typeface="Arial" panose="020B0604020202020204" pitchFamily="34" charset="0"/>
              <a:buChar char="○"/>
            </a:pP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Implementação de aplicações de Bancos de Dados;</a:t>
            </a:r>
            <a:endParaRPr lang="pt-BR" sz="13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SzPts val="1200"/>
              <a:buFont typeface="Arial" panose="020B0604020202020204" pitchFamily="34" charset="0"/>
              <a:buChar char="○"/>
            </a:pP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Gerenciamento de transações;</a:t>
            </a:r>
            <a:endParaRPr lang="pt-BR" sz="13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SzPts val="1200"/>
              <a:buFont typeface="Arial" panose="020B0604020202020204" pitchFamily="34" charset="0"/>
              <a:buChar char="○"/>
            </a:pPr>
            <a:r>
              <a:rPr lang="pt-BR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Controle de concorrência;</a:t>
            </a:r>
            <a:endParaRPr lang="pt-BR" sz="13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Backup e Restauração.</a:t>
            </a:r>
            <a:endParaRPr lang="pt-BR" sz="1800" dirty="0">
              <a:solidFill>
                <a:srgbClr val="272727"/>
              </a:solidFill>
              <a:latin typeface="Montserra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4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Acervo Bibliográfico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4CD2529C-6420-48AF-BFC3-A3A09EE5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876"/>
            <a:ext cx="10515600" cy="540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Básica</a:t>
            </a: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ALVES, Willian Pereira. 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Banco de dados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Editora Érica. 2014.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ELMASRI, Ramez E.; NAVATHE,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Shamkant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B. 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Sistemas de banco de dados: 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fundamentos e aplicações, 2011.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MACHADO, Felipe Nery Rodrigues; ABREU, Mauricio Pereira - 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Projeto de banco de dados uma visão prática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2012. 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MICHAEL,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Mannino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Projeto, desenvolvimento de aplicações &amp; administração de banco de dados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2008.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MILANI, André. MySQL: 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Guia do programador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São Paulo: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Novatec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2006.</a:t>
            </a:r>
            <a:r>
              <a:rPr lang="pt-BR" sz="1600" b="1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endParaRPr lang="pt-BR" sz="1600" b="1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b="1" dirty="0">
                <a:effectLst/>
                <a:ea typeface="Times New Roman" panose="02020603050405020304" pitchFamily="18" charset="0"/>
              </a:rPr>
              <a:t>Complementar </a:t>
            </a:r>
          </a:p>
          <a:p>
            <a:pPr algn="just"/>
            <a:r>
              <a:rPr lang="pt-BR" sz="1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ANSELMO, Fernando. </a:t>
            </a:r>
            <a:r>
              <a:rPr lang="pt-BR" sz="1600" b="1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Aplicando lógica orientada a objetos em Java. </a:t>
            </a:r>
            <a:r>
              <a:rPr lang="pt-BR" sz="1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2. ed. atual. e </a:t>
            </a:r>
            <a:r>
              <a:rPr lang="pt-BR" sz="1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ampl</a:t>
            </a:r>
            <a:r>
              <a:rPr lang="pt-BR" sz="1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. </a:t>
            </a:r>
            <a:r>
              <a:rPr lang="pt-BR" sz="1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Florianopólis</a:t>
            </a:r>
            <a:r>
              <a:rPr lang="pt-BR" sz="1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: Visual Books, 2005.</a:t>
            </a:r>
            <a:endParaRPr lang="pt-BR" sz="16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ANGELOTTI,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Elaini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Simoni. 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Banco de dados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São Paulo: Livro Técnico, 2010.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BEIGHLEY, L. 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 a cabeça SQL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Rio de Janeiro: Alta Books, 2008. 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HEUSER, C. A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Projeto de banco de dados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6. ed. São Paulo: Bookman, 2009.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3565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904382-EBC5-42F5-AF2B-5D3DFBAF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Livros sobre Banco de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6DDF452-0793-4AF7-AD89-CFA184DBC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739900"/>
            <a:ext cx="35433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57D2E64-B50A-465D-AA5A-5E02C9A41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35" y="1739899"/>
            <a:ext cx="36385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8D36BDE9-47C9-4429-BDC6-514BCC27B9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00" r="12711"/>
          <a:stretch/>
        </p:blipFill>
        <p:spPr>
          <a:xfrm>
            <a:off x="8004809" y="1739898"/>
            <a:ext cx="3516721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49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ee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768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4" baseType="lpstr">
      <vt:lpstr>Arial</vt:lpstr>
      <vt:lpstr>Arial</vt:lpstr>
      <vt:lpstr>Calibri</vt:lpstr>
      <vt:lpstr>Montserrat</vt:lpstr>
      <vt:lpstr>Noto Sans Symbols</vt:lpstr>
      <vt:lpstr>Raleway</vt:lpstr>
      <vt:lpstr>Raleway Medium</vt:lpstr>
      <vt:lpstr>Source Serif Pro</vt:lpstr>
      <vt:lpstr>Times New Roman</vt:lpstr>
      <vt:lpstr>Wingdings</vt:lpstr>
      <vt:lpstr>Tema do Office</vt:lpstr>
      <vt:lpstr>Projeto de Banco de Dados</vt:lpstr>
      <vt:lpstr>Quem é a professor?</vt:lpstr>
      <vt:lpstr>Apresentação da Disciplina</vt:lpstr>
      <vt:lpstr>Objetivos da Disciplina</vt:lpstr>
      <vt:lpstr>Competências da disciplina</vt:lpstr>
      <vt:lpstr>Habilidades que o aluno tem que alcançar</vt:lpstr>
      <vt:lpstr>Bases Tecnológica  da Disciplina</vt:lpstr>
      <vt:lpstr>Acervo Bibliográfico</vt:lpstr>
      <vt:lpstr>Livros sobre Banco de Dados</vt:lpstr>
      <vt:lpstr>Metodologia de Ensino</vt:lpstr>
      <vt:lpstr>Critérios de Aprovação na Disciplina</vt:lpstr>
      <vt:lpstr>Acompanhamento da disciplina</vt:lpstr>
      <vt:lpstr>Orientações diversas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 DISCIPLINA</dc:title>
  <dc:creator>William Keffer;Francisca Souza</dc:creator>
  <cp:lastModifiedBy>Genesis</cp:lastModifiedBy>
  <cp:revision>38</cp:revision>
  <dcterms:created xsi:type="dcterms:W3CDTF">2020-12-11T04:44:59Z</dcterms:created>
  <dcterms:modified xsi:type="dcterms:W3CDTF">2024-07-22T18:25:39Z</dcterms:modified>
</cp:coreProperties>
</file>