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5.xml" ContentType="application/vnd.openxmlformats-officedocument.presentationml.notesSlide+xml"/>
  <Override PartName="/ppt/notesSlides/_rels/notesSlide17.xml.rels" ContentType="application/vnd.openxmlformats-package.relationships+xml"/>
  <Override PartName="/ppt/notesSlides/_rels/notesSlide15.xml.rels" ContentType="application/vnd.openxmlformats-package.relationships+xml"/>
  <Override PartName="/ppt/notesSlides/notesSlide17.xml" ContentType="application/vnd.openxmlformats-officedocument.presentationml.notesSlide+xml"/>
  <Override PartName="/ppt/_rels/presentation.xml.rels" ContentType="application/vnd.openxmlformats-package.relationships+xml"/>
  <Override PartName="/ppt/media/image9.jpeg" ContentType="image/jpeg"/>
  <Override PartName="/ppt/media/image11.jpeg" ContentType="image/jpeg"/>
  <Override PartName="/ppt/media/image13.jpeg" ContentType="image/jpeg"/>
  <Override PartName="/ppt/media/image8.jpeg" ContentType="image/jpeg"/>
  <Override PartName="/ppt/media/image10.jpeg" ContentType="image/jpeg"/>
  <Override PartName="/ppt/media/image12.jpeg" ContentType="image/jpeg"/>
  <Override PartName="/ppt/media/image7.jpeg" ContentType="image/jpeg"/>
  <Override PartName="/ppt/media/image18.png" ContentType="image/png"/>
  <Override PartName="/ppt/media/image20.png" ContentType="image/png"/>
  <Override PartName="/ppt/media/image6.jpeg" ContentType="image/jpeg"/>
  <Override PartName="/ppt/media/image5.jpeg" ContentType="image/jpeg"/>
  <Override PartName="/ppt/media/image26.jpeg" ContentType="image/jpeg"/>
  <Override PartName="/ppt/media/image22.png" ContentType="image/png"/>
  <Override PartName="/ppt/media/image1.jpeg" ContentType="image/jpeg"/>
  <Override PartName="/ppt/media/image21.png" ContentType="image/png"/>
  <Override PartName="/ppt/media/image19.png" ContentType="image/png"/>
  <Override PartName="/ppt/media/image24.jpeg" ContentType="image/jpeg"/>
  <Override PartName="/ppt/media/image3.jpeg" ContentType="image/jpeg"/>
  <Override PartName="/ppt/media/image17.png" ContentType="image/png"/>
  <Override PartName="/ppt/media/image16.jpeg" ContentType="image/jpeg"/>
  <Override PartName="/ppt/media/image15.jpeg" ContentType="image/jpeg"/>
  <Override PartName="/ppt/media/image14.jpeg" ContentType="image/jpeg"/>
  <Override PartName="/ppt/media/image23.jpeg" ContentType="image/jpeg"/>
  <Override PartName="/ppt/media/image2.jpeg" ContentType="image/jpeg"/>
  <Override PartName="/ppt/media/image4.jpeg" ContentType="image/jpeg"/>
  <Override PartName="/ppt/media/image25.jpeg" ContentType="image/jpeg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Clique para mover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2000" spc="-1" strike="noStrike">
                <a:latin typeface="Arial"/>
              </a:rPr>
              <a:t>Clique para editar </a:t>
            </a:r>
            <a:r>
              <a:rPr b="0" lang="pt-BR" sz="2000" spc="-1" strike="noStrike">
                <a:latin typeface="Arial"/>
              </a:rPr>
              <a:t>o formato de </a:t>
            </a:r>
            <a:r>
              <a:rPr b="0" lang="pt-BR" sz="2000" spc="-1" strike="noStrike">
                <a:latin typeface="Arial"/>
              </a:rPr>
              <a:t>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1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421148F4-A8C0-4DCC-A5BD-C8D02B29ACAE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7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AFF667E-648B-40CC-BE33-0DDCB29DF466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7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C47FED4-E4CC-4049-98A9-E515E1FC1BB1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6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6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6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6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6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6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6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6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6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6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6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6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6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6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6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6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6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6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6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6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6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6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6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6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6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6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6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6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6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6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9000" y="5213880"/>
            <a:ext cx="838944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This presentation uses a free template provided by FPPT.com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www.free-power-point-templates.com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2281320" y="1655640"/>
            <a:ext cx="6260400" cy="1526760"/>
          </a:xfrm>
          <a:prstGeom prst="rect">
            <a:avLst/>
          </a:prstGeom>
        </p:spPr>
        <p:txBody>
          <a:bodyPr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Click to </a:t>
            </a: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edit </a:t>
            </a:r>
            <a:br/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Master </a:t>
            </a: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title style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B1EB226C-B4B4-483C-ABB6-043BF98B19CC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1/18/22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E04ADA7-C761-4B07-94A6-787C2371AB8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Clique para editar o formato do texto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da estrutura de tópicos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-9000" y="5213880"/>
            <a:ext cx="838944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This presentation uses a free template provided by FPPT.com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www.free-power-point-templates.com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448920" y="281160"/>
            <a:ext cx="8245800" cy="610560"/>
          </a:xfrm>
          <a:prstGeom prst="rect">
            <a:avLst/>
          </a:prstGeom>
        </p:spPr>
        <p:txBody>
          <a:bodyPr anchor="ctr">
            <a:normAutofit fontScale="94000"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Click to </a:t>
            </a: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edit </a:t>
            </a: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Master </a:t>
            </a: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title style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48920" y="1197360"/>
            <a:ext cx="8245800" cy="351180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206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206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6BE446D5-6353-4025-ABDA-D12F7DB106E5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1/18/22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61C84FD-83D8-409B-92C2-7CE247F16DC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-9000" y="5213880"/>
            <a:ext cx="838944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This presentation uses a free template provided by FPPT.com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www.free-power-point-templates.com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title"/>
          </p:nvPr>
        </p:nvSpPr>
        <p:spPr>
          <a:xfrm>
            <a:off x="2433960" y="433800"/>
            <a:ext cx="6260400" cy="572400"/>
          </a:xfrm>
          <a:prstGeom prst="rect">
            <a:avLst/>
          </a:prstGeom>
        </p:spPr>
        <p:txBody>
          <a:bodyPr anchor="ctr">
            <a:normAutofit fontScale="30000"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70c0"/>
                </a:solidFill>
                <a:latin typeface="Calibri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2433960" y="1197360"/>
            <a:ext cx="6260400" cy="335808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Click to edit Master </a:t>
            </a: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206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206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75554117-48C6-4A95-B26A-465CB5839DA5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1/18/22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A6C9EE6-E9DF-40FD-8F20-AC453C90FF8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-9000" y="5213880"/>
            <a:ext cx="838944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This presentation uses a free template provided by FPPT.com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www.free-power-point-templates.com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title"/>
          </p:nvPr>
        </p:nvSpPr>
        <p:spPr>
          <a:xfrm>
            <a:off x="448920" y="281160"/>
            <a:ext cx="8245800" cy="610560"/>
          </a:xfrm>
          <a:prstGeom prst="rect">
            <a:avLst/>
          </a:prstGeom>
        </p:spPr>
        <p:txBody>
          <a:bodyPr anchor="ctr">
            <a:normAutofit fontScale="94000"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Click to </a:t>
            </a: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edit </a:t>
            </a: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Master </a:t>
            </a: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title style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36760" y="1655640"/>
            <a:ext cx="4039920" cy="47952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2060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536760" y="2266200"/>
            <a:ext cx="4039920" cy="2137680"/>
          </a:xfrm>
          <a:prstGeom prst="rect">
            <a:avLst/>
          </a:prstGeom>
        </p:spPr>
        <p:txBody>
          <a:bodyPr>
            <a:noAutofit/>
          </a:bodyPr>
          <a:p>
            <a:pPr marL="343080" indent="-342720" algn="ctr">
              <a:lnSpc>
                <a:spcPct val="100000"/>
              </a:lnSpc>
              <a:spcBef>
                <a:spcPts val="479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 algn="ctr">
              <a:lnSpc>
                <a:spcPct val="100000"/>
              </a:lnSpc>
              <a:spcBef>
                <a:spcPts val="400"/>
              </a:spcBef>
              <a:buClr>
                <a:srgbClr val="00206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 algn="ctr">
              <a:lnSpc>
                <a:spcPct val="100000"/>
              </a:lnSpc>
              <a:spcBef>
                <a:spcPts val="360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2060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 algn="ctr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2060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 algn="ctr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Arial"/>
              <a:buChar char="»"/>
            </a:pPr>
            <a:r>
              <a:rPr b="0" lang="en-US" sz="1600" spc="-1" strike="noStrike">
                <a:solidFill>
                  <a:srgbClr val="002060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4572000" y="1655640"/>
            <a:ext cx="4041360" cy="47952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2060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body"/>
          </p:nvPr>
        </p:nvSpPr>
        <p:spPr>
          <a:xfrm>
            <a:off x="4572000" y="2266200"/>
            <a:ext cx="4041360" cy="2137680"/>
          </a:xfrm>
          <a:prstGeom prst="rect">
            <a:avLst/>
          </a:prstGeom>
        </p:spPr>
        <p:txBody>
          <a:bodyPr>
            <a:noAutofit/>
          </a:bodyPr>
          <a:p>
            <a:pPr marL="343080" indent="-342720" algn="ctr">
              <a:lnSpc>
                <a:spcPct val="100000"/>
              </a:lnSpc>
              <a:spcBef>
                <a:spcPts val="479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 algn="ctr">
              <a:lnSpc>
                <a:spcPct val="100000"/>
              </a:lnSpc>
              <a:spcBef>
                <a:spcPts val="400"/>
              </a:spcBef>
              <a:buClr>
                <a:srgbClr val="00206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 algn="ctr">
              <a:lnSpc>
                <a:spcPct val="100000"/>
              </a:lnSpc>
              <a:spcBef>
                <a:spcPts val="360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2060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 algn="ctr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2060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 algn="ctr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Arial"/>
              <a:buChar char="»"/>
            </a:pPr>
            <a:r>
              <a:rPr b="0" lang="en-US" sz="1600" spc="-1" strike="noStrike">
                <a:solidFill>
                  <a:srgbClr val="002060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7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9A1A6BEF-C7FF-4118-B682-B966D498F536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1/18/22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133" name="PlaceHolder 8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134" name="PlaceHolder 9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85BB892-B5A3-4DDA-AE1D-5F337FE7829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-9000" y="5213880"/>
            <a:ext cx="838944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This presentation uses a free template provided by FPPT.com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www.free-power-point-templates.com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A863DFCB-CF7B-41B3-8D87-0F46E08CB5D4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1/18/22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E43F65D-15AA-4A15-B5E8-1C3CF0869D7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Clique para editar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 formato do texto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do título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Clique para editar o formato do texto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da estrutura de tópicos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www.paho.org/pt/topicos/doencas-cardiovasculares" TargetMode="External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ww.bhf.org.uk/informationsupport/risk-factors" TargetMode="External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www.kaggle.com/tentotheminus9/what-causes-heart-disease-explaining-the-model#Diagnosing-Heart-Disease" TargetMode="External"/><Relationship Id="rId2" Type="http://schemas.openxmlformats.org/officeDocument/2006/relationships/hyperlink" Target="https://archive.ics.uci.edu/ml/datasets/Heart+Disease" TargetMode="External"/><Relationship Id="rId3" Type="http://schemas.openxmlformats.org/officeDocument/2006/relationships/image" Target="../media/image10.jpe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chive.ics.uci.edu/ml/datasets/Heart+Disease" TargetMode="External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4248000" y="1656000"/>
            <a:ext cx="4680000" cy="1368000"/>
          </a:xfrm>
          <a:prstGeom prst="rect">
            <a:avLst/>
          </a:prstGeom>
          <a:noFill/>
          <a:ln>
            <a:noFill/>
          </a:ln>
          <a:effectLst>
            <a:outerShdw dist="37674" dir="270000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0" lang="pt-BR" sz="3600" spc="-1" strike="noStrike">
                <a:solidFill>
                  <a:srgbClr val="ffffff"/>
                </a:solidFill>
                <a:latin typeface="Calibri"/>
              </a:rPr>
              <a:t>Data </a:t>
            </a:r>
            <a:r>
              <a:rPr b="0" lang="pt-BR" sz="3600" spc="-1" strike="noStrike">
                <a:solidFill>
                  <a:srgbClr val="ffffff"/>
                </a:solidFill>
                <a:latin typeface="Calibri"/>
              </a:rPr>
              <a:t>Master - </a:t>
            </a:r>
            <a:r>
              <a:rPr b="0" lang="pt-BR" sz="3600" spc="-1" strike="noStrike">
                <a:solidFill>
                  <a:srgbClr val="ffffff"/>
                </a:solidFill>
                <a:latin typeface="Calibri"/>
              </a:rPr>
              <a:t>Case de </a:t>
            </a:r>
            <a:r>
              <a:rPr b="0" lang="pt-BR" sz="3600" spc="-1" strike="noStrike">
                <a:solidFill>
                  <a:srgbClr val="ffffff"/>
                </a:solidFill>
                <a:latin typeface="Calibri"/>
              </a:rPr>
              <a:t>Eng. de </a:t>
            </a:r>
            <a:r>
              <a:rPr b="0" lang="pt-BR" sz="3600" spc="-1" strike="noStrike">
                <a:solidFill>
                  <a:srgbClr val="ffffff"/>
                </a:solidFill>
                <a:latin typeface="Calibri"/>
              </a:rPr>
              <a:t>ML</a:t>
            </a:r>
            <a:endParaRPr b="0" lang="pt-B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0" name="TextShape 2"/>
          <p:cNvSpPr txBox="1"/>
          <p:nvPr/>
        </p:nvSpPr>
        <p:spPr>
          <a:xfrm>
            <a:off x="1008000" y="3793320"/>
            <a:ext cx="8093160" cy="610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pt-BR" sz="2800" spc="-1" strike="noStrike">
                <a:solidFill>
                  <a:srgbClr val="0070c0"/>
                </a:solidFill>
                <a:latin typeface="Calibri"/>
              </a:rPr>
              <a:t>MARCIO DE </a:t>
            </a:r>
            <a:r>
              <a:rPr b="0" lang="pt-BR" sz="2800" spc="-1" strike="noStrike">
                <a:solidFill>
                  <a:srgbClr val="0070c0"/>
                </a:solidFill>
                <a:latin typeface="Calibri"/>
              </a:rPr>
              <a:t>LIMA - </a:t>
            </a:r>
            <a:r>
              <a:rPr b="0" lang="pt-BR" sz="2800" spc="-1" strike="noStrike">
                <a:solidFill>
                  <a:srgbClr val="0070c0"/>
                </a:solidFill>
                <a:latin typeface="Calibri"/>
              </a:rPr>
              <a:t>JAN/22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221" name="" descr=""/>
          <p:cNvPicPr/>
          <p:nvPr/>
        </p:nvPicPr>
        <p:blipFill>
          <a:blip r:embed="rId1"/>
          <a:stretch/>
        </p:blipFill>
        <p:spPr>
          <a:xfrm>
            <a:off x="7752960" y="4392360"/>
            <a:ext cx="1319040" cy="64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4464000" y="281160"/>
            <a:ext cx="4464000" cy="610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4000"/>
          </a:bodyPr>
          <a:p>
            <a:pPr algn="r">
              <a:lnSpc>
                <a:spcPct val="100000"/>
              </a:lnSpc>
            </a:pPr>
            <a:r>
              <a:rPr b="0" lang="pt-BR" sz="3600" spc="-1" strike="noStrike">
                <a:solidFill>
                  <a:srgbClr val="ffffff"/>
                </a:solidFill>
                <a:latin typeface="Calibri"/>
              </a:rPr>
              <a:t>Modelo - Tunning</a:t>
            </a:r>
            <a:endParaRPr b="0" lang="pt-B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7" name="TextShape 2"/>
          <p:cNvSpPr txBox="1"/>
          <p:nvPr/>
        </p:nvSpPr>
        <p:spPr>
          <a:xfrm>
            <a:off x="268920" y="1125360"/>
            <a:ext cx="8659080" cy="4018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b="1" lang="pt-BR" sz="1600" spc="-1" strike="noStrike">
                <a:solidFill>
                  <a:srgbClr val="002060"/>
                </a:solidFill>
                <a:latin typeface="Calibri"/>
                <a:ea typeface="Noto Sans CJK SC"/>
              </a:rPr>
              <a:t>Conclusão do tunning</a:t>
            </a:r>
            <a:endParaRPr b="0" lang="pt-BR" sz="16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b="0" lang="pt-BR" sz="1200" spc="-1" strike="noStrike">
                <a:solidFill>
                  <a:srgbClr val="002060"/>
                </a:solidFill>
                <a:latin typeface="Calibri"/>
                <a:ea typeface="Noto Sans CJK SC"/>
              </a:rPr>
              <a:t>     </a:t>
            </a:r>
            <a:r>
              <a:rPr b="0" lang="pt-BR" sz="1300" spc="-1" strike="noStrike">
                <a:solidFill>
                  <a:srgbClr val="002060"/>
                </a:solidFill>
                <a:latin typeface="Calibri"/>
                <a:ea typeface="Noto Sans CJK SC"/>
              </a:rPr>
              <a:t>O Tunning de versão 1 demonstrou melhor acurária e maior acertos nas 2 targets (0 e 1).  </a:t>
            </a:r>
            <a:r>
              <a:rPr b="0" lang="pt-BR" sz="1300" spc="-1" strike="noStrike">
                <a:solidFill>
                  <a:srgbClr val="002060"/>
                </a:solidFill>
                <a:latin typeface="Calibri"/>
                <a:ea typeface="Noto Sans CJK SC"/>
              </a:rPr>
              <a:t>Tivemos um aumento de 3% na acurária do treinamento e o mesmo resultado no teste, mas pela </a:t>
            </a:r>
            <a:r>
              <a:rPr b="0" lang="pt-BR" sz="1300" spc="-1" strike="noStrike">
                <a:solidFill>
                  <a:srgbClr val="002060"/>
                </a:solidFill>
                <a:latin typeface="Calibri"/>
                <a:ea typeface="Noto Sans CJK SC"/>
              </a:rPr>
              <a:t>métrica de matriz de confusão e relatório de classificação o acerto entre as classes foi equalizado, </a:t>
            </a:r>
            <a:r>
              <a:rPr b="0" lang="pt-BR" sz="1300" spc="-1" strike="noStrike">
                <a:solidFill>
                  <a:srgbClr val="002060"/>
                </a:solidFill>
                <a:latin typeface="Calibri"/>
                <a:ea typeface="Noto Sans CJK SC"/>
              </a:rPr>
              <a:t>tornando o algoritmo mais genérico. Não houve diferença significativa com a aplicação de </a:t>
            </a:r>
            <a:r>
              <a:rPr b="0" lang="pt-BR" sz="1300" spc="-1" strike="noStrike">
                <a:solidFill>
                  <a:srgbClr val="002060"/>
                </a:solidFill>
                <a:latin typeface="Calibri"/>
                <a:ea typeface="Noto Sans CJK SC"/>
              </a:rPr>
              <a:t>normalização no dataset, desta forma, foi ignorada. O modelo XGBClassifier aparece como </a:t>
            </a:r>
            <a:r>
              <a:rPr b="0" lang="pt-BR" sz="1300" spc="-1" strike="noStrike">
                <a:solidFill>
                  <a:srgbClr val="002060"/>
                </a:solidFill>
                <a:latin typeface="Calibri"/>
                <a:ea typeface="Noto Sans CJK SC"/>
              </a:rPr>
              <a:t>promissor, mas para o case, vamos seguir com a decisão do Data Science (Autor) com o </a:t>
            </a:r>
            <a:r>
              <a:rPr b="0" lang="pt-BR" sz="1300" spc="-1" strike="noStrike">
                <a:solidFill>
                  <a:srgbClr val="002060"/>
                </a:solidFill>
                <a:latin typeface="Calibri"/>
                <a:ea typeface="Noto Sans CJK SC"/>
              </a:rPr>
              <a:t>RandomForestClassifier, já que a diferença foi muito pequena.</a:t>
            </a:r>
            <a:r>
              <a:rPr b="0" lang="pt-BR" sz="1200" spc="-1" strike="noStrike">
                <a:solidFill>
                  <a:srgbClr val="002060"/>
                </a:solidFill>
                <a:latin typeface="Calibri"/>
                <a:ea typeface="Noto Sans CJK SC"/>
              </a:rPr>
              <a:t> </a:t>
            </a:r>
            <a:endParaRPr b="0" lang="pt-BR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pt-BR" sz="1400" spc="-1" strike="noStrike">
                <a:solidFill>
                  <a:srgbClr val="002060"/>
                </a:solidFill>
                <a:latin typeface="Calibri"/>
                <a:ea typeface="Noto Sans CJK SC"/>
              </a:rPr>
              <a:t>                                                                                                                      </a:t>
            </a:r>
            <a:r>
              <a:rPr b="1" lang="pt-BR" sz="1300" spc="-1" strike="noStrike">
                <a:solidFill>
                  <a:srgbClr val="002060"/>
                </a:solidFill>
                <a:latin typeface="Calibri"/>
                <a:ea typeface="Noto Sans CJK SC"/>
              </a:rPr>
              <a:t>Resultado</a:t>
            </a:r>
            <a:r>
              <a:rPr b="1" lang="pt-BR" sz="1600" spc="-1" strike="noStrike">
                <a:solidFill>
                  <a:srgbClr val="002060"/>
                </a:solidFill>
                <a:latin typeface="Calibri"/>
                <a:ea typeface="Noto Sans CJK SC"/>
              </a:rPr>
              <a:t> </a:t>
            </a:r>
            <a:r>
              <a:rPr b="0" lang="pt-BR" sz="1100" spc="-1" strike="noStrike">
                <a:solidFill>
                  <a:srgbClr val="002060"/>
                </a:solidFill>
                <a:latin typeface="Calibri"/>
                <a:ea typeface="Noto Sans CJK SC"/>
              </a:rPr>
              <a:t>(acurácia)</a:t>
            </a:r>
            <a:endParaRPr b="0" lang="pt-BR" sz="11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b="0" lang="pt-BR" sz="1300" spc="-1" strike="noStrike">
                <a:solidFill>
                  <a:srgbClr val="002060"/>
                </a:solidFill>
                <a:latin typeface="Calibri"/>
                <a:ea typeface="Noto Sans CJK SC"/>
              </a:rPr>
              <a:t>                                                                                                                                </a:t>
            </a:r>
            <a:r>
              <a:rPr b="0" lang="pt-BR" sz="1300" spc="-1" strike="noStrike">
                <a:solidFill>
                  <a:srgbClr val="002060"/>
                </a:solidFill>
                <a:latin typeface="Calibri"/>
                <a:ea typeface="Noto Sans CJK SC"/>
              </a:rPr>
              <a:t>Treinamento: 95.87%  </a:t>
            </a:r>
            <a:endParaRPr b="0" lang="pt-BR" sz="13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b="1" lang="pt-BR" sz="1600" spc="-1" strike="noStrike">
                <a:solidFill>
                  <a:srgbClr val="002060"/>
                </a:solidFill>
                <a:latin typeface="Calibri"/>
                <a:ea typeface="Noto Sans CJK SC"/>
              </a:rPr>
              <a:t>Melhores parâmetros</a:t>
            </a:r>
            <a:r>
              <a:rPr b="0" lang="pt-BR" sz="1400" spc="-1" strike="noStrike">
                <a:solidFill>
                  <a:srgbClr val="002060"/>
                </a:solidFill>
                <a:latin typeface="Calibri"/>
                <a:ea typeface="Noto Sans CJK SC"/>
              </a:rPr>
              <a:t>                                                                           </a:t>
            </a:r>
            <a:r>
              <a:rPr b="0" lang="pt-BR" sz="1300" spc="-1" strike="noStrike">
                <a:solidFill>
                  <a:srgbClr val="002060"/>
                </a:solidFill>
                <a:latin typeface="Calibri"/>
                <a:ea typeface="Noto Sans CJK SC"/>
              </a:rPr>
              <a:t>Teste: 83.61%</a:t>
            </a:r>
            <a:endParaRPr b="0" lang="pt-BR" sz="13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b="0" i="1" lang="pt-BR" sz="900" spc="-1" strike="noStrike">
                <a:solidFill>
                  <a:srgbClr val="002060"/>
                </a:solidFill>
                <a:latin typeface="Calibri"/>
                <a:ea typeface="Noto Sans CJK SC"/>
              </a:rPr>
              <a:t>RandomForestClassifier(bootstrap=True, class_weight='balanced', criterion='gini', max_depth=10, max_features='auto',</a:t>
            </a:r>
            <a:endParaRPr b="0" lang="pt-BR" sz="9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b="0" i="1" lang="pt-BR" sz="900" spc="-1" strike="noStrike">
                <a:solidFill>
                  <a:srgbClr val="002060"/>
                </a:solidFill>
                <a:latin typeface="Calibri"/>
                <a:ea typeface="Noto Sans CJK SC"/>
              </a:rPr>
              <a:t>                       </a:t>
            </a:r>
            <a:r>
              <a:rPr b="0" i="1" lang="pt-BR" sz="900" spc="-1" strike="noStrike">
                <a:solidFill>
                  <a:srgbClr val="002060"/>
                </a:solidFill>
                <a:latin typeface="Calibri"/>
                <a:ea typeface="Noto Sans CJK SC"/>
              </a:rPr>
              <a:t>max_leaf_nodes=None, min_impurity_decrease=0.0, min_impurity_split=None, min_samples_leaf=3,</a:t>
            </a:r>
            <a:endParaRPr b="0" lang="pt-BR" sz="9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b="0" i="1" lang="pt-BR" sz="900" spc="-1" strike="noStrike">
                <a:solidFill>
                  <a:srgbClr val="002060"/>
                </a:solidFill>
                <a:latin typeface="Calibri"/>
                <a:ea typeface="Noto Sans CJK SC"/>
              </a:rPr>
              <a:t>                       </a:t>
            </a:r>
            <a:r>
              <a:rPr b="0" i="1" lang="pt-BR" sz="900" spc="-1" strike="noStrike">
                <a:solidFill>
                  <a:srgbClr val="002060"/>
                </a:solidFill>
                <a:latin typeface="Calibri"/>
                <a:ea typeface="Noto Sans CJK SC"/>
              </a:rPr>
              <a:t>min_samples_split=2, min_weight_fraction_leaf=0.0, n_estimators=125, n_jobs=None, oob_score=False,</a:t>
            </a:r>
            <a:endParaRPr b="0" lang="pt-BR" sz="9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b="0" i="1" lang="pt-BR" sz="900" spc="-1" strike="noStrike">
                <a:solidFill>
                  <a:srgbClr val="002060"/>
                </a:solidFill>
                <a:latin typeface="Calibri"/>
                <a:ea typeface="Noto Sans CJK SC"/>
              </a:rPr>
              <a:t>                       </a:t>
            </a:r>
            <a:r>
              <a:rPr b="0" i="1" lang="pt-BR" sz="900" spc="-1" strike="noStrike">
                <a:solidFill>
                  <a:srgbClr val="002060"/>
                </a:solidFill>
                <a:latin typeface="Calibri"/>
                <a:ea typeface="Noto Sans CJK SC"/>
              </a:rPr>
              <a:t>random_state=7, verbose=0, warm_start=False)</a:t>
            </a:r>
            <a:endParaRPr b="0" lang="pt-BR" sz="9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b="0" i="1" lang="pt-BR" sz="900" spc="-1" strike="noStrike">
                <a:solidFill>
                  <a:srgbClr val="002060"/>
                </a:solidFill>
                <a:latin typeface="Calibri"/>
                <a:ea typeface="Noto Sans CJK SC"/>
              </a:rPr>
              <a:t>best params: {'max_depth': 10, 'min_samples_leaf': 3, 'min_samples_split': 2, 'n_estimators': 125}</a:t>
            </a:r>
            <a:endParaRPr b="0" lang="pt-BR" sz="9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b="0" i="1" lang="pt-BR" sz="900" spc="-1" strike="noStrike">
                <a:solidFill>
                  <a:srgbClr val="002060"/>
                </a:solidFill>
                <a:latin typeface="Calibri"/>
                <a:ea typeface="Noto Sans CJK SC"/>
              </a:rPr>
              <a:t>best score: 0.9244156669776504</a:t>
            </a:r>
            <a:endParaRPr b="0" lang="pt-BR" sz="9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4464000" y="281160"/>
            <a:ext cx="4464000" cy="610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33000"/>
          </a:bodyPr>
          <a:p>
            <a:pPr algn="r">
              <a:lnSpc>
                <a:spcPct val="100000"/>
              </a:lnSpc>
            </a:pPr>
            <a:r>
              <a:rPr b="0" lang="pt-BR" sz="3600" spc="-1" strike="noStrike">
                <a:solidFill>
                  <a:srgbClr val="ffffff"/>
                </a:solidFill>
                <a:latin typeface="Calibri"/>
              </a:rPr>
              <a:t>Objetivo e Escopo – Case 1 (API)</a:t>
            </a:r>
            <a:endParaRPr b="0" lang="pt-B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9" name="TextShape 2"/>
          <p:cNvSpPr txBox="1"/>
          <p:nvPr/>
        </p:nvSpPr>
        <p:spPr>
          <a:xfrm>
            <a:off x="448920" y="1197360"/>
            <a:ext cx="8245800" cy="35118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b="1" lang="pt-BR" sz="1400" spc="-1" strike="noStrike">
                <a:solidFill>
                  <a:srgbClr val="002060"/>
                </a:solidFill>
                <a:latin typeface="Calibri"/>
                <a:ea typeface="Noto Sans CJK SC"/>
              </a:rPr>
              <a:t>Objetivo</a:t>
            </a:r>
            <a:endParaRPr b="0" lang="pt-BR" sz="14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b="0" lang="pt-BR" sz="1200" spc="-1" strike="noStrike">
                <a:solidFill>
                  <a:srgbClr val="002060"/>
                </a:solidFill>
                <a:latin typeface="Calibri"/>
                <a:ea typeface="Noto Sans CJK SC"/>
              </a:rPr>
              <a:t>Através dos dados informados (13 informações) indicar se o paciente tem ou não a probabilidade de ter </a:t>
            </a:r>
            <a:r>
              <a:rPr b="0" lang="pt-BR" sz="1200" spc="-1" strike="noStrike">
                <a:solidFill>
                  <a:srgbClr val="002060"/>
                </a:solidFill>
                <a:latin typeface="Calibri"/>
                <a:ea typeface="Noto Sans CJK SC"/>
              </a:rPr>
              <a:t>uma doença cardíaca. </a:t>
            </a:r>
            <a:endParaRPr b="0" lang="pt-BR" sz="12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endParaRPr b="0" lang="pt-BR" sz="12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b="1" lang="pt-BR" sz="1400" spc="-1" strike="noStrike">
                <a:solidFill>
                  <a:srgbClr val="002060"/>
                </a:solidFill>
                <a:latin typeface="Calibri"/>
              </a:rPr>
              <a:t>Uso</a:t>
            </a:r>
            <a:endParaRPr b="0" lang="en-US" sz="14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b="0" lang="pt-BR" sz="1200" spc="-1" strike="noStrike">
                <a:solidFill>
                  <a:srgbClr val="002060"/>
                </a:solidFill>
                <a:latin typeface="Calibri"/>
                <a:ea typeface="Noto Sans CJK SC"/>
              </a:rPr>
              <a:t>Ferramenta de simulação para médicos clínicos e/ou laboratórios para indicar um paciente para um </a:t>
            </a:r>
            <a:r>
              <a:rPr b="0" lang="pt-BR" sz="1200" spc="-1" strike="noStrike">
                <a:solidFill>
                  <a:srgbClr val="002060"/>
                </a:solidFill>
                <a:latin typeface="Calibri"/>
                <a:ea typeface="Noto Sans CJK SC"/>
              </a:rPr>
              <a:t>tratamento especializado o mais rápido possível. </a:t>
            </a:r>
            <a:endParaRPr b="0" lang="pt-BR" sz="12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endParaRPr b="0" lang="pt-BR" sz="12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b="1" lang="pt-BR" sz="1400" spc="-1" strike="noStrike">
                <a:solidFill>
                  <a:srgbClr val="002060"/>
                </a:solidFill>
                <a:latin typeface="Calibri"/>
                <a:ea typeface="Noto Sans CJK SC"/>
              </a:rPr>
              <a:t>Escopo</a:t>
            </a:r>
            <a:endParaRPr b="0" lang="pt-BR" sz="14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b="0" lang="pt-BR" sz="1200" spc="-1" strike="noStrike">
                <a:solidFill>
                  <a:srgbClr val="002060"/>
                </a:solidFill>
                <a:latin typeface="Calibri"/>
                <a:ea typeface="Noto Sans CJK SC"/>
              </a:rPr>
              <a:t>Para o alcance do objetivo acima, foi criado 2 aplicações de arquitetura de micro-serviços, conforme </a:t>
            </a:r>
            <a:r>
              <a:rPr b="0" lang="pt-BR" sz="1200" spc="-1" strike="noStrike">
                <a:solidFill>
                  <a:srgbClr val="002060"/>
                </a:solidFill>
                <a:latin typeface="Calibri"/>
                <a:ea typeface="Noto Sans CJK SC"/>
              </a:rPr>
              <a:t>abaixo. As aplicações rodam em containers no AKS e seu build e deploy ocorrem via Azure DEVOPS. </a:t>
            </a:r>
            <a:endParaRPr b="0" lang="pt-BR" sz="12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343080" indent="-342720" algn="just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AutoNum type="arabicParenR"/>
            </a:pPr>
            <a:r>
              <a:rPr b="0" lang="pt-BR" sz="1200" spc="-1" strike="noStrike">
                <a:solidFill>
                  <a:srgbClr val="002060"/>
                </a:solidFill>
                <a:latin typeface="Calibri"/>
                <a:ea typeface="Noto Sans CJK SC"/>
              </a:rPr>
              <a:t>Web-Site: Foi criado uma APP Web, onde o usuário possa digitar as informações necessárias e clicar </a:t>
            </a:r>
            <a:r>
              <a:rPr b="0" lang="pt-BR" sz="1200" spc="-1" strike="noStrike">
                <a:solidFill>
                  <a:srgbClr val="002060"/>
                </a:solidFill>
                <a:latin typeface="Calibri"/>
                <a:ea typeface="Noto Sans CJK SC"/>
              </a:rPr>
              <a:t>no botão “Verificar” para obter o resultado; A página WEB exibirá um Sim junto com a probabilidade </a:t>
            </a:r>
            <a:r>
              <a:rPr b="0" lang="pt-BR" sz="1200" spc="-1" strike="noStrike">
                <a:solidFill>
                  <a:srgbClr val="002060"/>
                </a:solidFill>
                <a:latin typeface="Calibri"/>
                <a:ea typeface="Noto Sans CJK SC"/>
              </a:rPr>
              <a:t>ou um Não; </a:t>
            </a:r>
            <a:endParaRPr b="0" lang="pt-BR" sz="12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343080" indent="-342720" algn="just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AutoNum type="arabicParenR"/>
            </a:pPr>
            <a:r>
              <a:rPr b="0" lang="pt-BR" sz="1200" spc="-1" strike="noStrike">
                <a:solidFill>
                  <a:srgbClr val="002060"/>
                </a:solidFill>
                <a:latin typeface="Calibri"/>
                <a:ea typeface="Noto Sans CJK SC"/>
              </a:rPr>
              <a:t>App de back-End: Essa aplicação expõe o modelo de ML (pkl) do case como um Web-Service REST, </a:t>
            </a:r>
            <a:r>
              <a:rPr b="0" lang="pt-BR" sz="1200" spc="-1" strike="noStrike">
                <a:solidFill>
                  <a:srgbClr val="002060"/>
                </a:solidFill>
                <a:latin typeface="Calibri"/>
                <a:ea typeface="Noto Sans CJK SC"/>
              </a:rPr>
              <a:t>tornando-o uma API para servir a APP Web.</a:t>
            </a:r>
            <a:endParaRPr b="0" lang="pt-BR" sz="1200" spc="-1" strike="noStrike">
              <a:solidFill>
                <a:srgbClr val="000000"/>
              </a:solidFill>
              <a:latin typeface="Calibri"/>
              <a:ea typeface="Noto Sans CJK SC"/>
            </a:endParaRPr>
          </a:p>
        </p:txBody>
      </p:sp>
      <p:pic>
        <p:nvPicPr>
          <p:cNvPr id="250" name="" descr=""/>
          <p:cNvPicPr/>
          <p:nvPr/>
        </p:nvPicPr>
        <p:blipFill>
          <a:blip r:embed="rId1"/>
          <a:stretch/>
        </p:blipFill>
        <p:spPr>
          <a:xfrm>
            <a:off x="8484480" y="4752000"/>
            <a:ext cx="587520" cy="288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4464000" y="281160"/>
            <a:ext cx="4464000" cy="610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33000"/>
          </a:bodyPr>
          <a:p>
            <a:pPr algn="r">
              <a:lnSpc>
                <a:spcPct val="100000"/>
              </a:lnSpc>
            </a:pPr>
            <a:r>
              <a:rPr b="0" lang="pt-BR" sz="3600" spc="-1" strike="noStrike">
                <a:solidFill>
                  <a:srgbClr val="ffffff"/>
                </a:solidFill>
                <a:latin typeface="Calibri"/>
              </a:rPr>
              <a:t>Objetivo e Escopo – Case 2 (Stream)</a:t>
            </a:r>
            <a:endParaRPr b="0" lang="pt-B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2" name="TextShape 2"/>
          <p:cNvSpPr txBox="1"/>
          <p:nvPr/>
        </p:nvSpPr>
        <p:spPr>
          <a:xfrm>
            <a:off x="448920" y="1125360"/>
            <a:ext cx="8245800" cy="35118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b="1" lang="pt-BR" sz="1300" spc="-1" strike="noStrike">
                <a:solidFill>
                  <a:srgbClr val="002060"/>
                </a:solidFill>
                <a:latin typeface="Calibri"/>
                <a:ea typeface="Noto Sans CJK SC"/>
              </a:rPr>
              <a:t>Objetivo</a:t>
            </a:r>
            <a:endParaRPr b="0" lang="pt-BR" sz="13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b="0" lang="pt-BR" sz="1100" spc="-1" strike="noStrike">
                <a:solidFill>
                  <a:srgbClr val="002060"/>
                </a:solidFill>
                <a:latin typeface="Calibri"/>
                <a:ea typeface="Noto Sans CJK SC"/>
              </a:rPr>
              <a:t>Receber dados de pacientes via streaming e indicar se os pacientes têm ou não a probabilidade de ter uma </a:t>
            </a:r>
            <a:r>
              <a:rPr b="0" lang="pt-BR" sz="1100" spc="-1" strike="noStrike">
                <a:solidFill>
                  <a:srgbClr val="002060"/>
                </a:solidFill>
                <a:latin typeface="Calibri"/>
                <a:ea typeface="Noto Sans CJK SC"/>
              </a:rPr>
              <a:t>doença cardíaca. </a:t>
            </a:r>
            <a:endParaRPr b="0" lang="pt-BR" sz="11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endParaRPr b="0" lang="pt-BR" sz="11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b="1" lang="pt-BR" sz="1300" spc="-1" strike="noStrike">
                <a:solidFill>
                  <a:srgbClr val="002060"/>
                </a:solidFill>
                <a:latin typeface="Calibri"/>
              </a:rPr>
              <a:t>Uso</a:t>
            </a:r>
            <a:endParaRPr b="0" lang="en-US" sz="13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b="0" lang="pt-BR" sz="1100" spc="-1" strike="noStrike">
                <a:solidFill>
                  <a:srgbClr val="002060"/>
                </a:solidFill>
                <a:latin typeface="Calibri"/>
                <a:ea typeface="Noto Sans CJK SC"/>
              </a:rPr>
              <a:t>Ferramenta on-line em streaming que recebe dados de exames de pacientes de laboratórios e armazena os </a:t>
            </a:r>
            <a:r>
              <a:rPr b="0" lang="pt-BR" sz="1100" spc="-1" strike="noStrike">
                <a:solidFill>
                  <a:srgbClr val="002060"/>
                </a:solidFill>
                <a:latin typeface="Calibri"/>
                <a:ea typeface="Noto Sans CJK SC"/>
              </a:rPr>
              <a:t>resultados. Com os resultados, a ferramenta pode notificar o(s) médico(s) sobre o caso e proporcionar ao </a:t>
            </a:r>
            <a:r>
              <a:rPr b="0" lang="pt-BR" sz="1100" spc="-1" strike="noStrike">
                <a:solidFill>
                  <a:srgbClr val="002060"/>
                </a:solidFill>
                <a:latin typeface="Calibri"/>
                <a:ea typeface="Noto Sans CJK SC"/>
              </a:rPr>
              <a:t>paciente um tratamento mais especializado e mais rápido possível. </a:t>
            </a:r>
            <a:endParaRPr b="0" lang="pt-BR" sz="11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endParaRPr b="0" lang="pt-BR" sz="11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b="1" lang="pt-BR" sz="1300" spc="-1" strike="noStrike">
                <a:solidFill>
                  <a:srgbClr val="002060"/>
                </a:solidFill>
                <a:latin typeface="Calibri"/>
                <a:ea typeface="Noto Sans CJK SC"/>
              </a:rPr>
              <a:t>Escopo</a:t>
            </a:r>
            <a:endParaRPr b="0" lang="pt-BR" sz="13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b="0" lang="pt-BR" sz="1100" spc="-1" strike="noStrike">
                <a:solidFill>
                  <a:srgbClr val="002060"/>
                </a:solidFill>
                <a:latin typeface="Calibri"/>
                <a:ea typeface="Noto Sans CJK SC"/>
              </a:rPr>
              <a:t>Para o alcance do objetivo acima, foi criado uma infra-estrutura em cloud para o processamento em streaming </a:t>
            </a:r>
            <a:r>
              <a:rPr b="0" lang="pt-BR" sz="1100" spc="-1" strike="noStrike">
                <a:solidFill>
                  <a:srgbClr val="002060"/>
                </a:solidFill>
                <a:latin typeface="Calibri"/>
                <a:ea typeface="Noto Sans CJK SC"/>
              </a:rPr>
              <a:t>dos dados. Foi criado um notebook para o envio de dados simulando o envio por um laboratório e de um </a:t>
            </a:r>
            <a:r>
              <a:rPr b="0" lang="pt-BR" sz="1100" spc="-1" strike="noStrike">
                <a:solidFill>
                  <a:srgbClr val="002060"/>
                </a:solidFill>
                <a:latin typeface="Calibri"/>
                <a:ea typeface="Noto Sans CJK SC"/>
              </a:rPr>
              <a:t>paciente. </a:t>
            </a:r>
            <a:endParaRPr b="0" lang="pt-BR" sz="11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endParaRPr b="0" lang="pt-BR" sz="11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b="1" lang="pt-BR" sz="1300" spc="-1" strike="noStrike">
                <a:solidFill>
                  <a:srgbClr val="002060"/>
                </a:solidFill>
                <a:latin typeface="Calibri"/>
                <a:ea typeface="Noto Sans CJK SC"/>
              </a:rPr>
              <a:t>Fora de Escopo</a:t>
            </a:r>
            <a:endParaRPr b="0" lang="pt-BR" sz="13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b="0" lang="pt-BR" sz="1100" spc="-1" strike="noStrike">
                <a:solidFill>
                  <a:srgbClr val="002060"/>
                </a:solidFill>
                <a:latin typeface="Calibri"/>
                <a:ea typeface="Noto Sans CJK SC"/>
              </a:rPr>
              <a:t>Notificação dos resultados ao(s) médico(s). </a:t>
            </a:r>
            <a:endParaRPr b="0" lang="pt-BR" sz="11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AutoNum type="arabicParenR"/>
            </a:pPr>
            <a:endParaRPr b="0" lang="pt-BR" sz="1100" spc="-1" strike="noStrike">
              <a:solidFill>
                <a:srgbClr val="000000"/>
              </a:solidFill>
              <a:latin typeface="Calibri"/>
              <a:ea typeface="Noto Sans CJK SC"/>
            </a:endParaRPr>
          </a:p>
        </p:txBody>
      </p:sp>
      <p:pic>
        <p:nvPicPr>
          <p:cNvPr id="253" name="" descr=""/>
          <p:cNvPicPr/>
          <p:nvPr/>
        </p:nvPicPr>
        <p:blipFill>
          <a:blip r:embed="rId1"/>
          <a:stretch/>
        </p:blipFill>
        <p:spPr>
          <a:xfrm>
            <a:off x="8484480" y="4752000"/>
            <a:ext cx="587520" cy="288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4464000" y="281160"/>
            <a:ext cx="4464000" cy="610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18000"/>
          </a:bodyPr>
          <a:p>
            <a:pPr algn="r">
              <a:lnSpc>
                <a:spcPct val="100000"/>
              </a:lnSpc>
            </a:pPr>
            <a:r>
              <a:rPr b="0" lang="pt-BR" sz="3600" spc="-1" strike="noStrike">
                <a:solidFill>
                  <a:srgbClr val="ffffff"/>
                </a:solidFill>
                <a:latin typeface="Calibri"/>
              </a:rPr>
              <a:t>Desenho </a:t>
            </a:r>
            <a:r>
              <a:rPr b="0" lang="pt-BR" sz="3600" spc="-1" strike="noStrike">
                <a:solidFill>
                  <a:srgbClr val="ffffff"/>
                </a:solidFill>
                <a:latin typeface="Calibri"/>
              </a:rPr>
              <a:t>de </a:t>
            </a:r>
            <a:r>
              <a:rPr b="0" lang="pt-BR" sz="3600" spc="-1" strike="noStrike">
                <a:solidFill>
                  <a:srgbClr val="ffffff"/>
                </a:solidFill>
                <a:latin typeface="Calibri"/>
              </a:rPr>
              <a:t>Solução – </a:t>
            </a:r>
            <a:r>
              <a:rPr b="0" lang="pt-BR" sz="3600" spc="-1" strike="noStrike">
                <a:solidFill>
                  <a:srgbClr val="ffffff"/>
                </a:solidFill>
                <a:latin typeface="Calibri"/>
              </a:rPr>
              <a:t>Case 1 </a:t>
            </a:r>
            <a:r>
              <a:rPr b="0" lang="pt-BR" sz="3600" spc="-1" strike="noStrike">
                <a:solidFill>
                  <a:srgbClr val="ffffff"/>
                </a:solidFill>
                <a:latin typeface="Calibri"/>
              </a:rPr>
              <a:t>(API)</a:t>
            </a:r>
            <a:endParaRPr b="0" lang="pt-BR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55" name="" descr=""/>
          <p:cNvPicPr/>
          <p:nvPr/>
        </p:nvPicPr>
        <p:blipFill>
          <a:blip r:embed="rId1"/>
          <a:stretch/>
        </p:blipFill>
        <p:spPr>
          <a:xfrm>
            <a:off x="8484480" y="4752000"/>
            <a:ext cx="587520" cy="288360"/>
          </a:xfrm>
          <a:prstGeom prst="rect">
            <a:avLst/>
          </a:prstGeom>
          <a:ln>
            <a:noFill/>
          </a:ln>
        </p:spPr>
      </p:pic>
      <p:pic>
        <p:nvPicPr>
          <p:cNvPr id="256" name="" descr=""/>
          <p:cNvPicPr/>
          <p:nvPr/>
        </p:nvPicPr>
        <p:blipFill>
          <a:blip r:embed="rId2"/>
          <a:stretch/>
        </p:blipFill>
        <p:spPr>
          <a:xfrm rot="6600">
            <a:off x="57600" y="1104480"/>
            <a:ext cx="1908360" cy="1053720"/>
          </a:xfrm>
          <a:prstGeom prst="rect">
            <a:avLst/>
          </a:prstGeom>
          <a:ln>
            <a:noFill/>
          </a:ln>
        </p:spPr>
      </p:pic>
      <p:pic>
        <p:nvPicPr>
          <p:cNvPr id="257" name="" descr=""/>
          <p:cNvPicPr/>
          <p:nvPr/>
        </p:nvPicPr>
        <p:blipFill>
          <a:blip r:embed="rId3"/>
          <a:stretch/>
        </p:blipFill>
        <p:spPr>
          <a:xfrm>
            <a:off x="2088000" y="1872000"/>
            <a:ext cx="1512000" cy="1512000"/>
          </a:xfrm>
          <a:prstGeom prst="rect">
            <a:avLst/>
          </a:prstGeom>
          <a:ln>
            <a:noFill/>
          </a:ln>
        </p:spPr>
      </p:pic>
      <p:pic>
        <p:nvPicPr>
          <p:cNvPr id="258" name="" descr=""/>
          <p:cNvPicPr/>
          <p:nvPr/>
        </p:nvPicPr>
        <p:blipFill>
          <a:blip r:embed="rId4"/>
          <a:stretch/>
        </p:blipFill>
        <p:spPr>
          <a:xfrm>
            <a:off x="216000" y="4176000"/>
            <a:ext cx="1152000" cy="720000"/>
          </a:xfrm>
          <a:prstGeom prst="rect">
            <a:avLst/>
          </a:prstGeom>
          <a:ln>
            <a:noFill/>
          </a:ln>
        </p:spPr>
      </p:pic>
      <p:pic>
        <p:nvPicPr>
          <p:cNvPr id="259" name="" descr=""/>
          <p:cNvPicPr/>
          <p:nvPr/>
        </p:nvPicPr>
        <p:blipFill>
          <a:blip r:embed="rId5"/>
          <a:stretch/>
        </p:blipFill>
        <p:spPr>
          <a:xfrm>
            <a:off x="1279080" y="4127760"/>
            <a:ext cx="1557000" cy="876240"/>
          </a:xfrm>
          <a:prstGeom prst="rect">
            <a:avLst/>
          </a:prstGeom>
          <a:ln>
            <a:noFill/>
          </a:ln>
        </p:spPr>
      </p:pic>
      <p:pic>
        <p:nvPicPr>
          <p:cNvPr id="260" name="" descr=""/>
          <p:cNvPicPr/>
          <p:nvPr/>
        </p:nvPicPr>
        <p:blipFill>
          <a:blip r:embed="rId6"/>
          <a:stretch/>
        </p:blipFill>
        <p:spPr>
          <a:xfrm>
            <a:off x="3929040" y="2898720"/>
            <a:ext cx="1722960" cy="1205280"/>
          </a:xfrm>
          <a:prstGeom prst="rect">
            <a:avLst/>
          </a:prstGeom>
          <a:ln>
            <a:noFill/>
          </a:ln>
        </p:spPr>
      </p:pic>
      <p:pic>
        <p:nvPicPr>
          <p:cNvPr id="261" name="" descr=""/>
          <p:cNvPicPr/>
          <p:nvPr/>
        </p:nvPicPr>
        <p:blipFill>
          <a:blip r:embed="rId7"/>
          <a:stretch/>
        </p:blipFill>
        <p:spPr>
          <a:xfrm>
            <a:off x="5598720" y="1336680"/>
            <a:ext cx="1905480" cy="1147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4464000" y="281160"/>
            <a:ext cx="4464000" cy="610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18000"/>
          </a:bodyPr>
          <a:p>
            <a:pPr algn="r">
              <a:lnSpc>
                <a:spcPct val="100000"/>
              </a:lnSpc>
            </a:pPr>
            <a:r>
              <a:rPr b="0" lang="pt-BR" sz="3600" spc="-1" strike="noStrike">
                <a:solidFill>
                  <a:srgbClr val="ffffff"/>
                </a:solidFill>
                <a:latin typeface="Calibri"/>
              </a:rPr>
              <a:t>Desenho de Solução – Case 2 (Stream)</a:t>
            </a:r>
            <a:endParaRPr b="0" lang="pt-B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448920" y="1125360"/>
            <a:ext cx="8245800" cy="35118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b="1" lang="pt-BR" sz="1300" spc="-1" strike="noStrike">
                <a:solidFill>
                  <a:srgbClr val="002060"/>
                </a:solidFill>
                <a:latin typeface="Calibri"/>
                <a:ea typeface="Noto Sans CJK SC"/>
              </a:rPr>
              <a:t>Objetivo</a:t>
            </a:r>
            <a:endParaRPr b="0" lang="pt-BR" sz="13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endParaRPr b="0" lang="pt-BR" sz="1300" spc="-1" strike="noStrike">
              <a:solidFill>
                <a:srgbClr val="000000"/>
              </a:solidFill>
              <a:latin typeface="Calibri"/>
              <a:ea typeface="Noto Sans CJK SC"/>
            </a:endParaRPr>
          </a:p>
        </p:txBody>
      </p:sp>
      <p:pic>
        <p:nvPicPr>
          <p:cNvPr id="264" name="" descr=""/>
          <p:cNvPicPr/>
          <p:nvPr/>
        </p:nvPicPr>
        <p:blipFill>
          <a:blip r:embed="rId1"/>
          <a:stretch/>
        </p:blipFill>
        <p:spPr>
          <a:xfrm>
            <a:off x="8484480" y="4752000"/>
            <a:ext cx="587520" cy="288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288000" y="2269440"/>
            <a:ext cx="8712000" cy="610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pt-BR" sz="2800" spc="-1" strike="noStrike">
                <a:solidFill>
                  <a:srgbClr val="0070c0"/>
                </a:solidFill>
                <a:latin typeface="Calibri"/>
              </a:rPr>
              <a:t>Apresentação das Soluções</a:t>
            </a:r>
            <a:endParaRPr b="0" lang="pt-BR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pt-BR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pt-BR" sz="2800" spc="-1" strike="noStrike">
                <a:solidFill>
                  <a:srgbClr val="0070c0"/>
                </a:solidFill>
                <a:latin typeface="Calibri"/>
              </a:rPr>
              <a:t>Links</a:t>
            </a:r>
            <a:endParaRPr b="0" lang="pt-BR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pt-BR" sz="2800" spc="-1" strike="noStrike">
                <a:solidFill>
                  <a:srgbClr val="0070c0"/>
                </a:solidFill>
                <a:latin typeface="Calibri"/>
              </a:rPr>
              <a:t>video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266" name="" descr=""/>
          <p:cNvPicPr/>
          <p:nvPr/>
        </p:nvPicPr>
        <p:blipFill>
          <a:blip r:embed="rId1"/>
          <a:stretch/>
        </p:blipFill>
        <p:spPr>
          <a:xfrm>
            <a:off x="8484480" y="4752360"/>
            <a:ext cx="587520" cy="288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2433960" y="433800"/>
            <a:ext cx="6260400" cy="572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85000"/>
          </a:bodyPr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70c0"/>
                </a:solidFill>
                <a:latin typeface="Calibri"/>
              </a:rPr>
              <a:t>Fontes e Referências</a:t>
            </a:r>
            <a:endParaRPr b="0" lang="pt-B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8" name="TextShape 2"/>
          <p:cNvSpPr txBox="1"/>
          <p:nvPr/>
        </p:nvSpPr>
        <p:spPr>
          <a:xfrm>
            <a:off x="2433960" y="1197360"/>
            <a:ext cx="6260400" cy="3358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2060"/>
                </a:solidFill>
                <a:latin typeface="Calibri"/>
              </a:rPr>
              <a:t>Make Effective Presentations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2060"/>
                </a:solidFill>
                <a:latin typeface="Calibri"/>
              </a:rPr>
              <a:t>Using Awesome Backgrounds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2060"/>
                </a:solidFill>
                <a:latin typeface="Calibri"/>
              </a:rPr>
              <a:t>Engage your Audience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2060"/>
                </a:solidFill>
                <a:latin typeface="Calibri"/>
              </a:rPr>
              <a:t>Capture Audience Attention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69" name="" descr=""/>
          <p:cNvPicPr/>
          <p:nvPr/>
        </p:nvPicPr>
        <p:blipFill>
          <a:blip r:embed="rId1"/>
          <a:stretch/>
        </p:blipFill>
        <p:spPr>
          <a:xfrm>
            <a:off x="8484480" y="4752360"/>
            <a:ext cx="587520" cy="288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Shape 1"/>
          <p:cNvSpPr txBox="1"/>
          <p:nvPr/>
        </p:nvSpPr>
        <p:spPr>
          <a:xfrm>
            <a:off x="144000" y="2557440"/>
            <a:ext cx="8712000" cy="610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pt-BR" sz="4800" spc="-1" strike="noStrike">
                <a:solidFill>
                  <a:srgbClr val="0070c0"/>
                </a:solidFill>
                <a:latin typeface="Calibri"/>
              </a:rPr>
              <a:t>Obrigado</a:t>
            </a:r>
            <a:endParaRPr b="0" lang="pt-BR" sz="4800" spc="-1" strike="noStrike">
              <a:latin typeface="Arial"/>
            </a:endParaRPr>
          </a:p>
        </p:txBody>
      </p:sp>
      <p:pic>
        <p:nvPicPr>
          <p:cNvPr id="271" name="" descr=""/>
          <p:cNvPicPr/>
          <p:nvPr/>
        </p:nvPicPr>
        <p:blipFill>
          <a:blip r:embed="rId1"/>
          <a:stretch/>
        </p:blipFill>
        <p:spPr>
          <a:xfrm>
            <a:off x="8484480" y="4752360"/>
            <a:ext cx="587520" cy="288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4464000" y="281160"/>
            <a:ext cx="4464000" cy="610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33000"/>
          </a:bodyPr>
          <a:p>
            <a:pPr algn="r">
              <a:lnSpc>
                <a:spcPct val="100000"/>
              </a:lnSpc>
            </a:pPr>
            <a:r>
              <a:rPr b="0" lang="pt-BR" sz="3600" spc="-1" strike="noStrike">
                <a:solidFill>
                  <a:srgbClr val="ffffff"/>
                </a:solidFill>
                <a:latin typeface="Calibri"/>
              </a:rPr>
              <a:t>Contexto de Negócio</a:t>
            </a:r>
            <a:endParaRPr b="0" lang="pt-B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" name="TextShape 2"/>
          <p:cNvSpPr txBox="1"/>
          <p:nvPr/>
        </p:nvSpPr>
        <p:spPr>
          <a:xfrm>
            <a:off x="448920" y="1197360"/>
            <a:ext cx="8245800" cy="35118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b="0" lang="pt-BR" sz="1400" spc="-1" strike="noStrike">
                <a:solidFill>
                  <a:srgbClr val="002060"/>
                </a:solidFill>
                <a:latin typeface="Calibri"/>
              </a:rPr>
              <a:t>    </a:t>
            </a:r>
            <a:r>
              <a:rPr b="0" lang="pt-BR" sz="2000" spc="-1" strike="noStrike">
                <a:solidFill>
                  <a:srgbClr val="002060"/>
                </a:solidFill>
                <a:latin typeface="Calibri"/>
              </a:rPr>
              <a:t> </a:t>
            </a:r>
            <a:r>
              <a:rPr b="0" lang="pt-BR" sz="2000" spc="-1" strike="noStrike">
                <a:solidFill>
                  <a:srgbClr val="002060"/>
                </a:solidFill>
                <a:latin typeface="Calibri"/>
              </a:rPr>
              <a:t>O diagnóstico de doenças cardíacas é feito com base em </a:t>
            </a:r>
            <a:r>
              <a:rPr b="0" lang="pt-BR" sz="2000" spc="-1" strike="noStrike">
                <a:solidFill>
                  <a:srgbClr val="002060"/>
                </a:solidFill>
                <a:latin typeface="Calibri"/>
              </a:rPr>
              <a:t>uma combinação de sinais clínicos e resultados de testes. Os </a:t>
            </a:r>
            <a:r>
              <a:rPr b="0" lang="pt-BR" sz="2000" spc="-1" strike="noStrike">
                <a:solidFill>
                  <a:srgbClr val="002060"/>
                </a:solidFill>
                <a:latin typeface="Calibri"/>
              </a:rPr>
              <a:t>tipos de testes solicitados variam de eletrocardiogramas, </a:t>
            </a:r>
            <a:r>
              <a:rPr b="0" lang="pt-BR" sz="2000" spc="-1" strike="noStrike">
                <a:solidFill>
                  <a:srgbClr val="002060"/>
                </a:solidFill>
                <a:latin typeface="Calibri"/>
              </a:rPr>
              <a:t>tomografia computadorizada (TC) cardíaca, exames de </a:t>
            </a:r>
            <a:r>
              <a:rPr b="0" lang="pt-BR" sz="2000" spc="-1" strike="noStrike">
                <a:solidFill>
                  <a:srgbClr val="002060"/>
                </a:solidFill>
                <a:latin typeface="Calibri"/>
              </a:rPr>
              <a:t>sangue e testes de esforço entre outros. 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b="0" lang="pt-BR" sz="2000" spc="-1" strike="noStrike">
                <a:solidFill>
                  <a:srgbClr val="002060"/>
                </a:solidFill>
                <a:latin typeface="Calibri"/>
              </a:rPr>
              <a:t>     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b="0" lang="pt-BR" sz="2000" spc="-1" strike="noStrike">
                <a:solidFill>
                  <a:srgbClr val="002060"/>
                </a:solidFill>
                <a:latin typeface="Calibri"/>
              </a:rPr>
              <a:t>     </a:t>
            </a:r>
            <a:r>
              <a:rPr b="0" lang="pt-BR" sz="2000" spc="-1" strike="noStrike">
                <a:solidFill>
                  <a:srgbClr val="002060"/>
                </a:solidFill>
                <a:latin typeface="Calibri"/>
              </a:rPr>
              <a:t>A definição de doença cardíaca é "...o que acontece </a:t>
            </a:r>
            <a:r>
              <a:rPr b="0" lang="pt-BR" sz="2000" spc="-1" strike="noStrike">
                <a:solidFill>
                  <a:srgbClr val="002060"/>
                </a:solidFill>
                <a:latin typeface="Calibri"/>
              </a:rPr>
              <a:t>quando o suprimento de sangue do seu coração é bloqueado </a:t>
            </a:r>
            <a:r>
              <a:rPr b="0" lang="pt-BR" sz="2000" spc="-1" strike="noStrike">
                <a:solidFill>
                  <a:srgbClr val="002060"/>
                </a:solidFill>
                <a:latin typeface="Calibri"/>
              </a:rPr>
              <a:t>ou interrompido por um acúmulo de substâncias gordurosas </a:t>
            </a:r>
            <a:r>
              <a:rPr b="0" lang="pt-BR" sz="2000" spc="-1" strike="noStrike">
                <a:solidFill>
                  <a:srgbClr val="002060"/>
                </a:solidFill>
                <a:latin typeface="Calibri"/>
              </a:rPr>
              <a:t>nas artérias coronárias...".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4" name="" descr=""/>
          <p:cNvPicPr/>
          <p:nvPr/>
        </p:nvPicPr>
        <p:blipFill>
          <a:blip r:embed="rId1"/>
          <a:stretch/>
        </p:blipFill>
        <p:spPr>
          <a:xfrm>
            <a:off x="7752960" y="4392720"/>
            <a:ext cx="1319040" cy="64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4464000" y="281160"/>
            <a:ext cx="4464000" cy="610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4000"/>
          </a:bodyPr>
          <a:p>
            <a:pPr algn="r">
              <a:lnSpc>
                <a:spcPct val="100000"/>
              </a:lnSpc>
            </a:pPr>
            <a:r>
              <a:rPr b="0" lang="pt-BR" sz="3600" spc="-1" strike="noStrike">
                <a:solidFill>
                  <a:srgbClr val="ffffff"/>
                </a:solidFill>
                <a:latin typeface="Calibri"/>
              </a:rPr>
              <a:t>Dados </a:t>
            </a:r>
            <a:r>
              <a:rPr b="0" lang="pt-BR" sz="3600" spc="-1" strike="noStrike">
                <a:solidFill>
                  <a:srgbClr val="ffffff"/>
                </a:solidFill>
                <a:latin typeface="Calibri"/>
              </a:rPr>
              <a:t>Estatístic</a:t>
            </a:r>
            <a:r>
              <a:rPr b="0" lang="pt-BR" sz="3600" spc="-1" strike="noStrike">
                <a:solidFill>
                  <a:srgbClr val="ffffff"/>
                </a:solidFill>
                <a:latin typeface="Calibri"/>
              </a:rPr>
              <a:t>os</a:t>
            </a:r>
            <a:endParaRPr b="0" lang="pt-B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6" name="TextShape 2"/>
          <p:cNvSpPr txBox="1"/>
          <p:nvPr/>
        </p:nvSpPr>
        <p:spPr>
          <a:xfrm>
            <a:off x="448920" y="1197360"/>
            <a:ext cx="8245800" cy="35118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b="0" lang="pt-BR" sz="2000" spc="-1" strike="noStrike">
                <a:solidFill>
                  <a:srgbClr val="002060"/>
                </a:solidFill>
                <a:latin typeface="Calibri"/>
                <a:ea typeface="Noto Sans CJK SC"/>
              </a:rPr>
              <a:t> </a:t>
            </a:r>
            <a:r>
              <a:rPr b="0" lang="pt-BR" sz="1400" spc="-1" strike="noStrike">
                <a:solidFill>
                  <a:srgbClr val="002060"/>
                </a:solidFill>
                <a:latin typeface="Calibri"/>
                <a:ea typeface="Noto Sans CJK SC"/>
              </a:rPr>
              <a:t>   </a:t>
            </a:r>
            <a:r>
              <a:rPr b="0" lang="pt-BR" sz="1400" spc="-1" strike="noStrike">
                <a:solidFill>
                  <a:srgbClr val="002060"/>
                </a:solidFill>
                <a:latin typeface="Calibri"/>
                <a:ea typeface="Noto Sans CJK SC"/>
              </a:rPr>
              <a:t>As doenças cardíacas são a principal causa de morte no mundo: mais pessoas morrem anualmente por essas enfermidades do que por qualquer outra causa.</a:t>
            </a:r>
            <a:endParaRPr b="0" lang="pt-BR" sz="1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b="0" lang="pt-BR" sz="2000" spc="-1" strike="noStrike">
                <a:solidFill>
                  <a:srgbClr val="002060"/>
                </a:solidFill>
                <a:latin typeface="Calibri"/>
                <a:ea typeface="Noto Sans CJK SC"/>
              </a:rPr>
              <a:t> </a:t>
            </a:r>
            <a:r>
              <a:rPr b="0" lang="pt-BR" sz="1400" spc="-1" strike="noStrike">
                <a:solidFill>
                  <a:srgbClr val="002060"/>
                </a:solidFill>
                <a:latin typeface="Calibri"/>
                <a:ea typeface="Noto Sans CJK SC"/>
              </a:rPr>
              <a:t>   </a:t>
            </a:r>
            <a:r>
              <a:rPr b="0" lang="pt-BR" sz="1400" spc="-1" strike="noStrike">
                <a:solidFill>
                  <a:srgbClr val="002060"/>
                </a:solidFill>
                <a:latin typeface="Calibri"/>
                <a:ea typeface="Noto Sans CJK SC"/>
              </a:rPr>
              <a:t>Estima-se que 17,9 milhões de pessoas morreram por doenças cardiovasculares em 2016, representando 31% de todas as mortes em nível global. Destes óbitos, estima-se que 85% ocorrem devido a ataques cardíacos e acidentes vasculares cerebrais (AVCs).</a:t>
            </a:r>
            <a:endParaRPr b="0" lang="pt-BR" sz="1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b="0" lang="pt-BR" sz="2000" spc="-1" strike="noStrike">
                <a:solidFill>
                  <a:srgbClr val="002060"/>
                </a:solidFill>
                <a:latin typeface="Calibri"/>
                <a:ea typeface="Noto Sans CJK SC"/>
              </a:rPr>
              <a:t> </a:t>
            </a:r>
            <a:r>
              <a:rPr b="0" lang="pt-BR" sz="1400" spc="-1" strike="noStrike">
                <a:solidFill>
                  <a:srgbClr val="002060"/>
                </a:solidFill>
                <a:latin typeface="Calibri"/>
                <a:ea typeface="Noto Sans CJK SC"/>
              </a:rPr>
              <a:t>   </a:t>
            </a:r>
            <a:r>
              <a:rPr b="0" lang="pt-BR" sz="1400" spc="-1" strike="noStrike">
                <a:solidFill>
                  <a:srgbClr val="002060"/>
                </a:solidFill>
                <a:latin typeface="Calibri"/>
                <a:ea typeface="Noto Sans CJK SC"/>
              </a:rPr>
              <a:t>Mais de três quartos das mortes por doenças cardiovasculares ocorrem em países de baixa e média renda.</a:t>
            </a:r>
            <a:endParaRPr b="0" lang="pt-BR" sz="1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b="0" lang="pt-BR" sz="2000" spc="-1" strike="noStrike">
                <a:solidFill>
                  <a:srgbClr val="002060"/>
                </a:solidFill>
                <a:latin typeface="Calibri"/>
                <a:ea typeface="Noto Sans CJK SC"/>
              </a:rPr>
              <a:t> </a:t>
            </a:r>
            <a:r>
              <a:rPr b="0" lang="pt-BR" sz="1400" spc="-1" strike="noStrike">
                <a:solidFill>
                  <a:srgbClr val="002060"/>
                </a:solidFill>
                <a:latin typeface="Calibri"/>
                <a:ea typeface="Noto Sans CJK SC"/>
              </a:rPr>
              <a:t>   </a:t>
            </a:r>
            <a:r>
              <a:rPr b="0" lang="pt-BR" sz="1400" spc="-1" strike="noStrike">
                <a:solidFill>
                  <a:srgbClr val="002060"/>
                </a:solidFill>
                <a:latin typeface="Calibri"/>
                <a:ea typeface="Noto Sans CJK SC"/>
              </a:rPr>
              <a:t>Das 17 milhões de mortes prematuras (pessoas com menos de 70 anos) por doenças crônicas não transmissíveis, 82% acontecem em países de baixa e média renda e 37% são causadas por doenças cardiovasculares.</a:t>
            </a:r>
            <a:r>
              <a:rPr b="0" lang="pt-BR" sz="1400" spc="-1" strike="noStrike">
                <a:solidFill>
                  <a:srgbClr val="002060"/>
                </a:solidFill>
                <a:latin typeface="Calibri"/>
              </a:rPr>
              <a:t> </a:t>
            </a:r>
            <a:endParaRPr b="0" lang="pt-BR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pt-BR" sz="1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000" spc="-1" strike="noStrike">
                <a:solidFill>
                  <a:srgbClr val="002060"/>
                </a:solidFill>
                <a:latin typeface="Calibri"/>
              </a:rPr>
              <a:t>Fonte: </a:t>
            </a:r>
            <a:r>
              <a:rPr b="0" lang="pt-BR" sz="1000" spc="-1" strike="noStrike">
                <a:solidFill>
                  <a:srgbClr val="002060"/>
                </a:solidFill>
                <a:latin typeface="Calibri"/>
                <a:hlinkClick r:id="rId1"/>
              </a:rPr>
              <a:t>https://www.paho.org/pt/topicos/doencas-cardiovasculares</a:t>
            </a:r>
            <a:r>
              <a:rPr b="0" lang="pt-BR" sz="1000" spc="-1" strike="noStrike">
                <a:solidFill>
                  <a:srgbClr val="002060"/>
                </a:solidFill>
                <a:latin typeface="Calibri"/>
              </a:rPr>
              <a:t> </a:t>
            </a:r>
            <a:endParaRPr b="0" lang="pt-BR" sz="1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7" name="" descr=""/>
          <p:cNvPicPr/>
          <p:nvPr/>
        </p:nvPicPr>
        <p:blipFill>
          <a:blip r:embed="rId2"/>
          <a:stretch/>
        </p:blipFill>
        <p:spPr>
          <a:xfrm>
            <a:off x="7752960" y="4392720"/>
            <a:ext cx="1319040" cy="64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4464000" y="281160"/>
            <a:ext cx="4464000" cy="610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4000"/>
          </a:bodyPr>
          <a:p>
            <a:pPr algn="r">
              <a:lnSpc>
                <a:spcPct val="100000"/>
              </a:lnSpc>
            </a:pPr>
            <a:r>
              <a:rPr b="0" lang="pt-BR" sz="3600" spc="-1" strike="noStrike">
                <a:solidFill>
                  <a:srgbClr val="ffffff"/>
                </a:solidFill>
                <a:latin typeface="Calibri"/>
              </a:rPr>
              <a:t>Fatores de Risco</a:t>
            </a:r>
            <a:endParaRPr b="0" lang="pt-B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448920" y="1197360"/>
            <a:ext cx="8245800" cy="35118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pt-BR" sz="2000" spc="-1" strike="noStrike">
                <a:solidFill>
                  <a:srgbClr val="002060"/>
                </a:solidFill>
                <a:latin typeface="Calibri"/>
                <a:ea typeface="Noto Sans CJK SC"/>
              </a:rPr>
              <a:t>    </a:t>
            </a:r>
            <a:r>
              <a:rPr b="0" lang="pt-BR" sz="2000" spc="-1" strike="noStrike">
                <a:solidFill>
                  <a:srgbClr val="002060"/>
                </a:solidFill>
                <a:latin typeface="Calibri"/>
                <a:ea typeface="Noto Sans CJK SC"/>
              </a:rPr>
              <a:t>Os f</a:t>
            </a:r>
            <a:r>
              <a:rPr b="0" lang="pt-BR" sz="2000" spc="-1" strike="noStrike">
                <a:solidFill>
                  <a:srgbClr val="002060"/>
                </a:solidFill>
                <a:latin typeface="Calibri"/>
              </a:rPr>
              <a:t>atores de risco para </a:t>
            </a:r>
            <a:r>
              <a:rPr b="0" lang="pt-BR" sz="2000" spc="-1" strike="noStrike">
                <a:solidFill>
                  <a:srgbClr val="002060"/>
                </a:solidFill>
                <a:latin typeface="Calibri"/>
              </a:rPr>
              <a:t>doenças cardíacas são: 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2060"/>
                </a:solidFill>
                <a:latin typeface="Calibri"/>
              </a:rPr>
              <a:t>Colesterol alto;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2060"/>
                </a:solidFill>
                <a:latin typeface="Calibri"/>
              </a:rPr>
              <a:t>Pressão alta;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2060"/>
                </a:solidFill>
                <a:latin typeface="Calibri"/>
              </a:rPr>
              <a:t>Diabetes;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2060"/>
                </a:solidFill>
                <a:latin typeface="Calibri"/>
              </a:rPr>
              <a:t>Peso;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2060"/>
                </a:solidFill>
                <a:latin typeface="Calibri"/>
              </a:rPr>
              <a:t>Histórico familiar;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2060"/>
                </a:solidFill>
                <a:latin typeface="Calibri"/>
              </a:rPr>
              <a:t>Tabagismo 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000" spc="-1" strike="noStrike">
                <a:solidFill>
                  <a:srgbClr val="002060"/>
                </a:solidFill>
                <a:latin typeface="Calibri"/>
              </a:rPr>
              <a:t>Fonte: </a:t>
            </a:r>
            <a:r>
              <a:rPr b="0" lang="pt-BR" sz="1000" spc="-1" strike="noStrike">
                <a:solidFill>
                  <a:srgbClr val="002060"/>
                </a:solidFill>
                <a:latin typeface="Calibri"/>
                <a:hlinkClick r:id="rId1"/>
              </a:rPr>
              <a:t>https://www.bhf.org.uk/informationsupport/risk-factors</a:t>
            </a:r>
            <a:endParaRPr b="0" lang="pt-BR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pt-BR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pt-BR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pt-BR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pt-BR" sz="1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30" name="" descr=""/>
          <p:cNvPicPr/>
          <p:nvPr/>
        </p:nvPicPr>
        <p:blipFill>
          <a:blip r:embed="rId2"/>
          <a:stretch/>
        </p:blipFill>
        <p:spPr>
          <a:xfrm>
            <a:off x="7752960" y="4392720"/>
            <a:ext cx="1319040" cy="64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4464000" y="281160"/>
            <a:ext cx="4464000" cy="610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33000"/>
          </a:bodyPr>
          <a:p>
            <a:pPr algn="r">
              <a:lnSpc>
                <a:spcPct val="100000"/>
              </a:lnSpc>
            </a:pPr>
            <a:r>
              <a:rPr b="0" lang="pt-BR" sz="3600" spc="-1" strike="noStrike">
                <a:solidFill>
                  <a:srgbClr val="ffffff"/>
                </a:solidFill>
                <a:latin typeface="Calibri"/>
              </a:rPr>
              <a:t>Fonte e </a:t>
            </a:r>
            <a:r>
              <a:rPr b="0" lang="pt-BR" sz="3600" spc="-1" strike="noStrike">
                <a:solidFill>
                  <a:srgbClr val="ffffff"/>
                </a:solidFill>
                <a:latin typeface="Calibri"/>
              </a:rPr>
              <a:t>Dados </a:t>
            </a:r>
            <a:r>
              <a:rPr b="0" lang="pt-BR" sz="3600" spc="-1" strike="noStrike">
                <a:solidFill>
                  <a:srgbClr val="ffffff"/>
                </a:solidFill>
                <a:latin typeface="Calibri"/>
              </a:rPr>
              <a:t>utilizados</a:t>
            </a:r>
            <a:endParaRPr b="0" lang="pt-B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2" name="TextShape 2"/>
          <p:cNvSpPr txBox="1"/>
          <p:nvPr/>
        </p:nvSpPr>
        <p:spPr>
          <a:xfrm>
            <a:off x="448920" y="1197360"/>
            <a:ext cx="8245800" cy="35118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pt-BR" sz="1400" spc="-1" strike="noStrike">
                <a:solidFill>
                  <a:srgbClr val="002060"/>
                </a:solidFill>
                <a:latin typeface="Calibri"/>
                <a:ea typeface="Noto Sans CJK SC"/>
              </a:rPr>
              <a:t>Fonte: </a:t>
            </a:r>
            <a:endParaRPr b="0" lang="pt-BR" sz="1400" spc="-1" strike="noStrike">
              <a:solidFill>
                <a:srgbClr val="000000"/>
              </a:solidFill>
              <a:latin typeface="Calibri"/>
            </a:endParaRPr>
          </a:p>
          <a:p>
            <a:pPr marL="360000">
              <a:lnSpc>
                <a:spcPct val="100000"/>
              </a:lnSpc>
              <a:spcBef>
                <a:spcPts val="561"/>
              </a:spcBef>
            </a:pPr>
            <a:r>
              <a:rPr b="0" lang="pt-BR" sz="1400" spc="-1" strike="noStrike">
                <a:solidFill>
                  <a:srgbClr val="002060"/>
                </a:solidFill>
                <a:latin typeface="Calibri"/>
                <a:ea typeface="Noto Sans CJK SC"/>
              </a:rPr>
              <a:t>EWhat Causes Heart Disease? Explaining the Model</a:t>
            </a:r>
            <a:endParaRPr b="0" lang="pt-BR" sz="14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360000">
              <a:lnSpc>
                <a:spcPct val="100000"/>
              </a:lnSpc>
              <a:spcBef>
                <a:spcPts val="561"/>
              </a:spcBef>
            </a:pPr>
            <a:r>
              <a:rPr b="0" lang="pt-BR" sz="1200" spc="-1" strike="noStrike">
                <a:solidFill>
                  <a:srgbClr val="002060"/>
                </a:solidFill>
                <a:latin typeface="Calibri"/>
                <a:ea typeface="Noto Sans CJK SC"/>
              </a:rPr>
              <a:t>Link: </a:t>
            </a:r>
            <a:r>
              <a:rPr b="0" lang="pt-BR" sz="1000" spc="-1" strike="noStrike">
                <a:solidFill>
                  <a:srgbClr val="002060"/>
                </a:solidFill>
                <a:latin typeface="Calibri"/>
                <a:ea typeface="Noto Sans CJK SC"/>
                <a:hlinkClick r:id="rId1"/>
              </a:rPr>
              <a:t>https://www.kaggle.com/tentotheminus9/what-causes-heart-disease-explaining-the-model#Diagnosing-Heart-Disease</a:t>
            </a:r>
            <a:r>
              <a:rPr b="0" lang="pt-BR" sz="1200" spc="-1" strike="noStrike">
                <a:solidFill>
                  <a:srgbClr val="002060"/>
                </a:solidFill>
                <a:latin typeface="Calibri"/>
                <a:ea typeface="Noto Sans CJK SC"/>
              </a:rPr>
              <a:t>   </a:t>
            </a:r>
            <a:r>
              <a:rPr b="0" lang="pt-BR" sz="1200" spc="-1" strike="noStrike">
                <a:solidFill>
                  <a:srgbClr val="002060"/>
                </a:solidFill>
                <a:latin typeface="Calibri"/>
                <a:ea typeface="Noto Sans CJK SC"/>
              </a:rPr>
              <a:t>Acesso em 26/12/2021</a:t>
            </a:r>
            <a:endParaRPr b="0" lang="pt-BR" sz="12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360000">
              <a:lnSpc>
                <a:spcPct val="100000"/>
              </a:lnSpc>
              <a:spcBef>
                <a:spcPts val="561"/>
              </a:spcBef>
            </a:pPr>
            <a:r>
              <a:rPr b="0" lang="pt-BR" sz="1200" spc="-1" strike="noStrike">
                <a:solidFill>
                  <a:srgbClr val="002060"/>
                </a:solidFill>
                <a:latin typeface="Calibri"/>
                <a:ea typeface="Noto Sans CJK SC"/>
              </a:rPr>
              <a:t>Autor: ROB HARRAND</a:t>
            </a:r>
            <a:endParaRPr b="0" lang="pt-BR" sz="12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360000">
              <a:lnSpc>
                <a:spcPct val="100000"/>
              </a:lnSpc>
              <a:spcBef>
                <a:spcPts val="561"/>
              </a:spcBef>
            </a:pPr>
            <a:r>
              <a:rPr b="0" lang="pt-BR" sz="1200" spc="-1" strike="noStrike">
                <a:solidFill>
                  <a:srgbClr val="002060"/>
                </a:solidFill>
                <a:latin typeface="Calibri"/>
                <a:ea typeface="Noto Sans CJK SC"/>
              </a:rPr>
              <a:t>Data: 3 anos atrás - 2018</a:t>
            </a:r>
            <a:endParaRPr b="0" lang="pt-BR" sz="12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360000">
              <a:lnSpc>
                <a:spcPct val="100000"/>
              </a:lnSpc>
              <a:spcBef>
                <a:spcPts val="561"/>
              </a:spcBef>
            </a:pPr>
            <a:r>
              <a:rPr b="0" lang="pt-BR" sz="1200" spc="-1" strike="noStrike">
                <a:solidFill>
                  <a:srgbClr val="002060"/>
                </a:solidFill>
                <a:latin typeface="Calibri"/>
                <a:ea typeface="Noto Sans CJK SC"/>
              </a:rPr>
              <a:t>Versão: 14</a:t>
            </a:r>
            <a:endParaRPr b="0" lang="pt-BR" sz="12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360000">
              <a:lnSpc>
                <a:spcPct val="100000"/>
              </a:lnSpc>
              <a:spcBef>
                <a:spcPts val="561"/>
              </a:spcBef>
            </a:pPr>
            <a:endParaRPr b="0" lang="pt-BR" sz="12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pt-BR" sz="1400" spc="-1" strike="noStrike">
                <a:solidFill>
                  <a:srgbClr val="002060"/>
                </a:solidFill>
                <a:latin typeface="Calibri"/>
              </a:rPr>
              <a:t>Dados</a:t>
            </a:r>
            <a:r>
              <a:rPr b="0" lang="pt-BR" sz="1200" spc="-1" strike="noStrike">
                <a:solidFill>
                  <a:srgbClr val="002060"/>
                </a:solidFill>
                <a:latin typeface="Calibri"/>
              </a:rPr>
              <a:t>:</a:t>
            </a:r>
            <a:endParaRPr b="0" lang="en-US" sz="12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360000">
              <a:lnSpc>
                <a:spcPct val="100000"/>
              </a:lnSpc>
              <a:spcBef>
                <a:spcPts val="561"/>
              </a:spcBef>
            </a:pPr>
            <a:r>
              <a:rPr b="0" lang="pt-BR" sz="1400" spc="-1" strike="noStrike">
                <a:solidFill>
                  <a:srgbClr val="002060"/>
                </a:solidFill>
                <a:latin typeface="Calibri"/>
              </a:rPr>
              <a:t>Heart Disease UCI</a:t>
            </a:r>
            <a:r>
              <a:rPr b="0" lang="pt-BR" sz="1200" spc="-1" strike="noStrike">
                <a:solidFill>
                  <a:srgbClr val="002060"/>
                </a:solidFill>
                <a:latin typeface="Calibri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360000">
              <a:lnSpc>
                <a:spcPct val="100000"/>
              </a:lnSpc>
              <a:spcBef>
                <a:spcPts val="561"/>
              </a:spcBef>
            </a:pPr>
            <a:r>
              <a:rPr b="0" lang="pt-BR" sz="1200" spc="-1" strike="noStrike">
                <a:solidFill>
                  <a:srgbClr val="002060"/>
                </a:solidFill>
                <a:latin typeface="Calibri"/>
                <a:hlinkClick r:id="rId2"/>
              </a:rPr>
              <a:t>https://archive.ics.uci.edu/ml/datasets/Heart+Disease</a:t>
            </a:r>
            <a:endParaRPr b="0" lang="en-US" sz="12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720000">
              <a:lnSpc>
                <a:spcPct val="100000"/>
              </a:lnSpc>
              <a:spcBef>
                <a:spcPts val="561"/>
              </a:spcBef>
            </a:pPr>
            <a:endParaRPr b="0" lang="en-US" sz="1200" spc="-1" strike="noStrike">
              <a:solidFill>
                <a:srgbClr val="000000"/>
              </a:solidFill>
              <a:latin typeface="Calibri"/>
              <a:ea typeface="Noto Sans CJK SC"/>
            </a:endParaRPr>
          </a:p>
        </p:txBody>
      </p:sp>
      <p:pic>
        <p:nvPicPr>
          <p:cNvPr id="233" name="" descr=""/>
          <p:cNvPicPr/>
          <p:nvPr/>
        </p:nvPicPr>
        <p:blipFill>
          <a:blip r:embed="rId3"/>
          <a:stretch/>
        </p:blipFill>
        <p:spPr>
          <a:xfrm>
            <a:off x="7752960" y="4392720"/>
            <a:ext cx="1319040" cy="64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4464000" y="281160"/>
            <a:ext cx="4464000" cy="610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33000"/>
          </a:bodyPr>
          <a:p>
            <a:pPr algn="r">
              <a:lnSpc>
                <a:spcPct val="100000"/>
              </a:lnSpc>
            </a:pPr>
            <a:r>
              <a:rPr b="0" lang="pt-BR" sz="3600" spc="-1" strike="noStrike">
                <a:solidFill>
                  <a:srgbClr val="ffffff"/>
                </a:solidFill>
                <a:latin typeface="Calibri"/>
              </a:rPr>
              <a:t>Dicionári</a:t>
            </a:r>
            <a:r>
              <a:rPr b="0" lang="pt-BR" sz="3600" spc="-1" strike="noStrike">
                <a:solidFill>
                  <a:srgbClr val="ffffff"/>
                </a:solidFill>
                <a:latin typeface="Calibri"/>
              </a:rPr>
              <a:t>o de </a:t>
            </a:r>
            <a:r>
              <a:rPr b="0" lang="pt-BR" sz="3600" spc="-1" strike="noStrike">
                <a:solidFill>
                  <a:srgbClr val="ffffff"/>
                </a:solidFill>
                <a:latin typeface="Calibri"/>
              </a:rPr>
              <a:t>Dados</a:t>
            </a:r>
            <a:endParaRPr b="0" lang="pt-B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5" name="TextShape 2"/>
          <p:cNvSpPr txBox="1"/>
          <p:nvPr/>
        </p:nvSpPr>
        <p:spPr>
          <a:xfrm>
            <a:off x="448920" y="1197360"/>
            <a:ext cx="8245800" cy="35118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pt-BR" sz="1000" spc="-1" strike="noStrike">
                <a:solidFill>
                  <a:srgbClr val="002060"/>
                </a:solidFill>
                <a:latin typeface="Calibri"/>
                <a:ea typeface="Noto Sans CJK SC"/>
              </a:rPr>
              <a:t>Database: Cleveland – 303 instâncias; Missing Values: Sim; Dados Balanceados: Sim; </a:t>
            </a:r>
            <a:endParaRPr b="0" lang="pt-BR" sz="1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pt-BR" sz="1000" spc="-1" strike="noStrike">
                <a:solidFill>
                  <a:srgbClr val="002060"/>
                </a:solidFill>
                <a:latin typeface="Calibri"/>
                <a:ea typeface="Noto Sans CJK SC"/>
              </a:rPr>
              <a:t>age: The person's age in years</a:t>
            </a:r>
            <a:endParaRPr b="0" lang="pt-BR" sz="1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pt-BR" sz="1000" spc="-1" strike="noStrike">
                <a:solidFill>
                  <a:srgbClr val="002060"/>
                </a:solidFill>
                <a:latin typeface="Calibri"/>
                <a:ea typeface="Noto Sans CJK SC"/>
              </a:rPr>
              <a:t>sex: The person's sex (1 = male, 0 = female)</a:t>
            </a:r>
            <a:endParaRPr b="0" lang="pt-BR" sz="1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pt-BR" sz="1000" spc="-1" strike="noStrike">
                <a:solidFill>
                  <a:srgbClr val="002060"/>
                </a:solidFill>
                <a:latin typeface="Calibri"/>
                <a:ea typeface="Noto Sans CJK SC"/>
              </a:rPr>
              <a:t>cp: The chest pain experienced (Value 1: typical angina, Value 2: atypical angina, Value 3: non-anginal pain, Value 4: asymptomatic)</a:t>
            </a:r>
            <a:endParaRPr b="0" lang="pt-BR" sz="1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pt-BR" sz="1000" spc="-1" strike="noStrike">
                <a:solidFill>
                  <a:srgbClr val="002060"/>
                </a:solidFill>
                <a:latin typeface="Calibri"/>
                <a:ea typeface="Noto Sans CJK SC"/>
              </a:rPr>
              <a:t>trestbps: The person's resting blood pressure (mm Hg on admission to the hospital)</a:t>
            </a:r>
            <a:endParaRPr b="0" lang="pt-BR" sz="1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pt-BR" sz="1000" spc="-1" strike="noStrike">
                <a:solidFill>
                  <a:srgbClr val="002060"/>
                </a:solidFill>
                <a:latin typeface="Calibri"/>
                <a:ea typeface="Noto Sans CJK SC"/>
              </a:rPr>
              <a:t>chol: The person's cholesterol measurement in mg/dl</a:t>
            </a:r>
            <a:endParaRPr b="0" lang="pt-BR" sz="1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pt-BR" sz="1000" spc="-1" strike="noStrike">
                <a:solidFill>
                  <a:srgbClr val="002060"/>
                </a:solidFill>
                <a:latin typeface="Calibri"/>
                <a:ea typeface="Noto Sans CJK SC"/>
              </a:rPr>
              <a:t>fbs: The person's fasting blood sugar (&gt; 120 mg/dl, 1 = true; 0 = false)</a:t>
            </a:r>
            <a:endParaRPr b="0" lang="pt-BR" sz="1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pt-BR" sz="1000" spc="-1" strike="noStrike">
                <a:solidFill>
                  <a:srgbClr val="002060"/>
                </a:solidFill>
                <a:latin typeface="Calibri"/>
                <a:ea typeface="Noto Sans CJK SC"/>
              </a:rPr>
              <a:t>restecg: Resting electrocardiographic measurement (0 = normal, 1 = having ST-T wave abnormality, 2 = showing probable or definite left ventricular hypertrophy by Estes' criteria)</a:t>
            </a:r>
            <a:endParaRPr b="0" lang="pt-BR" sz="1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pt-BR" sz="1000" spc="-1" strike="noStrike">
                <a:solidFill>
                  <a:srgbClr val="002060"/>
                </a:solidFill>
                <a:latin typeface="Calibri"/>
                <a:ea typeface="Noto Sans CJK SC"/>
              </a:rPr>
              <a:t>thalach: The person's maximum heart rate achieved</a:t>
            </a:r>
            <a:endParaRPr b="0" lang="pt-BR" sz="1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pt-BR" sz="1000" spc="-1" strike="noStrike">
                <a:solidFill>
                  <a:srgbClr val="002060"/>
                </a:solidFill>
                <a:latin typeface="Calibri"/>
                <a:ea typeface="Noto Sans CJK SC"/>
              </a:rPr>
              <a:t>exang: Exercise induced angina (1 = yes; 0 = no)</a:t>
            </a:r>
            <a:endParaRPr b="0" lang="pt-BR" sz="1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pt-BR" sz="1000" spc="-1" strike="noStrike">
                <a:solidFill>
                  <a:srgbClr val="002060"/>
                </a:solidFill>
                <a:latin typeface="Calibri"/>
                <a:ea typeface="Noto Sans CJK SC"/>
              </a:rPr>
              <a:t>oldpeak: ST depression induced by exercise relative to rest ('ST' relates to positions on the ECG plot. See more here)</a:t>
            </a:r>
            <a:endParaRPr b="0" lang="pt-BR" sz="1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pt-BR" sz="1000" spc="-1" strike="noStrike">
                <a:solidFill>
                  <a:srgbClr val="002060"/>
                </a:solidFill>
                <a:latin typeface="Calibri"/>
                <a:ea typeface="Noto Sans CJK SC"/>
              </a:rPr>
              <a:t>slope: the slope of the peak exercise ST segment (Value 1: upsloping, Value 2: flat, Value 3: downsloping)</a:t>
            </a:r>
            <a:endParaRPr b="0" lang="pt-BR" sz="1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pt-BR" sz="1000" spc="-1" strike="noStrike">
                <a:solidFill>
                  <a:srgbClr val="002060"/>
                </a:solidFill>
                <a:latin typeface="Calibri"/>
                <a:ea typeface="Noto Sans CJK SC"/>
              </a:rPr>
              <a:t>ca: The number of major vessels (0-3)</a:t>
            </a:r>
            <a:endParaRPr b="0" lang="pt-BR" sz="1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pt-BR" sz="1000" spc="-1" strike="noStrike">
                <a:solidFill>
                  <a:srgbClr val="002060"/>
                </a:solidFill>
                <a:latin typeface="Calibri"/>
                <a:ea typeface="Noto Sans CJK SC"/>
              </a:rPr>
              <a:t>thal: A blood disorder called thalassemia (3 = normal; 6 = fixed defect; 7 = reversable defect)</a:t>
            </a:r>
            <a:endParaRPr b="0" lang="pt-BR" sz="1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1" lang="pt-BR" sz="1000" spc="-1" strike="noStrike">
                <a:solidFill>
                  <a:srgbClr val="002060"/>
                </a:solidFill>
                <a:latin typeface="Calibri"/>
                <a:ea typeface="Noto Sans CJK SC"/>
              </a:rPr>
              <a:t>target</a:t>
            </a:r>
            <a:r>
              <a:rPr b="0" lang="pt-BR" sz="1000" spc="-1" strike="noStrike">
                <a:solidFill>
                  <a:srgbClr val="002060"/>
                </a:solidFill>
                <a:latin typeface="Calibri"/>
                <a:ea typeface="Noto Sans CJK SC"/>
              </a:rPr>
              <a:t>: </a:t>
            </a:r>
            <a:r>
              <a:rPr b="1" lang="pt-BR" sz="1000" spc="-1" strike="noStrike">
                <a:solidFill>
                  <a:srgbClr val="002060"/>
                </a:solidFill>
                <a:latin typeface="Calibri"/>
                <a:ea typeface="Noto Sans CJK SC"/>
              </a:rPr>
              <a:t>Heart disease (0 = no, 1 = yes)</a:t>
            </a:r>
            <a:endParaRPr b="0" lang="pt-BR" sz="1000" spc="-1" strike="noStrike">
              <a:solidFill>
                <a:srgbClr val="000000"/>
              </a:solidFill>
              <a:latin typeface="Calibri"/>
            </a:endParaRPr>
          </a:p>
          <a:p>
            <a:pPr marL="360000" algn="r">
              <a:lnSpc>
                <a:spcPct val="100000"/>
              </a:lnSpc>
              <a:spcBef>
                <a:spcPts val="561"/>
              </a:spcBef>
            </a:pPr>
            <a:r>
              <a:rPr b="0" lang="pt-BR" sz="1000" spc="-1" strike="noStrike">
                <a:solidFill>
                  <a:srgbClr val="002060"/>
                </a:solidFill>
                <a:latin typeface="Calibri"/>
                <a:ea typeface="Noto Sans CJK SC"/>
              </a:rPr>
              <a:t>Fonte: </a:t>
            </a:r>
            <a:r>
              <a:rPr b="0" lang="pt-BR" sz="1000" spc="-1" strike="noStrike">
                <a:solidFill>
                  <a:srgbClr val="002060"/>
                </a:solidFill>
                <a:latin typeface="Calibri"/>
                <a:ea typeface="Noto Sans CJK SC"/>
                <a:hlinkClick r:id="rId1"/>
              </a:rPr>
              <a:t>https://archive.ics.uci.edu/ml/datasets/Heart+Disease</a:t>
            </a:r>
            <a:r>
              <a:rPr b="0" lang="pt-BR" sz="1000" spc="-1" strike="noStrike">
                <a:solidFill>
                  <a:srgbClr val="002060"/>
                </a:solidFill>
                <a:latin typeface="Calibri"/>
                <a:ea typeface="Noto Sans CJK SC"/>
              </a:rPr>
              <a:t>              </a:t>
            </a:r>
            <a:endParaRPr b="0" lang="pt-BR" sz="1000" spc="-1" strike="noStrike">
              <a:solidFill>
                <a:srgbClr val="000000"/>
              </a:solidFill>
              <a:latin typeface="Calibri"/>
            </a:endParaRPr>
          </a:p>
          <a:p>
            <a:pPr marL="720000">
              <a:lnSpc>
                <a:spcPct val="100000"/>
              </a:lnSpc>
              <a:spcBef>
                <a:spcPts val="561"/>
              </a:spcBef>
            </a:pPr>
            <a:endParaRPr b="0" lang="en-US" sz="1000" spc="-1" strike="noStrike">
              <a:solidFill>
                <a:srgbClr val="000000"/>
              </a:solidFill>
              <a:latin typeface="Calibri"/>
              <a:ea typeface="Noto Sans CJK SC"/>
            </a:endParaRPr>
          </a:p>
        </p:txBody>
      </p:sp>
      <p:pic>
        <p:nvPicPr>
          <p:cNvPr id="236" name="" descr=""/>
          <p:cNvPicPr/>
          <p:nvPr/>
        </p:nvPicPr>
        <p:blipFill>
          <a:blip r:embed="rId2"/>
          <a:stretch/>
        </p:blipFill>
        <p:spPr>
          <a:xfrm>
            <a:off x="8130240" y="4505760"/>
            <a:ext cx="941760" cy="462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4464000" y="281160"/>
            <a:ext cx="4464000" cy="610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4000"/>
          </a:bodyPr>
          <a:p>
            <a:pPr algn="r">
              <a:lnSpc>
                <a:spcPct val="100000"/>
              </a:lnSpc>
            </a:pPr>
            <a:r>
              <a:rPr b="0" lang="pt-BR" sz="3600" spc="-1" strike="noStrike">
                <a:solidFill>
                  <a:srgbClr val="ffffff"/>
                </a:solidFill>
                <a:latin typeface="Calibri"/>
              </a:rPr>
              <a:t>Modelo</a:t>
            </a:r>
            <a:endParaRPr b="0" lang="pt-B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TextShape 2"/>
          <p:cNvSpPr txBox="1"/>
          <p:nvPr/>
        </p:nvSpPr>
        <p:spPr>
          <a:xfrm>
            <a:off x="448920" y="1197360"/>
            <a:ext cx="8245800" cy="35118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pt-BR" sz="1600" spc="-1" strike="noStrike">
                <a:solidFill>
                  <a:srgbClr val="002060"/>
                </a:solidFill>
                <a:latin typeface="Calibri"/>
                <a:ea typeface="Noto Sans CJK SC"/>
              </a:rPr>
              <a:t>Tipo</a:t>
            </a:r>
            <a:endParaRPr b="0" lang="pt-BR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pt-BR" sz="1400" spc="-1" strike="noStrike">
                <a:solidFill>
                  <a:srgbClr val="002060"/>
                </a:solidFill>
                <a:latin typeface="Calibri"/>
                <a:ea typeface="Noto Sans CJK SC"/>
              </a:rPr>
              <a:t>Modelo de Aprendizado Supervisionado de Classificação Binária.</a:t>
            </a:r>
            <a:endParaRPr b="0" lang="pt-BR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pt-BR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pt-BR" sz="1600" spc="-1" strike="noStrike">
                <a:solidFill>
                  <a:srgbClr val="002060"/>
                </a:solidFill>
                <a:latin typeface="Calibri"/>
                <a:ea typeface="Noto Sans CJK SC"/>
              </a:rPr>
              <a:t>Algoritmo                                                    </a:t>
            </a:r>
            <a:r>
              <a:rPr b="1" lang="pt-BR" sz="1300" spc="-1" strike="noStrike">
                <a:solidFill>
                  <a:srgbClr val="002060"/>
                </a:solidFill>
                <a:latin typeface="Calibri"/>
                <a:ea typeface="Noto Sans CJK SC"/>
              </a:rPr>
              <a:t>Resultado</a:t>
            </a:r>
            <a:r>
              <a:rPr b="1" lang="pt-BR" sz="1600" spc="-1" strike="noStrike">
                <a:solidFill>
                  <a:srgbClr val="002060"/>
                </a:solidFill>
                <a:latin typeface="Calibri"/>
                <a:ea typeface="Noto Sans CJK SC"/>
              </a:rPr>
              <a:t> </a:t>
            </a:r>
            <a:r>
              <a:rPr b="0" lang="pt-BR" sz="1100" spc="-1" strike="noStrike">
                <a:solidFill>
                  <a:srgbClr val="002060"/>
                </a:solidFill>
                <a:latin typeface="Calibri"/>
                <a:ea typeface="Noto Sans CJK SC"/>
              </a:rPr>
              <a:t>(acurácia)</a:t>
            </a:r>
            <a:endParaRPr b="0" lang="pt-BR" sz="1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pt-BR" sz="1400" spc="-1" strike="noStrike">
                <a:solidFill>
                  <a:srgbClr val="002060"/>
                </a:solidFill>
                <a:latin typeface="Calibri"/>
                <a:ea typeface="Noto Sans CJK SC"/>
              </a:rPr>
              <a:t>RandomForestClassifier                                                </a:t>
            </a:r>
            <a:r>
              <a:rPr b="0" lang="pt-BR" sz="1300" spc="-1" strike="noStrike">
                <a:solidFill>
                  <a:srgbClr val="002060"/>
                </a:solidFill>
                <a:latin typeface="Calibri"/>
                <a:ea typeface="Noto Sans CJK SC"/>
              </a:rPr>
              <a:t>Treinamento: 92,15%</a:t>
            </a:r>
            <a:endParaRPr b="0" lang="pt-BR" sz="13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pt-BR" sz="1400" spc="-1" strike="noStrike">
                <a:solidFill>
                  <a:srgbClr val="002060"/>
                </a:solidFill>
                <a:latin typeface="Calibri"/>
                <a:ea typeface="Noto Sans CJK SC"/>
              </a:rPr>
              <a:t>                                                                                     </a:t>
            </a:r>
            <a:r>
              <a:rPr b="0" lang="pt-BR" sz="1300" spc="-1" strike="noStrike">
                <a:solidFill>
                  <a:srgbClr val="002060"/>
                </a:solidFill>
                <a:latin typeface="Calibri"/>
                <a:ea typeface="Noto Sans CJK SC"/>
              </a:rPr>
              <a:t>Teste: 81,63%</a:t>
            </a:r>
            <a:endParaRPr b="0" lang="pt-BR" sz="13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pt-BR" sz="1600" spc="-1" strike="noStrike">
                <a:solidFill>
                  <a:srgbClr val="002060"/>
                </a:solidFill>
                <a:latin typeface="Calibri"/>
                <a:ea typeface="Noto Sans CJK SC"/>
              </a:rPr>
              <a:t>Parâmetros utilizados – Versão original</a:t>
            </a:r>
            <a:endParaRPr b="0" lang="pt-BR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i="1" lang="pt-BR" sz="900" spc="-1" strike="noStrike">
                <a:solidFill>
                  <a:srgbClr val="002060"/>
                </a:solidFill>
                <a:latin typeface="Calibri"/>
                <a:ea typeface="Noto Sans CJK SC"/>
              </a:rPr>
              <a:t>RandomForestClassifier(bootstrap=True, class_weight=None, criterion='gini',</a:t>
            </a:r>
            <a:endParaRPr b="0" lang="pt-BR" sz="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i="1" lang="pt-BR" sz="900" spc="-1" strike="noStrike">
                <a:solidFill>
                  <a:srgbClr val="002060"/>
                </a:solidFill>
                <a:latin typeface="Calibri"/>
                <a:ea typeface="Noto Sans CJK SC"/>
              </a:rPr>
              <a:t>            </a:t>
            </a:r>
            <a:r>
              <a:rPr b="0" i="1" lang="pt-BR" sz="900" spc="-1" strike="noStrike">
                <a:solidFill>
                  <a:srgbClr val="002060"/>
                </a:solidFill>
                <a:latin typeface="Calibri"/>
                <a:ea typeface="Noto Sans CJK SC"/>
              </a:rPr>
              <a:t>max_depth=5, max_features='auto', max_leaf_nodes=None,</a:t>
            </a:r>
            <a:endParaRPr b="0" lang="pt-BR" sz="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i="1" lang="pt-BR" sz="900" spc="-1" strike="noStrike">
                <a:solidFill>
                  <a:srgbClr val="002060"/>
                </a:solidFill>
                <a:latin typeface="Calibri"/>
                <a:ea typeface="Noto Sans CJK SC"/>
              </a:rPr>
              <a:t>            </a:t>
            </a:r>
            <a:r>
              <a:rPr b="0" i="1" lang="pt-BR" sz="900" spc="-1" strike="noStrike">
                <a:solidFill>
                  <a:srgbClr val="002060"/>
                </a:solidFill>
                <a:latin typeface="Calibri"/>
                <a:ea typeface="Noto Sans CJK SC"/>
              </a:rPr>
              <a:t>min_impurity_decrease=0.0, min_impurity_split=None,</a:t>
            </a:r>
            <a:endParaRPr b="0" lang="pt-BR" sz="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i="1" lang="pt-BR" sz="900" spc="-1" strike="noStrike">
                <a:solidFill>
                  <a:srgbClr val="002060"/>
                </a:solidFill>
                <a:latin typeface="Calibri"/>
                <a:ea typeface="Noto Sans CJK SC"/>
              </a:rPr>
              <a:t>            </a:t>
            </a:r>
            <a:r>
              <a:rPr b="0" i="1" lang="pt-BR" sz="900" spc="-1" strike="noStrike">
                <a:solidFill>
                  <a:srgbClr val="002060"/>
                </a:solidFill>
                <a:latin typeface="Calibri"/>
                <a:ea typeface="Noto Sans CJK SC"/>
              </a:rPr>
              <a:t>min_samples_leaf=1, min_samples_split=2,</a:t>
            </a:r>
            <a:endParaRPr b="0" lang="pt-BR" sz="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i="1" lang="pt-BR" sz="900" spc="-1" strike="noStrike">
                <a:solidFill>
                  <a:srgbClr val="002060"/>
                </a:solidFill>
                <a:latin typeface="Calibri"/>
                <a:ea typeface="Noto Sans CJK SC"/>
              </a:rPr>
              <a:t>            </a:t>
            </a:r>
            <a:r>
              <a:rPr b="0" i="1" lang="pt-BR" sz="900" spc="-1" strike="noStrike">
                <a:solidFill>
                  <a:srgbClr val="002060"/>
                </a:solidFill>
                <a:latin typeface="Calibri"/>
                <a:ea typeface="Noto Sans CJK SC"/>
              </a:rPr>
              <a:t>min_weight_fraction_leaf=0.0, n_estimators=10, n_jobs=None,</a:t>
            </a:r>
            <a:endParaRPr b="0" lang="pt-BR" sz="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i="1" lang="pt-BR" sz="900" spc="-1" strike="noStrike">
                <a:solidFill>
                  <a:srgbClr val="002060"/>
                </a:solidFill>
                <a:latin typeface="Calibri"/>
                <a:ea typeface="Noto Sans CJK SC"/>
              </a:rPr>
              <a:t>            </a:t>
            </a:r>
            <a:r>
              <a:rPr b="0" i="1" lang="pt-BR" sz="900" spc="-1" strike="noStrike">
                <a:solidFill>
                  <a:srgbClr val="002060"/>
                </a:solidFill>
                <a:latin typeface="Calibri"/>
                <a:ea typeface="Noto Sans CJK SC"/>
              </a:rPr>
              <a:t>oob_score=False, random_state=None, verbose=0,</a:t>
            </a:r>
            <a:endParaRPr b="0" lang="pt-BR" sz="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i="1" lang="pt-BR" sz="900" spc="-1" strike="noStrike">
                <a:solidFill>
                  <a:srgbClr val="002060"/>
                </a:solidFill>
                <a:latin typeface="Calibri"/>
                <a:ea typeface="Noto Sans CJK SC"/>
              </a:rPr>
              <a:t>            </a:t>
            </a:r>
            <a:r>
              <a:rPr b="0" i="1" lang="pt-BR" sz="900" spc="-1" strike="noStrike">
                <a:solidFill>
                  <a:srgbClr val="002060"/>
                </a:solidFill>
                <a:latin typeface="Calibri"/>
                <a:ea typeface="Noto Sans CJK SC"/>
              </a:rPr>
              <a:t>warm_start=False) </a:t>
            </a:r>
            <a:endParaRPr b="0" lang="pt-BR" sz="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pt-BR" sz="9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39" name="" descr=""/>
          <p:cNvPicPr/>
          <p:nvPr/>
        </p:nvPicPr>
        <p:blipFill>
          <a:blip r:embed="rId1"/>
          <a:stretch/>
        </p:blipFill>
        <p:spPr>
          <a:xfrm>
            <a:off x="7752960" y="4392720"/>
            <a:ext cx="1319040" cy="64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464000" y="281160"/>
            <a:ext cx="4464000" cy="610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4000"/>
          </a:bodyPr>
          <a:p>
            <a:pPr algn="r">
              <a:lnSpc>
                <a:spcPct val="100000"/>
              </a:lnSpc>
            </a:pPr>
            <a:r>
              <a:rPr b="0" lang="pt-BR" sz="3600" spc="-1" strike="noStrike">
                <a:solidFill>
                  <a:srgbClr val="ffffff"/>
                </a:solidFill>
                <a:latin typeface="Calibri"/>
              </a:rPr>
              <a:t>Modelo - </a:t>
            </a:r>
            <a:r>
              <a:rPr b="0" lang="pt-BR" sz="3600" spc="-1" strike="noStrike">
                <a:solidFill>
                  <a:srgbClr val="ffffff"/>
                </a:solidFill>
                <a:latin typeface="Calibri"/>
              </a:rPr>
              <a:t>Tunning</a:t>
            </a:r>
            <a:endParaRPr b="0" lang="pt-B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1" name="TextShape 2"/>
          <p:cNvSpPr txBox="1"/>
          <p:nvPr/>
        </p:nvSpPr>
        <p:spPr>
          <a:xfrm>
            <a:off x="448920" y="1197360"/>
            <a:ext cx="8245800" cy="35118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b="1" lang="pt-BR" sz="1600" spc="-1" strike="noStrike">
                <a:solidFill>
                  <a:srgbClr val="002060"/>
                </a:solidFill>
                <a:latin typeface="Calibri"/>
                <a:ea typeface="Noto Sans CJK SC"/>
              </a:rPr>
              <a:t>Contexto e Escopo</a:t>
            </a:r>
            <a:endParaRPr b="0" lang="pt-BR" sz="16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b="0" lang="pt-BR" sz="1400" spc="-1" strike="noStrike">
                <a:solidFill>
                  <a:srgbClr val="002060"/>
                </a:solidFill>
                <a:latin typeface="Calibri"/>
                <a:ea typeface="Noto Sans CJK SC"/>
              </a:rPr>
              <a:t>No notebook entregue pelo Data Science, linguagem python, não consta os </a:t>
            </a:r>
            <a:r>
              <a:rPr b="0" lang="pt-BR" sz="1400" spc="-1" strike="noStrike">
                <a:solidFill>
                  <a:srgbClr val="002060"/>
                </a:solidFill>
                <a:latin typeface="Calibri"/>
                <a:ea typeface="Noto Sans CJK SC"/>
              </a:rPr>
              <a:t>experimentos de outros modelos nem nenhum hyper tunning no modelo escolhido. </a:t>
            </a:r>
            <a:r>
              <a:rPr b="0" lang="pt-BR" sz="1400" spc="-1" strike="noStrike">
                <a:solidFill>
                  <a:srgbClr val="002060"/>
                </a:solidFill>
                <a:latin typeface="Calibri"/>
                <a:ea typeface="Noto Sans CJK SC"/>
              </a:rPr>
              <a:t>Desta forma, o Tunning efetuado faz um experimento de outros modelos e no modelo </a:t>
            </a:r>
            <a:r>
              <a:rPr b="0" lang="pt-BR" sz="1400" spc="-1" strike="noStrike">
                <a:solidFill>
                  <a:srgbClr val="002060"/>
                </a:solidFill>
                <a:latin typeface="Calibri"/>
                <a:ea typeface="Noto Sans CJK SC"/>
              </a:rPr>
              <a:t>escolhido é feito o hyper tunning cujo objetivo é ter uma performance melhor no </a:t>
            </a:r>
            <a:r>
              <a:rPr b="0" lang="pt-BR" sz="1400" spc="-1" strike="noStrike">
                <a:solidFill>
                  <a:srgbClr val="002060"/>
                </a:solidFill>
                <a:latin typeface="Calibri"/>
                <a:ea typeface="Noto Sans CJK SC"/>
              </a:rPr>
              <a:t>modelo. Essa performance não necessariamente é ter somente um aumento de </a:t>
            </a:r>
            <a:r>
              <a:rPr b="0" lang="pt-BR" sz="1400" spc="-1" strike="noStrike">
                <a:solidFill>
                  <a:srgbClr val="002060"/>
                </a:solidFill>
                <a:latin typeface="Calibri"/>
                <a:ea typeface="Noto Sans CJK SC"/>
              </a:rPr>
              <a:t>acurária e sim melhor generalização dos acertos das 2 classes do modelo. </a:t>
            </a:r>
            <a:endParaRPr b="0" lang="pt-BR" sz="1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endParaRPr b="0" lang="pt-BR" sz="1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b="1" lang="pt-BR" sz="1600" spc="-1" strike="noStrike">
                <a:solidFill>
                  <a:srgbClr val="002060"/>
                </a:solidFill>
                <a:latin typeface="Calibri"/>
                <a:ea typeface="Noto Sans CJK SC"/>
              </a:rPr>
              <a:t>Ferramentas e linguagens</a:t>
            </a:r>
            <a:endParaRPr b="0" lang="pt-BR" sz="16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b="0" lang="pt-BR" sz="1400" spc="-1" strike="noStrike">
                <a:solidFill>
                  <a:srgbClr val="002060"/>
                </a:solidFill>
                <a:latin typeface="Calibri"/>
                <a:ea typeface="Noto Sans CJK SC"/>
              </a:rPr>
              <a:t>Utilizamos linguagem python 3.8, para os experimentos e validações dos parâmetros a </a:t>
            </a:r>
            <a:r>
              <a:rPr b="0" lang="pt-BR" sz="1400" spc="-1" strike="noStrike">
                <a:solidFill>
                  <a:srgbClr val="002060"/>
                </a:solidFill>
                <a:latin typeface="Calibri"/>
                <a:ea typeface="Noto Sans CJK SC"/>
              </a:rPr>
              <a:t>api GridSearchCV e fizemos experimentos de normalização nos dados com a api </a:t>
            </a:r>
            <a:r>
              <a:rPr b="0" lang="pt-BR" sz="1400" spc="-1" strike="noStrike">
                <a:solidFill>
                  <a:srgbClr val="002060"/>
                </a:solidFill>
                <a:latin typeface="Calibri"/>
                <a:ea typeface="Noto Sans CJK SC"/>
              </a:rPr>
              <a:t>MinMaxScaler, devido as diferenças de escalas entre as colunas. </a:t>
            </a:r>
            <a:endParaRPr b="0" lang="pt-BR" sz="1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b="0" lang="pt-BR" sz="1400" spc="-1" strike="noStrike">
                <a:solidFill>
                  <a:srgbClr val="002060"/>
                </a:solidFill>
                <a:latin typeface="Calibri"/>
                <a:ea typeface="Noto Sans CJK SC"/>
              </a:rPr>
              <a:t>Para a criação dos fontes foi utilizado o Jupyter Lab e foi utilizado um ambiente local </a:t>
            </a:r>
            <a:r>
              <a:rPr b="0" lang="pt-BR" sz="1400" spc="-1" strike="noStrike">
                <a:solidFill>
                  <a:srgbClr val="002060"/>
                </a:solidFill>
                <a:latin typeface="Calibri"/>
                <a:ea typeface="Noto Sans CJK SC"/>
              </a:rPr>
              <a:t>(notebook Core i5 com 16GB Ram).</a:t>
            </a:r>
            <a:endParaRPr b="0" lang="pt-BR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pt-BR" sz="1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42" name="" descr=""/>
          <p:cNvPicPr/>
          <p:nvPr/>
        </p:nvPicPr>
        <p:blipFill>
          <a:blip r:embed="rId1"/>
          <a:stretch/>
        </p:blipFill>
        <p:spPr>
          <a:xfrm>
            <a:off x="8064000" y="4545360"/>
            <a:ext cx="1008000" cy="495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4464000" y="281160"/>
            <a:ext cx="4464000" cy="610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4000"/>
          </a:bodyPr>
          <a:p>
            <a:pPr algn="r">
              <a:lnSpc>
                <a:spcPct val="100000"/>
              </a:lnSpc>
            </a:pPr>
            <a:r>
              <a:rPr b="0" lang="pt-BR" sz="3600" spc="-1" strike="noStrike">
                <a:solidFill>
                  <a:srgbClr val="ffffff"/>
                </a:solidFill>
                <a:latin typeface="Calibri"/>
              </a:rPr>
              <a:t>Modelo - </a:t>
            </a:r>
            <a:r>
              <a:rPr b="0" lang="pt-BR" sz="3600" spc="-1" strike="noStrike">
                <a:solidFill>
                  <a:srgbClr val="ffffff"/>
                </a:solidFill>
                <a:latin typeface="Calibri"/>
              </a:rPr>
              <a:t>Tunning</a:t>
            </a:r>
            <a:endParaRPr b="0" lang="pt-B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4" name="TextShape 2"/>
          <p:cNvSpPr txBox="1"/>
          <p:nvPr/>
        </p:nvSpPr>
        <p:spPr>
          <a:xfrm>
            <a:off x="268920" y="1125360"/>
            <a:ext cx="8551080" cy="2906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pt-BR" sz="1600" spc="-1" strike="noStrike">
                <a:solidFill>
                  <a:srgbClr val="002060"/>
                </a:solidFill>
                <a:latin typeface="Calibri"/>
                <a:ea typeface="Noto Sans CJK SC"/>
              </a:rPr>
              <a:t>Testes com outros modelos e com normalização                         </a:t>
            </a:r>
            <a:r>
              <a:rPr b="1" lang="pt-BR" sz="1000" spc="-1" strike="noStrike">
                <a:solidFill>
                  <a:srgbClr val="002060"/>
                </a:solidFill>
                <a:latin typeface="Calibri"/>
                <a:ea typeface="Noto Sans CJK SC"/>
              </a:rPr>
              <a:t> * Normalização</a:t>
            </a:r>
            <a:endParaRPr b="0" lang="pt-BR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pt-BR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pt-BR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pt-BR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pt-BR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pt-BR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pt-BR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pt-BR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pt-BR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pt-BR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pt-BR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pt-BR" sz="10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45" name="Table 3"/>
          <p:cNvGraphicFramePr/>
          <p:nvPr/>
        </p:nvGraphicFramePr>
        <p:xfrm>
          <a:off x="333720" y="1504440"/>
          <a:ext cx="8585640" cy="2599560"/>
        </p:xfrm>
        <a:graphic>
          <a:graphicData uri="http://schemas.openxmlformats.org/drawingml/2006/table">
            <a:tbl>
              <a:tblPr/>
              <a:tblGrid>
                <a:gridCol w="2355480"/>
                <a:gridCol w="894240"/>
                <a:gridCol w="1069200"/>
                <a:gridCol w="1467720"/>
                <a:gridCol w="1205280"/>
                <a:gridCol w="1594080"/>
              </a:tblGrid>
              <a:tr h="3056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1" lang="pt-BR" sz="1500" spc="-1" strike="noStrike">
                          <a:latin typeface="Arial"/>
                        </a:rPr>
                        <a:t>Algoritmo</a:t>
                      </a:r>
                      <a:endParaRPr b="1" lang="pt-BR" sz="15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1" lang="pt-BR" sz="1500" spc="-1" strike="noStrike">
                          <a:latin typeface="Arial"/>
                        </a:rPr>
                        <a:t>Versão</a:t>
                      </a:r>
                      <a:endParaRPr b="1" lang="pt-BR" sz="15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1" lang="pt-BR" sz="1500" spc="-1" strike="noStrike">
                          <a:latin typeface="Arial"/>
                        </a:rPr>
                        <a:t>Acurácia </a:t>
                      </a:r>
                      <a:endParaRPr b="1" lang="pt-BR" sz="15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1" lang="pt-BR" sz="1500" spc="-1" strike="noStrike">
                          <a:latin typeface="Arial"/>
                        </a:rPr>
                        <a:t>Acurária ROC</a:t>
                      </a:r>
                      <a:endParaRPr b="1" lang="pt-BR" sz="15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1" lang="pt-BR" sz="1500" spc="-1" strike="noStrike">
                          <a:latin typeface="Arial"/>
                        </a:rPr>
                        <a:t>Acurácia *</a:t>
                      </a:r>
                      <a:endParaRPr b="1" lang="pt-BR" sz="15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1" lang="pt-BR" sz="1500" spc="-1" strike="noStrike">
                          <a:latin typeface="Arial"/>
                        </a:rPr>
                        <a:t>Acurária ROC *</a:t>
                      </a:r>
                      <a:endParaRPr b="1" lang="pt-BR" sz="15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05640"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pt-BR" sz="1500" spc="-1" strike="noStrike">
                          <a:latin typeface="Arial"/>
                        </a:rPr>
                        <a:t>XGBClassifier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pt-BR" sz="1500" spc="-1" strike="noStrike">
                          <a:latin typeface="Arial"/>
                        </a:rPr>
                        <a:t>4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pt-BR" sz="1500" spc="-1" strike="noStrike">
                          <a:latin typeface="Arial"/>
                        </a:rPr>
                        <a:t>81.97%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pt-BR" sz="1500" spc="-1" strike="noStrike">
                          <a:latin typeface="Arial"/>
                        </a:rPr>
                        <a:t>-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pt-BR" sz="1500" spc="-1" strike="noStrike">
                          <a:latin typeface="Arial"/>
                        </a:rPr>
                        <a:t>-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pt-BR" sz="1500" spc="-1" strike="noStrike">
                          <a:latin typeface="Arial"/>
                        </a:rPr>
                        <a:t>-</a:t>
                      </a:r>
                      <a:endParaRPr b="0" lang="pt-BR" sz="15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05640"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pt-BR" sz="1500" spc="-1" strike="noStrike">
                          <a:latin typeface="Arial"/>
                        </a:rPr>
                        <a:t>Logistic Regression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pt-BR" sz="1500" spc="-1" strike="noStrike">
                          <a:latin typeface="Arial"/>
                        </a:rPr>
                        <a:t>3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pt-BR" sz="1500" spc="-1" strike="noStrike">
                          <a:latin typeface="Arial"/>
                        </a:rPr>
                        <a:t>82.28%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pt-BR" sz="1500" spc="-1" strike="noStrike">
                          <a:latin typeface="Arial"/>
                        </a:rPr>
                        <a:t>91.73%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pt-BR" sz="1500" spc="-1" strike="noStrike">
                          <a:latin typeface="Arial"/>
                        </a:rPr>
                        <a:t>82.28%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pt-BR" sz="1500" spc="-1" strike="noStrike">
                          <a:latin typeface="Arial"/>
                        </a:rPr>
                        <a:t>91.73%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05640"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pt-BR" sz="1500" spc="-1" strike="noStrike">
                          <a:latin typeface="Arial"/>
                        </a:rPr>
                        <a:t>XGBClassifier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pt-BR" sz="1500" spc="-1" strike="noStrike">
                          <a:latin typeface="Arial"/>
                        </a:rPr>
                        <a:t>3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pt-BR" sz="1500" spc="-1" strike="noStrike">
                          <a:latin typeface="Arial"/>
                        </a:rPr>
                        <a:t>82.33%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pt-BR" sz="1500" spc="-1" strike="noStrike">
                          <a:latin typeface="Arial"/>
                        </a:rPr>
                        <a:t>91.52%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pt-BR" sz="1500" spc="-1" strike="noStrike">
                          <a:latin typeface="Arial"/>
                        </a:rPr>
                        <a:t>82.33%</a:t>
                      </a:r>
                      <a:endParaRPr b="0" lang="pt-BR" sz="15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pt-BR" sz="1500" spc="-1" strike="noStrike">
                          <a:latin typeface="Arial"/>
                        </a:rPr>
                        <a:t>91.52%</a:t>
                      </a:r>
                      <a:endParaRPr b="0" lang="pt-BR" sz="15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05640"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pt-BR" sz="1500" spc="-1" strike="noStrike">
                          <a:latin typeface="Arial"/>
                        </a:rPr>
                        <a:t>RandomForestClassifier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pt-BR" sz="1500" spc="-1" strike="noStrike">
                          <a:latin typeface="Arial"/>
                        </a:rPr>
                        <a:t>3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pt-BR" sz="1500" spc="-1" strike="noStrike">
                          <a:latin typeface="Arial"/>
                        </a:rPr>
                        <a:t>81.47%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pt-BR" sz="1500" spc="-1" strike="noStrike">
                          <a:latin typeface="Arial"/>
                        </a:rPr>
                        <a:t>88.46%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pt-BR" sz="1500" spc="-1" strike="noStrike">
                          <a:latin typeface="Arial"/>
                        </a:rPr>
                        <a:t>79.78%</a:t>
                      </a:r>
                      <a:endParaRPr b="0" lang="pt-BR" sz="15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pt-BR" sz="1500" spc="-1" strike="noStrike">
                          <a:latin typeface="Arial"/>
                        </a:rPr>
                        <a:t>87.91%</a:t>
                      </a:r>
                      <a:endParaRPr b="0" lang="pt-BR" sz="15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05640"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pt-BR" sz="1500" spc="-1" strike="noStrike">
                          <a:latin typeface="Arial"/>
                        </a:rPr>
                        <a:t>Gaussian NB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pt-BR" sz="1500" spc="-1" strike="noStrike">
                          <a:latin typeface="Arial"/>
                        </a:rPr>
                        <a:t>3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pt-BR" sz="1500" spc="-1" strike="noStrike">
                          <a:latin typeface="Arial"/>
                        </a:rPr>
                        <a:t>79.78%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pt-BR" sz="1500" spc="-1" strike="noStrike">
                          <a:latin typeface="Arial"/>
                        </a:rPr>
                        <a:t>87.91%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pt-BR" sz="1500" spc="-1" strike="noStrike">
                          <a:latin typeface="Arial"/>
                        </a:rPr>
                        <a:t>78.97%</a:t>
                      </a:r>
                      <a:endParaRPr b="0" lang="pt-BR" sz="15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pt-BR" sz="1500" spc="-1" strike="noStrike">
                          <a:latin typeface="Arial"/>
                        </a:rPr>
                        <a:t>87.62%</a:t>
                      </a:r>
                      <a:endParaRPr b="0" lang="pt-BR" sz="15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05640"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pt-BR" sz="1500" spc="-1" strike="noStrike">
                          <a:latin typeface="Arial"/>
                        </a:rPr>
                        <a:t>SVM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pt-BR" sz="1500" spc="-1" strike="noStrike">
                          <a:latin typeface="Arial"/>
                        </a:rPr>
                        <a:t>3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pt-BR" sz="1500" spc="-1" strike="noStrike">
                          <a:latin typeface="Arial"/>
                        </a:rPr>
                        <a:t>79.40%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pt-BR" sz="1500" spc="-1" strike="noStrike">
                          <a:latin typeface="Arial"/>
                        </a:rPr>
                        <a:t>86.97%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pt-BR" sz="1500" spc="-1" strike="noStrike">
                          <a:latin typeface="Arial"/>
                        </a:rPr>
                        <a:t>79.40%</a:t>
                      </a:r>
                      <a:endParaRPr b="0" lang="pt-BR" sz="15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pt-BR" sz="1500" spc="-1" strike="noStrike">
                          <a:latin typeface="Arial"/>
                        </a:rPr>
                        <a:t>86.97%</a:t>
                      </a:r>
                      <a:endParaRPr b="0" lang="pt-BR" sz="15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05640"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pt-BR" sz="1500" spc="-1" strike="noStrike">
                          <a:latin typeface="Arial"/>
                        </a:rPr>
                        <a:t>KNN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pt-BR" sz="1500" spc="-1" strike="noStrike">
                          <a:latin typeface="Arial"/>
                        </a:rPr>
                        <a:t>3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pt-BR" sz="1500" spc="-1" strike="noStrike">
                          <a:latin typeface="Arial"/>
                        </a:rPr>
                        <a:t>80.63%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pt-BR" sz="1500" spc="-1" strike="noStrike">
                          <a:latin typeface="Arial"/>
                        </a:rPr>
                        <a:t>86.65%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pt-BR" sz="1500" spc="-1" strike="noStrike">
                          <a:latin typeface="Arial"/>
                        </a:rPr>
                        <a:t>80.63%</a:t>
                      </a:r>
                      <a:endParaRPr b="0" lang="pt-BR" sz="15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pt-BR" sz="1500" spc="-1" strike="noStrike">
                          <a:latin typeface="Arial"/>
                        </a:rPr>
                        <a:t>86.65%</a:t>
                      </a:r>
                      <a:endParaRPr b="0" lang="pt-BR" sz="15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05640"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pt-BR" sz="1500" spc="-1" strike="noStrike">
                          <a:latin typeface="Arial"/>
                        </a:rPr>
                        <a:t>Decision Tree Classifier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pt-BR" sz="1500" spc="-1" strike="noStrike">
                          <a:latin typeface="Arial"/>
                        </a:rPr>
                        <a:t>3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pt-BR" sz="1500" spc="-1" strike="noStrike">
                          <a:latin typeface="Arial"/>
                        </a:rPr>
                        <a:t>76.45%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pt-BR" sz="1500" spc="-1" strike="noStrike">
                          <a:latin typeface="Arial"/>
                        </a:rPr>
                        <a:t>77.31%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pt-BR" sz="1500" spc="-1" strike="noStrike">
                          <a:latin typeface="Arial"/>
                        </a:rPr>
                        <a:t>76.45%</a:t>
                      </a:r>
                      <a:endParaRPr b="0" lang="pt-BR" sz="15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pt-BR" sz="1500" spc="-1" strike="noStrike">
                          <a:latin typeface="Arial"/>
                        </a:rPr>
                        <a:t>77.31%</a:t>
                      </a:r>
                      <a:endParaRPr b="0" lang="pt-BR" sz="15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e6e6e6"/>
                    </a:solidFill>
                  </a:tcPr>
                </a:tc>
              </a:tr>
              <a:tr h="305640">
                <a:tc>
                  <a:txBody>
                    <a:bodyPr lIns="90000" rIns="90000" tIns="46800" bIns="468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500" spc="-1" strike="noStrike">
                          <a:latin typeface="Arial"/>
                        </a:rPr>
                        <a:t>RandomForestClassifier</a:t>
                      </a:r>
                      <a:endParaRPr b="0" lang="pt-BR" sz="15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pt-BR" sz="1500" spc="-1" strike="noStrike">
                          <a:latin typeface="Arial"/>
                        </a:rPr>
                        <a:t>2</a:t>
                      </a:r>
                      <a:endParaRPr b="0" lang="pt-BR" sz="15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pt-BR" sz="1500" spc="-1" strike="noStrike">
                          <a:latin typeface="Arial"/>
                        </a:rPr>
                        <a:t>-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pt-BR" sz="1500" spc="-1" strike="noStrike">
                          <a:latin typeface="Arial"/>
                        </a:rPr>
                        <a:t>-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pt-BR" sz="1500" spc="-1" strike="noStrike">
                          <a:latin typeface="Arial"/>
                        </a:rPr>
                        <a:t>81.97%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pt-BR" sz="1500" spc="-1" strike="noStrike">
                          <a:latin typeface="Arial"/>
                        </a:rPr>
                        <a:t>-</a:t>
                      </a:r>
                      <a:endParaRPr b="0" lang="pt-BR" sz="15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05640">
                <a:tc>
                  <a:txBody>
                    <a:bodyPr lIns="90000" rIns="90000" tIns="46800" bIns="468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500" spc="-1" strike="noStrike">
                          <a:latin typeface="Arial"/>
                        </a:rPr>
                        <a:t>RandomForestClassifier</a:t>
                      </a:r>
                      <a:endParaRPr b="0" lang="pt-BR" sz="15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pt-BR" sz="1500" spc="-1" strike="noStrike">
                          <a:latin typeface="Arial"/>
                        </a:rPr>
                        <a:t>1</a:t>
                      </a:r>
                      <a:endParaRPr b="0" lang="pt-BR" sz="15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pt-BR" sz="1500" spc="-1" strike="noStrike">
                          <a:latin typeface="Arial"/>
                        </a:rPr>
                        <a:t>81.67%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pt-BR" sz="1500" spc="-1" strike="noStrike">
                          <a:latin typeface="Arial"/>
                        </a:rPr>
                        <a:t>-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pt-BR" sz="1500" spc="-1" strike="noStrike">
                          <a:latin typeface="Arial"/>
                        </a:rPr>
                        <a:t>-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pt-BR" sz="1500" spc="-1" strike="noStrike">
                          <a:latin typeface="Arial"/>
                        </a:rPr>
                        <a:t>-</a:t>
                      </a:r>
                      <a:endParaRPr b="0" lang="pt-BR" sz="15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5874</TotalTime>
  <Application>LibreOffice/6.4.7.2$Linux_X86_64 LibreOffice_project/40$Build-2</Application>
  <Words>53</Words>
  <Paragraphs>22</Paragraphs>
  <Company>Microsoft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2013-08-21T19:17:07Z</dcterms:created>
  <dc:creator>Julian</dc:creator>
  <dc:description/>
  <dc:language>pt-BR</dc:language>
  <cp:lastModifiedBy/>
  <dcterms:modified xsi:type="dcterms:W3CDTF">2022-01-18T00:18:57Z</dcterms:modified>
  <cp:revision>165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(16:9)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5</vt:i4>
  </property>
</Properties>
</file>