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3" r:id="rId19"/>
    <p:sldId id="279" r:id="rId20"/>
    <p:sldId id="270" r:id="rId21"/>
    <p:sldId id="277" r:id="rId22"/>
    <p:sldId id="278" r:id="rId23"/>
    <p:sldId id="275" r:id="rId24"/>
    <p:sldId id="280" r:id="rId25"/>
    <p:sldId id="281" r:id="rId26"/>
    <p:sldId id="274" r:id="rId27"/>
    <p:sldId id="283" r:id="rId28"/>
    <p:sldId id="284" r:id="rId29"/>
    <p:sldId id="285" r:id="rId30"/>
    <p:sldId id="282" r:id="rId31"/>
    <p:sldId id="286" r:id="rId32"/>
    <p:sldId id="287" r:id="rId33"/>
    <p:sldId id="288" r:id="rId34"/>
    <p:sldId id="271" r:id="rId35"/>
    <p:sldId id="272" r:id="rId36"/>
  </p:sldIdLst>
  <p:sldSz cx="6858000" cy="51435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21148F4-A8C0-4DCC-A5BD-C8D02B29ACAE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589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7919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82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076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2180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668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517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38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47FED4-E4CC-4049-98A9-E515E1FC1B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22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605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86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71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038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64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165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396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AFF667E-648B-40CC-BE33-0DDCB29DF4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50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2973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4290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42973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2900" y="205200"/>
            <a:ext cx="617193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42973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4290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42973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42900" y="205200"/>
            <a:ext cx="617193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42973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4290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242973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42900" y="205200"/>
            <a:ext cx="617193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242973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4290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242973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342900" y="205200"/>
            <a:ext cx="617193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2900" y="205200"/>
            <a:ext cx="617193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42973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34290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242973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05680" y="276192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90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05680" y="1203480"/>
            <a:ext cx="301185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42900" y="2761920"/>
            <a:ext cx="617193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1710990" y="1655640"/>
            <a:ext cx="46953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r>
              <a:t/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290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1EB226C-B4B4-483C-ABB6-043BF98B19C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3060" y="4767120"/>
            <a:ext cx="21713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481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E04ADA7-C761-4B07-94A6-787C2371AB8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36690" y="281160"/>
            <a:ext cx="6184350" cy="610560"/>
          </a:xfrm>
          <a:prstGeom prst="rect">
            <a:avLst/>
          </a:prstGeom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36690" y="1197360"/>
            <a:ext cx="6184350" cy="3511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4290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BE446D5-6353-4025-ABDA-D12F7DB106E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343060" y="4767120"/>
            <a:ext cx="21713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91481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1C84FD-83D8-409B-92C2-7CE247F16D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561"/>
        </a:spcBef>
        <a:buClr>
          <a:srgbClr val="00206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1825470" y="433800"/>
            <a:ext cx="4695300" cy="572400"/>
          </a:xfrm>
          <a:prstGeom prst="rect">
            <a:avLst/>
          </a:prstGeom>
        </p:spPr>
        <p:txBody>
          <a:bodyPr anchor="ctr">
            <a:normAutofit fontScale="30000"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70C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825470" y="1197360"/>
            <a:ext cx="4695300" cy="3358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34290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5554117-48C6-4A95-B26A-465CB5839DA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2343060" y="4767120"/>
            <a:ext cx="21713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91481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A6C9EE6-E9DF-40FD-8F20-AC453C90FF8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561"/>
        </a:spcBef>
        <a:buClr>
          <a:srgbClr val="00206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336690" y="281160"/>
            <a:ext cx="6184350" cy="610560"/>
          </a:xfrm>
          <a:prstGeom prst="rect">
            <a:avLst/>
          </a:prstGeom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02570" y="1655640"/>
            <a:ext cx="3029940" cy="479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02570" y="2266200"/>
            <a:ext cx="3029940" cy="2137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2060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2060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002060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3429000" y="1655640"/>
            <a:ext cx="3031020" cy="479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429000" y="2266200"/>
            <a:ext cx="3031020" cy="2137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2060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00206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2060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002060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002060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dt"/>
          </p:nvPr>
        </p:nvSpPr>
        <p:spPr>
          <a:xfrm>
            <a:off x="34290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A1A6BEF-C7FF-4118-B682-B966D498F53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ftr"/>
          </p:nvPr>
        </p:nvSpPr>
        <p:spPr>
          <a:xfrm>
            <a:off x="2343060" y="4767120"/>
            <a:ext cx="21713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sldNum"/>
          </p:nvPr>
        </p:nvSpPr>
        <p:spPr>
          <a:xfrm>
            <a:off x="491481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85BB892-B5A3-4DDA-AE1D-5F337FE7829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ctr" defTabSz="914400" rtl="0" eaLnBrk="1" latinLnBrk="0" hangingPunct="1">
        <a:lnSpc>
          <a:spcPct val="100000"/>
        </a:lnSpc>
        <a:spcBef>
          <a:spcPts val="479"/>
        </a:spcBef>
        <a:buClr>
          <a:srgbClr val="002060"/>
        </a:buClr>
        <a:buFont typeface="Arial"/>
        <a:buChar char="•"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2"/>
          <p:cNvSpPr>
            <a:spLocks noGrp="1"/>
          </p:cNvSpPr>
          <p:nvPr>
            <p:ph type="dt"/>
          </p:nvPr>
        </p:nvSpPr>
        <p:spPr>
          <a:xfrm>
            <a:off x="34290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63DFCB-CF7B-41B3-8D87-0F46E08CB5D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1/18/2022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/>
          </p:nvPr>
        </p:nvSpPr>
        <p:spPr>
          <a:xfrm>
            <a:off x="2343060" y="4767120"/>
            <a:ext cx="21713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/>
          </p:nvPr>
        </p:nvSpPr>
        <p:spPr>
          <a:xfrm>
            <a:off x="4914810" y="4767120"/>
            <a:ext cx="16000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43F65D-15AA-4A15-B5E8-1C3CF0869D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342900" y="205200"/>
            <a:ext cx="617193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42900" y="1203480"/>
            <a:ext cx="617193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3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.jpe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4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.jpe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paho.org/pt/topicos/doencas-cardiovasculare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iodelima/case1_santander_engml_frontend.git" TargetMode="External"/><Relationship Id="rId2" Type="http://schemas.openxmlformats.org/officeDocument/2006/relationships/hyperlink" Target="https://github.com/marciodelima/case1_santander_engml_geral.git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jpeg"/><Relationship Id="rId5" Type="http://schemas.openxmlformats.org/officeDocument/2006/relationships/hyperlink" Target="https://github.com/marciodelima/case2_santander_engml_stream.git" TargetMode="External"/><Relationship Id="rId4" Type="http://schemas.openxmlformats.org/officeDocument/2006/relationships/hyperlink" Target="https://github.com/marciodelima/case1_santander_engml_backend.gi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bhf.org.uk/informationsupport/risk-factor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hyperlink" Target="https://www.kaggle.com/tentotheminus9/what-causes-heart-disease-explaining-the-model#Diagnosing-Heart-Diseas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105000" y="1656000"/>
            <a:ext cx="3753000" cy="13680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Master</a:t>
            </a:r>
          </a:p>
          <a:p>
            <a:pPr algn="r">
              <a:lnSpc>
                <a:spcPct val="100000"/>
              </a:lnSpc>
            </a:pPr>
            <a:r>
              <a:rPr lang="pt-BR" sz="32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200" spc="-1" dirty="0">
                <a:solidFill>
                  <a:srgbClr val="FFFFFF"/>
                </a:solidFill>
                <a:latin typeface="Calibri"/>
              </a:rPr>
              <a:t>de Eng. de ML</a:t>
            </a:r>
            <a:endParaRPr lang="pt-BR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-135000" y="3793320"/>
            <a:ext cx="6993000" cy="61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spcBef>
                <a:spcPts val="561"/>
              </a:spcBef>
              <a:tabLst>
                <a:tab pos="0" algn="l"/>
              </a:tabLst>
            </a:pPr>
            <a:r>
              <a:rPr lang="pt-BR" sz="2800" spc="-1" dirty="0">
                <a:solidFill>
                  <a:srgbClr val="0070C0"/>
                </a:solidFill>
                <a:latin typeface="Calibri"/>
              </a:rPr>
              <a:t>MARCIO DE LIMA - JAN/22</a:t>
            </a:r>
            <a:endParaRPr lang="pt-BR" sz="2800" spc="-1" dirty="0">
              <a:latin typeface="Arial"/>
            </a:endParaRPr>
          </a:p>
        </p:txBody>
      </p:sp>
      <p:pic>
        <p:nvPicPr>
          <p:cNvPr id="221" name="Imagem 220"/>
          <p:cNvPicPr/>
          <p:nvPr/>
        </p:nvPicPr>
        <p:blipFill>
          <a:blip r:embed="rId2"/>
          <a:stretch/>
        </p:blipFill>
        <p:spPr>
          <a:xfrm>
            <a:off x="5494596" y="4392360"/>
            <a:ext cx="13190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321000" y="281160"/>
            <a:ext cx="3439723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Modelo - </a:t>
            </a:r>
            <a:r>
              <a:rPr lang="pt-BR" sz="3600" spc="-1" dirty="0" err="1">
                <a:solidFill>
                  <a:srgbClr val="FFFFFF"/>
                </a:solidFill>
                <a:latin typeface="Calibri"/>
              </a:rPr>
              <a:t>Tunning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30628" y="1125360"/>
            <a:ext cx="6630095" cy="401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Conclusão do </a:t>
            </a:r>
            <a:r>
              <a:rPr lang="pt-BR" sz="1600" b="1" spc="-1" dirty="0" err="1">
                <a:solidFill>
                  <a:srgbClr val="002060"/>
                </a:solidFill>
                <a:latin typeface="Calibri"/>
                <a:ea typeface="Noto Sans CJK SC"/>
              </a:rPr>
              <a:t>tunning</a:t>
            </a: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     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O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Tunning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 de versão 1 demonstrou melhor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acurária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 e maior acertos nas 2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targets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 (0 e 1).  Tivemos um aumento de </a:t>
            </a:r>
            <a:r>
              <a:rPr lang="pt-BR" sz="13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5% 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na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acurária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 do treinamento e o mesmo resultado no teste, mas pela métrica de matriz de confusão e relatório de classificação o acerto entre as classes foi equalizado, tornando o algoritmo mais genérico. Não houve diferença significativa com a aplicação de normalização no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dataset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, desta forma, foi ignorada. O modelo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XGBClassifier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 aparece como promissor, mas para o case, vamos seguir com a decisão do Data Science (Autor) com o </a:t>
            </a:r>
            <a:r>
              <a:rPr lang="pt-BR" sz="1300" spc="-1" dirty="0" err="1">
                <a:solidFill>
                  <a:srgbClr val="002060"/>
                </a:solidFill>
                <a:latin typeface="Calibri"/>
                <a:ea typeface="Noto Sans CJK SC"/>
              </a:rPr>
              <a:t>RandomForestClassifier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, já que a diferença foi muito pequena.</a:t>
            </a: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endParaRPr lang="pt-BR" sz="1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                                           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    </a:t>
            </a:r>
            <a:r>
              <a:rPr lang="pt-BR" sz="1300" b="1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Resultado</a:t>
            </a:r>
            <a:r>
              <a:rPr lang="pt-BR" sz="1600" b="1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(acurácia)</a:t>
            </a:r>
            <a:endParaRPr lang="pt-BR" sz="11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                                                     Treinamento: </a:t>
            </a:r>
            <a:r>
              <a:rPr lang="pt-BR" sz="13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97.93%  </a:t>
            </a:r>
            <a:endParaRPr lang="pt-BR" sz="13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Melhores parâmetros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 </a:t>
            </a:r>
            <a:r>
              <a:rPr lang="pt-BR" sz="13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Teste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: </a:t>
            </a:r>
            <a:r>
              <a:rPr lang="pt-BR" sz="13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81.97%</a:t>
            </a:r>
            <a:endParaRPr lang="pt-BR" sz="13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RandomForestClassifier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(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bootstrap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True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class_weight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balanced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criterion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gini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max_depth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=10,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max_features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='auto',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max_leaf_nodes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min_impurity_decrease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=0.0,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min_impurity_split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min_samples_leaf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=3,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min_samples_split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=2,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min_weight_fraction_leaf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=0.0,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n_estimators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=125,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n_jobs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oob_score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=False,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random_state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=7,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verbose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warm_start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=False)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best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params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: {'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max_depth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': 10, 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min_samples_leaf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': 3, 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min_samples_split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': 2, 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n_estimators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': 125}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best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score: 0.9244156669776504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321000" y="281160"/>
            <a:ext cx="3469866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5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Objetivo e Escopo – Case 1 (API)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120580" y="1197360"/>
            <a:ext cx="6610960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561"/>
              </a:spcBef>
            </a:pPr>
            <a:r>
              <a:rPr lang="pt-BR" sz="1200" b="1" spc="-1" dirty="0">
                <a:solidFill>
                  <a:srgbClr val="002060"/>
                </a:solidFill>
                <a:latin typeface="Calibri"/>
                <a:ea typeface="Noto Sans CJK SC"/>
              </a:rPr>
              <a:t>Objetivo</a:t>
            </a: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Através dos dados informados (13 informações) indicar se o paciente tem ou não a probabilidade de ter uma doença cardíaca.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200" b="1" spc="-1" dirty="0">
                <a:solidFill>
                  <a:srgbClr val="002060"/>
                </a:solidFill>
                <a:latin typeface="Calibri"/>
              </a:rPr>
              <a:t>Uso</a:t>
            </a:r>
            <a:endParaRPr lang="en-US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Ferramenta de simulação para médicos clínicos e/ou laboratórios para indicar um paciente para um tratamento especializado o mais rápido possível.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200" b="1" spc="-1" dirty="0">
                <a:solidFill>
                  <a:srgbClr val="002060"/>
                </a:solidFill>
                <a:latin typeface="Calibri"/>
                <a:ea typeface="Noto Sans CJK SC"/>
              </a:rPr>
              <a:t>Escopo</a:t>
            </a: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Para o alcance do objetivo acima, foi criado 2 aplicações de arquitetura de 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micro-serviços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, conforme abaixo. As aplicações rodam em containers no AKS e seu build e 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deploy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 ocorrem via 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Azure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 DEVOPS.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 algn="just"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Web-Site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: Foi criado uma APP Web, onde o usuário possa digitar as informações necessárias e clicar no botão “Verificar” para obter o resultado; A página WEB exibirá um Sim junto com a probabilidade ou um Não;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 algn="just"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App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 de back-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End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: Essa aplicação expõe o modelo de ML (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pkl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) do case como um 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Web-Service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 REST, tornando-o uma API para servir a APP Web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.</a:t>
            </a:r>
          </a:p>
          <a:p>
            <a:pPr marL="343080" indent="-342720" algn="just"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A parte de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infra-estrutura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de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Cloud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(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Azure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) foi feita em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Terraform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(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InfraAsCode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50" name="Imagem 249"/>
          <p:cNvPicPr/>
          <p:nvPr/>
        </p:nvPicPr>
        <p:blipFill>
          <a:blip r:embed="rId2"/>
          <a:stretch/>
        </p:blipFill>
        <p:spPr>
          <a:xfrm>
            <a:off x="6203346" y="4800640"/>
            <a:ext cx="587520" cy="2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326860" y="281160"/>
            <a:ext cx="3483455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5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Objetivo e Escopo – Case 2 </a:t>
            </a:r>
            <a:endParaRPr lang="pt-BR" sz="3600" spc="-1" dirty="0" smtClean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(</a:t>
            </a:r>
            <a:r>
              <a:rPr lang="pt-BR" sz="3600" spc="-1" dirty="0" err="1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)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120580" y="1125360"/>
            <a:ext cx="6610960" cy="3915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561"/>
              </a:spcBef>
            </a:pPr>
            <a:r>
              <a:rPr lang="pt-BR" sz="1400" b="1" spc="-1" dirty="0">
                <a:solidFill>
                  <a:srgbClr val="002060"/>
                </a:solidFill>
                <a:latin typeface="Calibri"/>
                <a:ea typeface="Noto Sans CJK SC"/>
              </a:rPr>
              <a:t>Objetivo</a:t>
            </a:r>
            <a:endParaRPr lang="pt-BR" sz="14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Receber dados de pacientes via streaming e indicar se os pacientes têm ou não a probabilidade de ter uma doença cardíaca.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400" b="1" spc="-1" dirty="0">
                <a:solidFill>
                  <a:srgbClr val="002060"/>
                </a:solidFill>
                <a:latin typeface="Calibri"/>
              </a:rPr>
              <a:t>Uso</a:t>
            </a:r>
            <a:endParaRPr lang="en-US" sz="14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Ferramenta on-line em streaming que recebe dados de exames de pacientes de laboratórios e armazena os resultados. Com os resultados, a ferramenta pode notificar o(s) médico(s) sobre o caso e proporcionar ao paciente um tratamento mais especializado e mais rápido possível.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400" b="1" spc="-1" dirty="0">
                <a:solidFill>
                  <a:srgbClr val="002060"/>
                </a:solidFill>
                <a:latin typeface="Calibri"/>
                <a:ea typeface="Noto Sans CJK SC"/>
              </a:rPr>
              <a:t>Escopo</a:t>
            </a:r>
            <a:endParaRPr lang="pt-BR" sz="14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Para o alcance do objetivo acima, foi criado uma </a:t>
            </a:r>
            <a:r>
              <a:rPr lang="pt-BR" sz="1100" spc="-1" dirty="0" err="1">
                <a:solidFill>
                  <a:srgbClr val="002060"/>
                </a:solidFill>
                <a:latin typeface="Calibri"/>
                <a:ea typeface="Noto Sans CJK SC"/>
              </a:rPr>
              <a:t>infra-estrutura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 em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cloud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(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Azure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) via script em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Terraform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para o processamento em streaming dos dados. 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Utilizado a plataforma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Databricks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, MLFLOW e o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EventHub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. Foi criado 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um notebook para o envio de dados simulando o envio por um laboratório e de um paciente. 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Após o envio dos dados, os mesmos são processados e registrados / gravados numa delta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table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do </a:t>
            </a:r>
            <a:r>
              <a:rPr lang="pt-BR" sz="1100" spc="-1" dirty="0" err="1" smtClean="0">
                <a:solidFill>
                  <a:srgbClr val="002060"/>
                </a:solidFill>
                <a:latin typeface="Calibri"/>
                <a:ea typeface="Noto Sans CJK SC"/>
              </a:rPr>
              <a:t>Databricks</a:t>
            </a:r>
            <a:r>
              <a:rPr lang="pt-BR" sz="11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400" b="1" spc="-1" dirty="0">
                <a:solidFill>
                  <a:srgbClr val="002060"/>
                </a:solidFill>
                <a:latin typeface="Calibri"/>
                <a:ea typeface="Noto Sans CJK SC"/>
              </a:rPr>
              <a:t>Fora de Escopo</a:t>
            </a:r>
            <a:endParaRPr lang="pt-BR" sz="14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algn="just">
              <a:spcBef>
                <a:spcPts val="561"/>
              </a:spcBef>
            </a:pP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Notificação dos resultados ao(s) médico(s). </a:t>
            </a: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AutoNum type="arabicParenR"/>
            </a:pPr>
            <a:endParaRPr lang="pt-BR" sz="1100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53" name="Imagem 252"/>
          <p:cNvPicPr/>
          <p:nvPr/>
        </p:nvPicPr>
        <p:blipFill>
          <a:blip r:embed="rId2"/>
          <a:stretch/>
        </p:blipFill>
        <p:spPr>
          <a:xfrm>
            <a:off x="6222795" y="4752000"/>
            <a:ext cx="587520" cy="2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Desenho de Solução 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 (API)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Imagem 254"/>
          <p:cNvPicPr/>
          <p:nvPr/>
        </p:nvPicPr>
        <p:blipFill>
          <a:blip r:embed="rId2"/>
          <a:stretch/>
        </p:blipFill>
        <p:spPr>
          <a:xfrm>
            <a:off x="6226118" y="475200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256" name="Imagem 255"/>
          <p:cNvPicPr/>
          <p:nvPr/>
        </p:nvPicPr>
        <p:blipFill>
          <a:blip r:embed="rId3"/>
          <a:stretch/>
        </p:blipFill>
        <p:spPr>
          <a:xfrm rot="6600">
            <a:off x="80201" y="1104480"/>
            <a:ext cx="1908360" cy="1053720"/>
          </a:xfrm>
          <a:prstGeom prst="rect">
            <a:avLst/>
          </a:prstGeom>
          <a:ln>
            <a:noFill/>
          </a:ln>
        </p:spPr>
      </p:pic>
      <p:pic>
        <p:nvPicPr>
          <p:cNvPr id="257" name="Imagem 256"/>
          <p:cNvPicPr/>
          <p:nvPr/>
        </p:nvPicPr>
        <p:blipFill>
          <a:blip r:embed="rId4"/>
          <a:stretch/>
        </p:blipFill>
        <p:spPr>
          <a:xfrm>
            <a:off x="1896589" y="1648262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258" name="Imagem 257"/>
          <p:cNvPicPr/>
          <p:nvPr/>
        </p:nvPicPr>
        <p:blipFill>
          <a:blip r:embed="rId5"/>
          <a:stretch/>
        </p:blipFill>
        <p:spPr>
          <a:xfrm>
            <a:off x="2152264" y="1111742"/>
            <a:ext cx="1152000" cy="720000"/>
          </a:xfrm>
          <a:prstGeom prst="rect">
            <a:avLst/>
          </a:prstGeom>
          <a:ln>
            <a:noFill/>
          </a:ln>
        </p:spPr>
      </p:pic>
      <p:pic>
        <p:nvPicPr>
          <p:cNvPr id="259" name="Imagem 258"/>
          <p:cNvPicPr/>
          <p:nvPr/>
        </p:nvPicPr>
        <p:blipFill>
          <a:blip r:embed="rId6"/>
          <a:stretch/>
        </p:blipFill>
        <p:spPr>
          <a:xfrm>
            <a:off x="182997" y="4127760"/>
            <a:ext cx="1557000" cy="876240"/>
          </a:xfrm>
          <a:prstGeom prst="rect">
            <a:avLst/>
          </a:prstGeom>
          <a:ln>
            <a:noFill/>
          </a:ln>
        </p:spPr>
      </p:pic>
      <p:pic>
        <p:nvPicPr>
          <p:cNvPr id="260" name="Imagem 259"/>
          <p:cNvPicPr/>
          <p:nvPr/>
        </p:nvPicPr>
        <p:blipFill>
          <a:blip r:embed="rId7"/>
          <a:stretch/>
        </p:blipFill>
        <p:spPr>
          <a:xfrm>
            <a:off x="3951641" y="3462925"/>
            <a:ext cx="1722960" cy="1205280"/>
          </a:xfrm>
          <a:prstGeom prst="rect">
            <a:avLst/>
          </a:prstGeom>
          <a:ln>
            <a:noFill/>
          </a:ln>
        </p:spPr>
      </p:pic>
      <p:pic>
        <p:nvPicPr>
          <p:cNvPr id="261" name="Imagem 260"/>
          <p:cNvPicPr/>
          <p:nvPr/>
        </p:nvPicPr>
        <p:blipFill>
          <a:blip r:embed="rId8"/>
          <a:stretch/>
        </p:blipFill>
        <p:spPr>
          <a:xfrm>
            <a:off x="4027701" y="1336680"/>
            <a:ext cx="1565705" cy="1147320"/>
          </a:xfrm>
          <a:prstGeom prst="rect">
            <a:avLst/>
          </a:prstGeom>
          <a:ln>
            <a:noFill/>
          </a:ln>
        </p:spPr>
      </p:pic>
      <p:cxnSp>
        <p:nvCxnSpPr>
          <p:cNvPr id="3" name="Conector angulado 2"/>
          <p:cNvCxnSpPr>
            <a:stCxn id="256" idx="2"/>
            <a:endCxn id="257" idx="1"/>
          </p:cNvCxnSpPr>
          <p:nvPr/>
        </p:nvCxnSpPr>
        <p:spPr>
          <a:xfrm rot="16200000" flipH="1">
            <a:off x="1341948" y="1849620"/>
            <a:ext cx="246063" cy="863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>
            <a:off x="3321042" y="2851743"/>
            <a:ext cx="484684" cy="1661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endCxn id="261" idx="1"/>
          </p:cNvCxnSpPr>
          <p:nvPr/>
        </p:nvCxnSpPr>
        <p:spPr>
          <a:xfrm flipV="1">
            <a:off x="3321040" y="1910340"/>
            <a:ext cx="706661" cy="493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261" idx="2"/>
            <a:endCxn id="260" idx="0"/>
          </p:cNvCxnSpPr>
          <p:nvPr/>
        </p:nvCxnSpPr>
        <p:spPr>
          <a:xfrm rot="16200000" flipH="1">
            <a:off x="4322375" y="2972178"/>
            <a:ext cx="978925" cy="25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315798" y="302137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CI/CD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226593" y="158756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DEPLOY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62884" y="2866333"/>
            <a:ext cx="10695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Build</a:t>
            </a:r>
          </a:p>
          <a:p>
            <a:r>
              <a:rPr lang="pt-BR" sz="1400" dirty="0" smtClean="0"/>
              <a:t>e upload </a:t>
            </a:r>
          </a:p>
          <a:p>
            <a:r>
              <a:rPr lang="pt-BR" sz="1400" dirty="0" smtClean="0"/>
              <a:t>da imagem</a:t>
            </a:r>
          </a:p>
          <a:p>
            <a:r>
              <a:rPr lang="pt-BR" sz="1400" dirty="0" err="1" smtClean="0"/>
              <a:t>docker</a:t>
            </a:r>
            <a:endParaRPr lang="pt-BR" sz="14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16050" y="2450393"/>
            <a:ext cx="129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Trigger - </a:t>
            </a:r>
            <a:r>
              <a:rPr lang="pt-BR" sz="1400" dirty="0" err="1" smtClean="0"/>
              <a:t>Main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833042" y="278242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Download da imagem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355714" y="1581348"/>
            <a:ext cx="14285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POD 1 – Front </a:t>
            </a:r>
            <a:r>
              <a:rPr lang="pt-BR" sz="900" dirty="0" err="1" smtClean="0"/>
              <a:t>End</a:t>
            </a:r>
            <a:r>
              <a:rPr lang="pt-BR" sz="900" dirty="0" smtClean="0"/>
              <a:t> APP</a:t>
            </a:r>
          </a:p>
          <a:p>
            <a:r>
              <a:rPr lang="pt-BR" sz="900" dirty="0" smtClean="0"/>
              <a:t>POD 2 – Back </a:t>
            </a:r>
            <a:r>
              <a:rPr lang="pt-BR" sz="900" dirty="0" err="1" smtClean="0"/>
              <a:t>End</a:t>
            </a:r>
            <a:r>
              <a:rPr lang="pt-BR" sz="900" dirty="0" smtClean="0"/>
              <a:t> APP</a:t>
            </a:r>
          </a:p>
          <a:p>
            <a:pPr algn="r"/>
            <a:r>
              <a:rPr lang="pt-BR" sz="900" b="1" dirty="0" smtClean="0"/>
              <a:t>(Modelo)</a:t>
            </a:r>
            <a:endParaRPr lang="pt-BR" sz="9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3653" y="211997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Front </a:t>
            </a:r>
            <a:r>
              <a:rPr lang="pt-BR" sz="900" dirty="0" err="1" smtClean="0"/>
              <a:t>End</a:t>
            </a:r>
            <a:r>
              <a:rPr lang="pt-BR" sz="900" dirty="0" smtClean="0"/>
              <a:t> APP</a:t>
            </a:r>
          </a:p>
          <a:p>
            <a:r>
              <a:rPr lang="pt-BR" sz="900" dirty="0" smtClean="0"/>
              <a:t>Back </a:t>
            </a:r>
            <a:r>
              <a:rPr lang="pt-BR" sz="900" dirty="0" err="1" smtClean="0"/>
              <a:t>End</a:t>
            </a:r>
            <a:r>
              <a:rPr lang="pt-BR" sz="900" dirty="0" smtClean="0"/>
              <a:t> APP</a:t>
            </a:r>
            <a:endParaRPr lang="pt-BR" sz="9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013233" y="257437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 smtClean="0"/>
              <a:t>Stage</a:t>
            </a:r>
            <a:r>
              <a:rPr lang="pt-BR" sz="1050" dirty="0" smtClean="0"/>
              <a:t> 1</a:t>
            </a:r>
            <a:endParaRPr lang="pt-BR" sz="105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016720" y="2119973"/>
            <a:ext cx="649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 smtClean="0"/>
              <a:t>Stage</a:t>
            </a:r>
            <a:r>
              <a:rPr lang="pt-BR" sz="1050" dirty="0" smtClean="0"/>
              <a:t> 2</a:t>
            </a:r>
            <a:endParaRPr lang="pt-BR" sz="105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13557" y="375573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 smtClean="0"/>
              <a:t>InfraAsCode</a:t>
            </a:r>
            <a:r>
              <a:rPr lang="pt-BR" sz="900" b="1" dirty="0" smtClean="0"/>
              <a:t> - </a:t>
            </a:r>
            <a:r>
              <a:rPr lang="pt-BR" sz="900" b="1" dirty="0" err="1" smtClean="0"/>
              <a:t>Terraform</a:t>
            </a:r>
            <a:endParaRPr lang="pt-BR" sz="900" b="1" dirty="0" smtClean="0"/>
          </a:p>
          <a:p>
            <a:r>
              <a:rPr lang="pt-BR" sz="900" dirty="0" err="1" smtClean="0"/>
              <a:t>Resource</a:t>
            </a:r>
            <a:r>
              <a:rPr lang="pt-BR" sz="900" dirty="0" smtClean="0"/>
              <a:t> </a:t>
            </a:r>
            <a:r>
              <a:rPr lang="pt-BR" sz="900" dirty="0" err="1" smtClean="0"/>
              <a:t>Group</a:t>
            </a:r>
            <a:r>
              <a:rPr lang="pt-BR" sz="900" dirty="0" smtClean="0"/>
              <a:t>, AKS, Container Registry, </a:t>
            </a:r>
            <a:r>
              <a:rPr lang="pt-BR" sz="900" dirty="0" err="1" smtClean="0"/>
              <a:t>Projects</a:t>
            </a:r>
            <a:r>
              <a:rPr lang="pt-BR" sz="900" dirty="0" smtClean="0"/>
              <a:t> </a:t>
            </a:r>
            <a:r>
              <a:rPr lang="pt-BR" sz="900" dirty="0" err="1" smtClean="0"/>
              <a:t>DevOps</a:t>
            </a:r>
            <a:endParaRPr lang="pt-BR" sz="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Desenho de Solução 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Imagem 254"/>
          <p:cNvPicPr/>
          <p:nvPr/>
        </p:nvPicPr>
        <p:blipFill>
          <a:blip r:embed="rId2"/>
          <a:stretch/>
        </p:blipFill>
        <p:spPr>
          <a:xfrm>
            <a:off x="6226118" y="475200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259" name="Imagem 258"/>
          <p:cNvPicPr/>
          <p:nvPr/>
        </p:nvPicPr>
        <p:blipFill>
          <a:blip r:embed="rId3"/>
          <a:stretch/>
        </p:blipFill>
        <p:spPr>
          <a:xfrm>
            <a:off x="182997" y="4127760"/>
            <a:ext cx="1557000" cy="876240"/>
          </a:xfrm>
          <a:prstGeom prst="rect">
            <a:avLst/>
          </a:prstGeom>
          <a:ln>
            <a:noFill/>
          </a:ln>
        </p:spPr>
      </p:pic>
      <p:sp>
        <p:nvSpPr>
          <p:cNvPr id="16" name="CaixaDeTexto 15"/>
          <p:cNvSpPr txBox="1"/>
          <p:nvPr/>
        </p:nvSpPr>
        <p:spPr>
          <a:xfrm>
            <a:off x="288675" y="2807334"/>
            <a:ext cx="1702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Gerador de Eventos</a:t>
            </a:r>
          </a:p>
          <a:p>
            <a:pPr algn="ctr"/>
            <a:r>
              <a:rPr lang="pt-BR" sz="1000" dirty="0" smtClean="0"/>
              <a:t>Simulador dos laboratórios</a:t>
            </a:r>
            <a:endParaRPr lang="pt-BR" sz="1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13557" y="375573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 smtClean="0"/>
              <a:t>InfraAsCode</a:t>
            </a:r>
            <a:r>
              <a:rPr lang="pt-BR" sz="900" b="1" dirty="0" smtClean="0"/>
              <a:t> - </a:t>
            </a:r>
            <a:r>
              <a:rPr lang="pt-BR" sz="900" b="1" dirty="0" err="1" smtClean="0"/>
              <a:t>Terraform</a:t>
            </a:r>
            <a:endParaRPr lang="pt-BR" sz="900" b="1" dirty="0" smtClean="0"/>
          </a:p>
          <a:p>
            <a:r>
              <a:rPr lang="pt-BR" sz="900" dirty="0" err="1" smtClean="0"/>
              <a:t>Resource</a:t>
            </a:r>
            <a:r>
              <a:rPr lang="pt-BR" sz="900" dirty="0" smtClean="0"/>
              <a:t> </a:t>
            </a:r>
            <a:r>
              <a:rPr lang="pt-BR" sz="900" dirty="0" err="1" smtClean="0"/>
              <a:t>Group</a:t>
            </a:r>
            <a:r>
              <a:rPr lang="pt-BR" sz="900" dirty="0" smtClean="0"/>
              <a:t>, </a:t>
            </a:r>
            <a:r>
              <a:rPr lang="pt-BR" sz="900" dirty="0" err="1" smtClean="0"/>
              <a:t>Databricks</a:t>
            </a:r>
            <a:r>
              <a:rPr lang="pt-BR" sz="900" dirty="0" smtClean="0"/>
              <a:t> </a:t>
            </a:r>
            <a:r>
              <a:rPr lang="pt-BR" sz="900" dirty="0" err="1" smtClean="0"/>
              <a:t>Workspace</a:t>
            </a:r>
            <a:r>
              <a:rPr lang="pt-BR" sz="900" dirty="0" smtClean="0"/>
              <a:t>, </a:t>
            </a:r>
            <a:r>
              <a:rPr lang="pt-BR" sz="900" dirty="0" err="1" smtClean="0"/>
              <a:t>EventHub</a:t>
            </a:r>
            <a:endParaRPr lang="pt-BR" sz="900" dirty="0"/>
          </a:p>
        </p:txBody>
      </p:sp>
      <p:pic>
        <p:nvPicPr>
          <p:cNvPr id="1030" name="Picture 6" descr="https://encrypted-tbn0.gstatic.com/images?q=tbn:ANd9GcQzgNxzaHm6zbY6k7p8BpQLmb_Qx2vN1AeroxuqnGBbd9NA5jwmo1m2a-ju2Q&amp;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60" y="1950083"/>
            <a:ext cx="1543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S08RyIhFfQ8tHfNJy9evYlKUZfda93TDXeQDsftm9RbnrYWbKBq33ISx1CWi8&amp;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14" y="3475470"/>
            <a:ext cx="1084992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0.gstatic.com/images?q=tbn:ANd9GcTPC_yzGNCPrmJA9_wD2dIfRiupAzV6Zq7c-nov5MA1pIoD95SqCH_NYcxNLQ&amp;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68" y="1348433"/>
            <a:ext cx="15430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s://encrypted-tbn0.gstatic.com/images?q=tbn:ANd9GcQzgNxzaHm6zbY6k7p8BpQLmb_Qx2vN1AeroxuqnGBbd9NA5jwmo1m2a-ju2Q&amp;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" y="1950083"/>
            <a:ext cx="1543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0.gstatic.com/images?q=tbn:ANd9GcQDkJsduex31SIHT80Tbt0tz9TKj2v6KRdZNledSsjUBqbF_v1RV1lPH9w6avE&amp;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45" y="1303507"/>
            <a:ext cx="818024" cy="83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angulado 35"/>
          <p:cNvCxnSpPr>
            <a:stCxn id="35" idx="0"/>
          </p:cNvCxnSpPr>
          <p:nvPr/>
        </p:nvCxnSpPr>
        <p:spPr>
          <a:xfrm rot="5400000" flipH="1" flipV="1">
            <a:off x="1262642" y="1472727"/>
            <a:ext cx="354744" cy="599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/>
          <p:nvPr/>
        </p:nvCxnSpPr>
        <p:spPr>
          <a:xfrm>
            <a:off x="2627369" y="1595339"/>
            <a:ext cx="752716" cy="22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627369" y="2727733"/>
            <a:ext cx="15555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Streaming</a:t>
            </a:r>
            <a:endParaRPr lang="pt-BR" sz="1200" dirty="0" smtClean="0"/>
          </a:p>
          <a:p>
            <a:pPr algn="ctr"/>
            <a:r>
              <a:rPr lang="pt-BR" sz="1000" dirty="0" smtClean="0"/>
              <a:t>Captura dos dados, preparação, aplicação do modelo e armazenamento do resultado</a:t>
            </a:r>
            <a:endParaRPr lang="pt-BR" sz="1000" dirty="0"/>
          </a:p>
        </p:txBody>
      </p:sp>
      <p:cxnSp>
        <p:nvCxnSpPr>
          <p:cNvPr id="42" name="Conector angulado 41"/>
          <p:cNvCxnSpPr>
            <a:stCxn id="1036" idx="2"/>
          </p:cNvCxnSpPr>
          <p:nvPr/>
        </p:nvCxnSpPr>
        <p:spPr>
          <a:xfrm rot="5400000">
            <a:off x="4270764" y="1819831"/>
            <a:ext cx="690177" cy="9284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5167784" y="1884137"/>
            <a:ext cx="1555525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Registry</a:t>
            </a:r>
            <a:endParaRPr lang="pt-BR" sz="1200" dirty="0" smtClean="0"/>
          </a:p>
          <a:p>
            <a:pPr algn="ctr"/>
            <a:r>
              <a:rPr lang="pt-BR" sz="900" dirty="0" smtClean="0"/>
              <a:t>Registro dos modelos e versionamento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50" dirty="0" err="1" smtClean="0"/>
              <a:t>Experiments</a:t>
            </a:r>
            <a:endParaRPr lang="pt-BR" sz="1050" dirty="0" smtClean="0"/>
          </a:p>
          <a:p>
            <a:pPr algn="ctr"/>
            <a:r>
              <a:rPr lang="pt-BR" sz="900" dirty="0" smtClean="0"/>
              <a:t>Registro com métricas</a:t>
            </a:r>
            <a:endParaRPr lang="pt-BR" sz="900" dirty="0"/>
          </a:p>
        </p:txBody>
      </p:sp>
      <p:cxnSp>
        <p:nvCxnSpPr>
          <p:cNvPr id="46" name="Conector angulado 45"/>
          <p:cNvCxnSpPr>
            <a:stCxn id="10" idx="2"/>
          </p:cNvCxnSpPr>
          <p:nvPr/>
        </p:nvCxnSpPr>
        <p:spPr>
          <a:xfrm rot="16200000" flipH="1">
            <a:off x="3999352" y="3179952"/>
            <a:ext cx="166230" cy="135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4256438" y="4368977"/>
            <a:ext cx="1555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Delta </a:t>
            </a:r>
            <a:r>
              <a:rPr lang="pt-BR" sz="1200" dirty="0" err="1" smtClean="0"/>
              <a:t>Table</a:t>
            </a:r>
            <a:endParaRPr lang="pt-BR" sz="1200" dirty="0" smtClean="0"/>
          </a:p>
        </p:txBody>
      </p:sp>
      <p:pic>
        <p:nvPicPr>
          <p:cNvPr id="50" name="Imagem 49"/>
          <p:cNvPicPr/>
          <p:nvPr/>
        </p:nvPicPr>
        <p:blipFill>
          <a:blip r:embed="rId8"/>
          <a:stretch/>
        </p:blipFill>
        <p:spPr>
          <a:xfrm rot="6600">
            <a:off x="80522" y="1103586"/>
            <a:ext cx="976799" cy="719988"/>
          </a:xfrm>
          <a:prstGeom prst="rect">
            <a:avLst/>
          </a:prstGeom>
          <a:ln>
            <a:noFill/>
          </a:ln>
        </p:spPr>
      </p:pic>
      <p:sp>
        <p:nvSpPr>
          <p:cNvPr id="51" name="CaixaDeTexto 50"/>
          <p:cNvSpPr txBox="1"/>
          <p:nvPr/>
        </p:nvSpPr>
        <p:spPr>
          <a:xfrm>
            <a:off x="245404" y="1792412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Fontes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40841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1 e 2 –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Azure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Cloud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" y="1176695"/>
            <a:ext cx="5350211" cy="29376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47" y="1629033"/>
            <a:ext cx="4771454" cy="26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(REST) –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App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Web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0" y="1226224"/>
            <a:ext cx="6555600" cy="3577790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4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(REST) - Preenchimento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3" y="1206112"/>
            <a:ext cx="6556443" cy="34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(REST) - Resultado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1" y="1194076"/>
            <a:ext cx="5836596" cy="17534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1" y="3036758"/>
            <a:ext cx="5836596" cy="1859782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5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31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(REST) -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BackEnd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9" y="1275876"/>
            <a:ext cx="6441892" cy="3636591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4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09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321000" y="281160"/>
            <a:ext cx="3459179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8000" lnSpcReduction="1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Contexto de Negócio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90434" y="1197360"/>
            <a:ext cx="6689745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</a:rPr>
              <a:t>    </a:t>
            </a:r>
            <a:r>
              <a:rPr lang="pt-BR" sz="2000" spc="-1" dirty="0">
                <a:solidFill>
                  <a:srgbClr val="002060"/>
                </a:solidFill>
                <a:latin typeface="Calibri"/>
              </a:rPr>
              <a:t> O diagnóstico de doenças cardíacas é feito com base em uma combinação de sinais clínicos e resultados de testes. Os tipos de testes solicitados variam de eletrocardiogramas, tomografia computadorizada (TC) cardíaca, exames de sangue e testes de esforço entre outros. 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2000" spc="-1" dirty="0">
                <a:solidFill>
                  <a:srgbClr val="002060"/>
                </a:solidFill>
                <a:latin typeface="Calibri"/>
              </a:rPr>
              <a:t>     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2000" spc="-1" dirty="0">
                <a:solidFill>
                  <a:srgbClr val="002060"/>
                </a:solidFill>
                <a:latin typeface="Calibri"/>
              </a:rPr>
              <a:t>     A definição de doença cardíaca é "...o que acontece quando o suprimento de sangue do seu coração é bloqueado ou interrompido por um acúmulo de substâncias gordurosas nas artérias coronárias...".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20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Imagem 223"/>
          <p:cNvPicPr/>
          <p:nvPr/>
        </p:nvPicPr>
        <p:blipFill>
          <a:blip r:embed="rId2"/>
          <a:stretch/>
        </p:blipFill>
        <p:spPr>
          <a:xfrm>
            <a:off x="5481549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(REST) - AKS e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DevOps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" y="1169927"/>
            <a:ext cx="6752492" cy="3893722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4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51" y="1208839"/>
            <a:ext cx="3611137" cy="24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8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(REST) -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DevOps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1" y="1224625"/>
            <a:ext cx="4581728" cy="24996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" y="3307404"/>
            <a:ext cx="4572002" cy="17385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56" y="1912621"/>
            <a:ext cx="3333235" cy="2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0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0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–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EventHub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e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Databricks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" y="1179976"/>
            <a:ext cx="4173166" cy="256517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76" y="2522398"/>
            <a:ext cx="3696511" cy="2565176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5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60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-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Databricks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" y="1173080"/>
            <a:ext cx="6694128" cy="17662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" y="3044757"/>
            <a:ext cx="3705754" cy="1995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8" y="3044757"/>
            <a:ext cx="2891094" cy="1995963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6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93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5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–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Databricks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Jobs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" y="1149991"/>
            <a:ext cx="6690258" cy="37138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03" y="2454373"/>
            <a:ext cx="4063789" cy="2409457"/>
          </a:xfrm>
          <a:prstGeom prst="rect">
            <a:avLst/>
          </a:prstGeom>
        </p:spPr>
      </p:pic>
      <p:pic>
        <p:nvPicPr>
          <p:cNvPr id="266" name="Imagem 265"/>
          <p:cNvPicPr/>
          <p:nvPr/>
        </p:nvPicPr>
        <p:blipFill>
          <a:blip r:embed="rId5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03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– Dados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" y="1040855"/>
            <a:ext cx="3140062" cy="398590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" y="2003897"/>
            <a:ext cx="6672454" cy="14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47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-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MLFlow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1575896"/>
            <a:ext cx="6645488" cy="27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-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MLFlow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5" y="1118680"/>
            <a:ext cx="5239561" cy="39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0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–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MLFlow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Experimentos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" y="1252606"/>
            <a:ext cx="6635760" cy="32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8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m 265"/>
          <p:cNvPicPr/>
          <p:nvPr/>
        </p:nvPicPr>
        <p:blipFill>
          <a:blip r:embed="rId3"/>
          <a:stretch/>
        </p:blipFill>
        <p:spPr>
          <a:xfrm>
            <a:off x="6213067" y="4752360"/>
            <a:ext cx="587520" cy="288360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3321000" y="281160"/>
            <a:ext cx="3431492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00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Evidências de Funcionamento</a:t>
            </a:r>
            <a:endParaRPr lang="pt-BR" sz="3600" spc="-1" dirty="0">
              <a:solidFill>
                <a:srgbClr val="FFFFFF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Case </a:t>
            </a:r>
            <a:r>
              <a:rPr lang="pt-BR" sz="3600" spc="-1" dirty="0">
                <a:solidFill>
                  <a:srgbClr val="FFFFFF"/>
                </a:solidFill>
                <a:latin typeface="Calibri"/>
              </a:rPr>
              <a:t>2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(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Stream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) – </a:t>
            </a:r>
            <a:r>
              <a:rPr lang="pt-BR" sz="3600" spc="-1" dirty="0" err="1" smtClean="0">
                <a:solidFill>
                  <a:srgbClr val="FFFFFF"/>
                </a:solidFill>
                <a:latin typeface="Calibri"/>
              </a:rPr>
              <a:t>MLFlow</a:t>
            </a:r>
            <a:r>
              <a:rPr lang="pt-BR" sz="3600" spc="-1" dirty="0" smtClean="0">
                <a:solidFill>
                  <a:srgbClr val="FFFFFF"/>
                </a:solidFill>
                <a:latin typeface="Calibri"/>
              </a:rPr>
              <a:t> Experimentos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" y="1209914"/>
            <a:ext cx="6635760" cy="35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321000" y="281160"/>
            <a:ext cx="3537000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Dados Estatísticos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0338" y="1197360"/>
            <a:ext cx="6702251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561"/>
              </a:spcBef>
            </a:pPr>
            <a:r>
              <a:rPr lang="pt-BR" sz="2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As doenças cardíacas são a principal causa de morte no mundo: mais pessoas morrem anualmente por essas enfermidades do que por qualquer outra causa.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2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Estima-se que 17,9 milhões de pessoas morreram por doenças cardiovasculares em 2016, representando 31% de todas as mortes em nível global. Destes óbitos, estima-se que 85% ocorrem devido a ataques cardíacos e acidentes vasculares cerebrais (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AVCs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).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2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Mais de três quartos das mortes por doenças cardiovasculares ocorrem em países de baixa e média renda.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2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Das 17 milhões de mortes prematuras (pessoas com menos de 70 anos) por doenças crônicas não transmissíveis, 82% acontecem em países de baixa e média renda e 37% são causadas por doenças cardiovasculares.</a:t>
            </a:r>
            <a:r>
              <a:rPr lang="pt-BR" sz="1400" spc="-1" dirty="0">
                <a:solidFill>
                  <a:srgbClr val="002060"/>
                </a:solidFill>
                <a:latin typeface="Calibri"/>
              </a:rPr>
              <a:t> 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000" spc="-1" dirty="0">
                <a:solidFill>
                  <a:srgbClr val="002060"/>
                </a:solidFill>
                <a:latin typeface="Calibri"/>
              </a:rPr>
              <a:t>Fonte: </a:t>
            </a:r>
            <a:r>
              <a:rPr lang="pt-BR" sz="1000" spc="-1" dirty="0">
                <a:solidFill>
                  <a:srgbClr val="002060"/>
                </a:solidFill>
                <a:latin typeface="Calibri"/>
                <a:hlinkClick r:id="rId2"/>
              </a:rPr>
              <a:t>https://www.paho.org/pt/topicos/doencas-cardiovasculares</a:t>
            </a:r>
            <a:r>
              <a:rPr lang="pt-BR" sz="1000" spc="-1" dirty="0">
                <a:solidFill>
                  <a:srgbClr val="002060"/>
                </a:solidFill>
                <a:latin typeface="Calibri"/>
              </a:rPr>
              <a:t> 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Imagem 226"/>
          <p:cNvPicPr/>
          <p:nvPr/>
        </p:nvPicPr>
        <p:blipFill>
          <a:blip r:embed="rId3"/>
          <a:stretch/>
        </p:blipFill>
        <p:spPr>
          <a:xfrm>
            <a:off x="5462095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40369" y="433800"/>
            <a:ext cx="649117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pt-BR" sz="3600" spc="-1" dirty="0">
                <a:solidFill>
                  <a:srgbClr val="0070C0"/>
                </a:solidFill>
                <a:latin typeface="Calibri"/>
              </a:rPr>
              <a:t>Fontes e Referências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34927" y="1216816"/>
            <a:ext cx="6500900" cy="335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spcBef>
                <a:spcPts val="561"/>
              </a:spcBef>
              <a:buClr>
                <a:srgbClr val="002060"/>
              </a:buClr>
            </a:pPr>
            <a:r>
              <a:rPr lang="pt-BR" sz="2800" spc="-1" dirty="0" smtClean="0">
                <a:solidFill>
                  <a:srgbClr val="002060"/>
                </a:solidFill>
                <a:latin typeface="Calibri"/>
              </a:rPr>
              <a:t>Case1 – </a:t>
            </a:r>
            <a:r>
              <a:rPr lang="pt-BR" sz="2800" spc="-1" dirty="0" err="1" smtClean="0">
                <a:solidFill>
                  <a:srgbClr val="002060"/>
                </a:solidFill>
                <a:latin typeface="Calibri"/>
              </a:rPr>
              <a:t>Rest</a:t>
            </a:r>
            <a:endParaRPr lang="pt-BR" sz="2800" spc="-1" dirty="0">
              <a:solidFill>
                <a:srgbClr val="002060"/>
              </a:solidFill>
              <a:latin typeface="Calibri"/>
            </a:endParaRPr>
          </a:p>
          <a:p>
            <a:pPr marL="914760" lvl="1" indent="-457200">
              <a:spcBef>
                <a:spcPts val="561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Geral (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hlinkClick r:id="rId2"/>
              </a:rPr>
              <a:t>https://github.com/marciodelima/case1_santander_engml_geral.git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 )</a:t>
            </a:r>
          </a:p>
          <a:p>
            <a:pPr marL="914760" lvl="1" indent="-457200">
              <a:spcBef>
                <a:spcPts val="561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Front-</a:t>
            </a:r>
            <a:r>
              <a:rPr lang="pt-BR" sz="1400" spc="-1" dirty="0" err="1" smtClean="0">
                <a:solidFill>
                  <a:srgbClr val="002060"/>
                </a:solidFill>
                <a:latin typeface="Calibri"/>
              </a:rPr>
              <a:t>End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 (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hlinkClick r:id="rId3"/>
              </a:rPr>
              <a:t>https://github.com/marciodelima/case1_santander_engml_frontend.git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 )</a:t>
            </a:r>
          </a:p>
          <a:p>
            <a:pPr marL="914760" lvl="1" indent="-457200">
              <a:spcBef>
                <a:spcPts val="561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Back-</a:t>
            </a:r>
            <a:r>
              <a:rPr lang="pt-BR" sz="1400" spc="-1" dirty="0" err="1" smtClean="0">
                <a:solidFill>
                  <a:srgbClr val="002060"/>
                </a:solidFill>
                <a:latin typeface="Calibri"/>
              </a:rPr>
              <a:t>End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 (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hlinkClick r:id="rId4"/>
              </a:rPr>
              <a:t>https://github.com/marciodelima/case1_santander_engml_backend.git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 )</a:t>
            </a:r>
          </a:p>
          <a:p>
            <a:pPr marL="360">
              <a:spcBef>
                <a:spcPts val="561"/>
              </a:spcBef>
              <a:buClr>
                <a:srgbClr val="002060"/>
              </a:buClr>
            </a:pPr>
            <a:r>
              <a:rPr lang="pt-BR" sz="2800" spc="-1" dirty="0" smtClean="0">
                <a:solidFill>
                  <a:srgbClr val="002060"/>
                </a:solidFill>
                <a:latin typeface="Calibri"/>
              </a:rPr>
              <a:t>Case2 – </a:t>
            </a:r>
            <a:r>
              <a:rPr lang="pt-BR" sz="2800" spc="-1" dirty="0" err="1" smtClean="0">
                <a:solidFill>
                  <a:srgbClr val="002060"/>
                </a:solidFill>
                <a:latin typeface="Calibri"/>
              </a:rPr>
              <a:t>Stream</a:t>
            </a:r>
            <a:endParaRPr lang="pt-BR" sz="2800" spc="-1" dirty="0" smtClean="0">
              <a:solidFill>
                <a:srgbClr val="002060"/>
              </a:solidFill>
              <a:latin typeface="Calibri"/>
            </a:endParaRPr>
          </a:p>
          <a:p>
            <a:pPr marL="914760" lvl="1" indent="-457200">
              <a:spcBef>
                <a:spcPts val="561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Fontes (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hlinkClick r:id="rId5"/>
              </a:rPr>
              <a:t>https://github.com/marciodelima/case2_santander_engml_stream.git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</a:rPr>
              <a:t> )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9" name="Imagem 268"/>
          <p:cNvPicPr/>
          <p:nvPr/>
        </p:nvPicPr>
        <p:blipFill>
          <a:blip r:embed="rId6"/>
          <a:stretch/>
        </p:blipFill>
        <p:spPr>
          <a:xfrm>
            <a:off x="6222798" y="4752360"/>
            <a:ext cx="587520" cy="2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-999000" y="2557440"/>
            <a:ext cx="8712000" cy="610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ts val="561"/>
              </a:spcBef>
              <a:tabLst>
                <a:tab pos="0" algn="l"/>
              </a:tabLst>
            </a:pPr>
            <a:r>
              <a:rPr lang="pt-BR" sz="4800" spc="-1">
                <a:solidFill>
                  <a:srgbClr val="0070C0"/>
                </a:solidFill>
                <a:latin typeface="Calibri"/>
              </a:rPr>
              <a:t>Obrigado</a:t>
            </a:r>
            <a:endParaRPr lang="pt-BR" sz="4800" spc="-1">
              <a:latin typeface="Arial"/>
            </a:endParaRPr>
          </a:p>
        </p:txBody>
      </p:sp>
      <p:pic>
        <p:nvPicPr>
          <p:cNvPr id="271" name="Imagem 270"/>
          <p:cNvPicPr/>
          <p:nvPr/>
        </p:nvPicPr>
        <p:blipFill>
          <a:blip r:embed="rId3"/>
          <a:stretch/>
        </p:blipFill>
        <p:spPr>
          <a:xfrm>
            <a:off x="6216072" y="4752360"/>
            <a:ext cx="587520" cy="28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321000" y="281160"/>
            <a:ext cx="3461637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Fatores de Risco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0386" y="1197360"/>
            <a:ext cx="6702251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561"/>
              </a:spcBef>
            </a:pPr>
            <a:r>
              <a:rPr lang="pt-BR" sz="2000" spc="-1">
                <a:solidFill>
                  <a:srgbClr val="002060"/>
                </a:solidFill>
                <a:latin typeface="Calibri"/>
                <a:ea typeface="Noto Sans CJK SC"/>
              </a:rPr>
              <a:t>    Os f</a:t>
            </a:r>
            <a:r>
              <a:rPr lang="pt-BR" sz="2000" spc="-1">
                <a:solidFill>
                  <a:srgbClr val="002060"/>
                </a:solidFill>
                <a:latin typeface="Calibri"/>
              </a:rPr>
              <a:t>atores de risco para doenças cardíacas são: 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2000" spc="-1">
                <a:solidFill>
                  <a:srgbClr val="002060"/>
                </a:solidFill>
                <a:latin typeface="Calibri"/>
              </a:rPr>
              <a:t>Colesterol alto;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2000" spc="-1">
                <a:solidFill>
                  <a:srgbClr val="002060"/>
                </a:solidFill>
                <a:latin typeface="Calibri"/>
              </a:rPr>
              <a:t>Pressão alta;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2000" spc="-1">
                <a:solidFill>
                  <a:srgbClr val="002060"/>
                </a:solidFill>
                <a:latin typeface="Calibri"/>
              </a:rPr>
              <a:t>Diabetes;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2000" spc="-1">
                <a:solidFill>
                  <a:srgbClr val="002060"/>
                </a:solidFill>
                <a:latin typeface="Calibri"/>
              </a:rPr>
              <a:t>Peso;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2000" spc="-1">
                <a:solidFill>
                  <a:srgbClr val="002060"/>
                </a:solidFill>
                <a:latin typeface="Calibri"/>
              </a:rPr>
              <a:t>Histórico familiar;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2000" spc="-1">
                <a:solidFill>
                  <a:srgbClr val="002060"/>
                </a:solidFill>
                <a:latin typeface="Calibri"/>
              </a:rPr>
              <a:t>Tabagismo </a:t>
            </a:r>
            <a:endParaRPr lang="pt-BR" sz="2000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000" spc="-1">
                <a:solidFill>
                  <a:srgbClr val="002060"/>
                </a:solidFill>
                <a:latin typeface="Calibri"/>
              </a:rPr>
              <a:t>Fonte: </a:t>
            </a:r>
            <a:r>
              <a:rPr lang="pt-BR" sz="1000" spc="-1">
                <a:solidFill>
                  <a:srgbClr val="002060"/>
                </a:solidFill>
                <a:latin typeface="Calibri"/>
                <a:hlinkClick r:id="rId2"/>
              </a:rPr>
              <a:t>https://www.bhf.org.uk/informationsupport/risk-factors</a:t>
            </a:r>
            <a:endParaRPr lang="pt-BR" sz="1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0" name="Imagem 229"/>
          <p:cNvPicPr/>
          <p:nvPr/>
        </p:nvPicPr>
        <p:blipFill>
          <a:blip r:embed="rId3"/>
          <a:stretch/>
        </p:blipFill>
        <p:spPr>
          <a:xfrm>
            <a:off x="5481547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321000" y="281160"/>
            <a:ext cx="3469857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500" lnSpcReduction="20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Fonte e Dados utilizados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50725" y="1197360"/>
            <a:ext cx="6600272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Fonte: 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marL="360000">
              <a:spcBef>
                <a:spcPts val="561"/>
              </a:spcBef>
            </a:pP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EWhat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Causes Heart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Disease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?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Explaining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the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Model</a:t>
            </a:r>
            <a:endParaRPr lang="pt-BR" sz="14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Link: 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  <a:hlinkClick r:id="rId2"/>
              </a:rPr>
              <a:t>https://www.kaggle.com/tentotheminus9/what-causes-heart-disease-explaining-the-model#Diagnosing-Heart-Disease</a:t>
            </a: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   Acesso em 26/12/2021</a:t>
            </a: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Autor: ROB HARRAND</a:t>
            </a: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Data: 3 anos atrás - 2018</a:t>
            </a: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r>
              <a:rPr lang="pt-BR" sz="1200" spc="-1" dirty="0">
                <a:solidFill>
                  <a:srgbClr val="002060"/>
                </a:solidFill>
                <a:latin typeface="Calibri"/>
                <a:ea typeface="Noto Sans CJK SC"/>
              </a:rPr>
              <a:t>Versão: 14</a:t>
            </a: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endParaRPr lang="pt-BR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400" spc="-1" dirty="0">
                <a:solidFill>
                  <a:srgbClr val="002060"/>
                </a:solidFill>
                <a:latin typeface="Calibri"/>
              </a:rPr>
              <a:t>Dados</a:t>
            </a:r>
            <a:r>
              <a:rPr lang="pt-BR" sz="1200" spc="-1" dirty="0">
                <a:solidFill>
                  <a:srgbClr val="002060"/>
                </a:solidFill>
                <a:latin typeface="Calibri"/>
              </a:rPr>
              <a:t>:</a:t>
            </a:r>
            <a:endParaRPr lang="en-US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</a:rPr>
              <a:t>Heart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</a:rPr>
              <a:t>Disease</a:t>
            </a:r>
            <a:r>
              <a:rPr lang="pt-BR" sz="1400" spc="-1" dirty="0">
                <a:solidFill>
                  <a:srgbClr val="002060"/>
                </a:solidFill>
                <a:latin typeface="Calibri"/>
              </a:rPr>
              <a:t> UCI</a:t>
            </a:r>
            <a:r>
              <a:rPr lang="pt-BR" sz="1200" spc="-1" dirty="0">
                <a:solidFill>
                  <a:srgbClr val="002060"/>
                </a:solidFill>
                <a:latin typeface="Calibri"/>
              </a:rPr>
              <a:t> </a:t>
            </a:r>
            <a:endParaRPr lang="en-US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360000">
              <a:spcBef>
                <a:spcPts val="561"/>
              </a:spcBef>
            </a:pPr>
            <a:r>
              <a:rPr lang="pt-BR" sz="1200" spc="-1" dirty="0">
                <a:solidFill>
                  <a:srgbClr val="002060"/>
                </a:solidFill>
                <a:latin typeface="Calibri"/>
                <a:hlinkClick r:id="rId3"/>
              </a:rPr>
              <a:t>https://archive.ics.uci.edu/ml/datasets/Heart+Disease</a:t>
            </a:r>
            <a:endParaRPr lang="en-US" sz="1200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720000">
              <a:spcBef>
                <a:spcPts val="561"/>
              </a:spcBef>
            </a:pPr>
            <a:endParaRPr lang="en-US" sz="1200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33" name="Imagem 232"/>
          <p:cNvPicPr/>
          <p:nvPr/>
        </p:nvPicPr>
        <p:blipFill>
          <a:blip r:embed="rId4"/>
          <a:stretch/>
        </p:blipFill>
        <p:spPr>
          <a:xfrm>
            <a:off x="5471817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321000" y="281160"/>
            <a:ext cx="3451589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5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Dicionário de Dados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100484" y="1197360"/>
            <a:ext cx="6672105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Database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Cleveland – 303 instâncias;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Missing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Sim; Dados Balanceados: Sim; 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age: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person's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age in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years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sex: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person's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sex (1 = male, 0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female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cp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chest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pain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experienced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1: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typical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angina,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2: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atypical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angina,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3: non-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anginal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pain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4: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asymptomatic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trestbps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person's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resting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blood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pressure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(mm Hg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on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admission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to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hospital)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chol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person's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cholesterol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measurement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in mg/dl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fbs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person's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fasting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blood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sugar (&gt; 120 mg/dl, 1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true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; 0 = false)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restecg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Resting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electrocardiographic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measurement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(0 = normal, 1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having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ST-T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wave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abnormality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, 2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showing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probable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or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definite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left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ventricular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hypertrophy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by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Estes'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criteria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thalach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person's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maximum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heart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rate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achieved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exang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Exercise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induced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angina (1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yes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; 0 = no)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oldpeak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ST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depression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induced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by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exercise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relative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to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rest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('ST' relates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to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positions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on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ECG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plot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.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See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more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here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slope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slope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of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peak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exercise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ST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segment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1: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upsloping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2: flat,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Value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3: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downsloping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ca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The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number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of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major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vessels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(0-3)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thal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A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blood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disorder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called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thalassemia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(3 = normal; 6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fixed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defect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; 7 =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reversable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000" spc="-1" dirty="0" err="1">
                <a:solidFill>
                  <a:srgbClr val="002060"/>
                </a:solidFill>
                <a:latin typeface="Calibri"/>
                <a:ea typeface="Noto Sans CJK SC"/>
              </a:rPr>
              <a:t>defect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pt-BR" sz="1000" b="1" spc="-1" dirty="0" err="1">
                <a:solidFill>
                  <a:srgbClr val="002060"/>
                </a:solidFill>
                <a:latin typeface="Calibri"/>
                <a:ea typeface="Noto Sans CJK SC"/>
              </a:rPr>
              <a:t>target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: </a:t>
            </a:r>
            <a:r>
              <a:rPr lang="pt-BR" sz="1000" b="1" spc="-1" dirty="0">
                <a:solidFill>
                  <a:srgbClr val="002060"/>
                </a:solidFill>
                <a:latin typeface="Calibri"/>
                <a:ea typeface="Noto Sans CJK SC"/>
              </a:rPr>
              <a:t>Heart </a:t>
            </a:r>
            <a:r>
              <a:rPr lang="pt-BR" sz="1000" b="1" spc="-1" dirty="0" err="1">
                <a:solidFill>
                  <a:srgbClr val="002060"/>
                </a:solidFill>
                <a:latin typeface="Calibri"/>
                <a:ea typeface="Noto Sans CJK SC"/>
              </a:rPr>
              <a:t>disease</a:t>
            </a:r>
            <a:r>
              <a:rPr lang="pt-BR" sz="1000" b="1" spc="-1" dirty="0">
                <a:solidFill>
                  <a:srgbClr val="002060"/>
                </a:solidFill>
                <a:latin typeface="Calibri"/>
                <a:ea typeface="Noto Sans CJK SC"/>
              </a:rPr>
              <a:t> (0 = no, 1 = </a:t>
            </a:r>
            <a:r>
              <a:rPr lang="pt-BR" sz="1000" b="1" spc="-1" dirty="0" err="1">
                <a:solidFill>
                  <a:srgbClr val="002060"/>
                </a:solidFill>
                <a:latin typeface="Calibri"/>
                <a:ea typeface="Noto Sans CJK SC"/>
              </a:rPr>
              <a:t>yes</a:t>
            </a:r>
            <a:r>
              <a:rPr lang="pt-BR" sz="1000" b="1" spc="-1" dirty="0">
                <a:solidFill>
                  <a:srgbClr val="002060"/>
                </a:solidFill>
                <a:latin typeface="Calibri"/>
                <a:ea typeface="Noto Sans CJK SC"/>
              </a:rPr>
              <a:t>)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360000" algn="r">
              <a:spcBef>
                <a:spcPts val="561"/>
              </a:spcBef>
            </a:pP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Fonte: 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  <a:hlinkClick r:id="rId2"/>
              </a:rPr>
              <a:t>https://archive.ics.uci.edu/ml/datasets/Heart+Disease</a:t>
            </a:r>
            <a:r>
              <a:rPr lang="pt-BR" sz="1000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 marL="720000">
              <a:spcBef>
                <a:spcPts val="561"/>
              </a:spcBef>
            </a:pPr>
            <a:endParaRPr lang="en-US" sz="1000" spc="-1" dirty="0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pic>
        <p:nvPicPr>
          <p:cNvPr id="236" name="Imagem 235"/>
          <p:cNvPicPr/>
          <p:nvPr/>
        </p:nvPicPr>
        <p:blipFill>
          <a:blip r:embed="rId3"/>
          <a:stretch/>
        </p:blipFill>
        <p:spPr>
          <a:xfrm>
            <a:off x="5868554" y="4505760"/>
            <a:ext cx="941760" cy="46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321000" y="281160"/>
            <a:ext cx="3479587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Modelo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90435" y="1197360"/>
            <a:ext cx="6660562" cy="384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561"/>
              </a:spcBef>
            </a:pPr>
            <a:r>
              <a:rPr lang="pt-BR" sz="1600" b="1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Tipo</a:t>
            </a: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Modelo de Aprendizado Supervisionado de Classificação Binária.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Algoritmo                                                    </a:t>
            </a:r>
            <a:r>
              <a:rPr lang="pt-BR" sz="1600" b="1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</a:t>
            </a:r>
            <a:r>
              <a:rPr lang="pt-BR" sz="1300" b="1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Resultado</a:t>
            </a:r>
            <a:r>
              <a:rPr lang="pt-BR" sz="1600" b="1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100" spc="-1" dirty="0">
                <a:solidFill>
                  <a:srgbClr val="002060"/>
                </a:solidFill>
                <a:latin typeface="Calibri"/>
                <a:ea typeface="Noto Sans CJK SC"/>
              </a:rPr>
              <a:t>(acurácia)</a:t>
            </a:r>
            <a:endParaRPr lang="pt-BR" sz="11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RandomForestClassifier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                           </a:t>
            </a:r>
            <a:r>
              <a:rPr lang="pt-BR" sz="13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Treinamento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: 92,15%</a:t>
            </a:r>
            <a:endParaRPr lang="pt-BR" sz="13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                                                   </a:t>
            </a:r>
            <a:r>
              <a:rPr lang="pt-BR" sz="14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                                  </a:t>
            </a:r>
            <a:r>
              <a:rPr lang="pt-BR" sz="1300" spc="-1" dirty="0" smtClean="0">
                <a:solidFill>
                  <a:srgbClr val="002060"/>
                </a:solidFill>
                <a:latin typeface="Calibri"/>
                <a:ea typeface="Noto Sans CJK SC"/>
              </a:rPr>
              <a:t>Teste</a:t>
            </a:r>
            <a:r>
              <a:rPr lang="pt-BR" sz="1300" spc="-1" dirty="0">
                <a:solidFill>
                  <a:srgbClr val="002060"/>
                </a:solidFill>
                <a:latin typeface="Calibri"/>
                <a:ea typeface="Noto Sans CJK SC"/>
              </a:rPr>
              <a:t>: 81,63%</a:t>
            </a:r>
            <a:endParaRPr lang="pt-BR" sz="13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Parâmetros utilizados – Versão original</a:t>
            </a: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RandomForestClassifier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(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bootstrap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True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class_weight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criterion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='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gini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',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max_depth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=5,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max_features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='auto',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max_leaf_nodes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min_impurity_decrease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=0.0,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min_impurity_split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min_samples_leaf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=1,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min_samples_split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=2,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min_weight_fraction_leaf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=0.0,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n_estimators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=10,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n_jobs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oob_score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=False,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random_state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None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,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verbose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=0,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            </a:t>
            </a:r>
            <a:r>
              <a:rPr lang="pt-BR" sz="900" i="1" spc="-1" dirty="0" err="1">
                <a:solidFill>
                  <a:srgbClr val="002060"/>
                </a:solidFill>
                <a:latin typeface="Calibri"/>
                <a:ea typeface="Noto Sans CJK SC"/>
              </a:rPr>
              <a:t>warm_start</a:t>
            </a:r>
            <a:r>
              <a:rPr lang="pt-BR" sz="900" i="1" spc="-1" dirty="0">
                <a:solidFill>
                  <a:srgbClr val="002060"/>
                </a:solidFill>
                <a:latin typeface="Calibri"/>
                <a:ea typeface="Noto Sans CJK SC"/>
              </a:rPr>
              <a:t>=False) </a:t>
            </a:r>
            <a:endParaRPr lang="pt-BR" sz="9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9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Imagem 238"/>
          <p:cNvPicPr/>
          <p:nvPr/>
        </p:nvPicPr>
        <p:blipFill>
          <a:blip r:embed="rId2"/>
          <a:stretch/>
        </p:blipFill>
        <p:spPr>
          <a:xfrm>
            <a:off x="5481547" y="4392720"/>
            <a:ext cx="1319040" cy="6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321000" y="281160"/>
            <a:ext cx="3451589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Modelo - </a:t>
            </a:r>
            <a:r>
              <a:rPr lang="pt-BR" sz="3600" spc="-1" dirty="0" err="1">
                <a:solidFill>
                  <a:srgbClr val="FFFFFF"/>
                </a:solidFill>
                <a:latin typeface="Calibri"/>
              </a:rPr>
              <a:t>Tunning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20580" y="1197360"/>
            <a:ext cx="6652009" cy="351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Contexto e Escopo</a:t>
            </a: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No notebook entregue pelo Data Science, linguagem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python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, não consta os experimentos de outros modelos nem nenhum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hyper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tunning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no modelo escolhido. Desta forma, o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Tunning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efetuado faz um experimento de outros modelos e no modelo escolhido é feito o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hyper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tunning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cujo objetivo é ter uma performance melhor no modelo. Essa performance não necessariamente é ter somente um aumento de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acurária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e sim melhor generalização dos acertos das 2 classes do modelo. 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Ferramentas e linguagens</a:t>
            </a: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Utilizamos linguagem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python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3.8, para os experimentos e validações dos parâmetros a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api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GridSearchCV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e fizemos experimentos de normalização nos dados com a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api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MinMaxScaler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, devido as diferenças de escalas entre as colunas. 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 algn="just">
              <a:spcBef>
                <a:spcPts val="561"/>
              </a:spcBef>
            </a:pP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Para a criação dos fontes foi utilizado o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Jupyter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Lab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 e foi utilizado um ambiente local (notebook Core i5 com 16GB </a:t>
            </a:r>
            <a:r>
              <a:rPr lang="pt-BR" sz="1400" spc="-1" dirty="0" err="1">
                <a:solidFill>
                  <a:srgbClr val="002060"/>
                </a:solidFill>
                <a:latin typeface="Calibri"/>
                <a:ea typeface="Noto Sans CJK SC"/>
              </a:rPr>
              <a:t>Ram</a:t>
            </a:r>
            <a:r>
              <a:rPr lang="pt-BR" sz="1400" spc="-1" dirty="0">
                <a:solidFill>
                  <a:srgbClr val="002060"/>
                </a:solidFill>
                <a:latin typeface="Calibri"/>
                <a:ea typeface="Noto Sans CJK SC"/>
              </a:rPr>
              <a:t>).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Imagem 241"/>
          <p:cNvPicPr/>
          <p:nvPr/>
        </p:nvPicPr>
        <p:blipFill>
          <a:blip r:embed="rId2"/>
          <a:stretch/>
        </p:blipFill>
        <p:spPr>
          <a:xfrm>
            <a:off x="5773139" y="4545360"/>
            <a:ext cx="1008000" cy="4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321000" y="281160"/>
            <a:ext cx="3451589" cy="610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pt-BR" sz="3600" spc="-1" dirty="0">
                <a:solidFill>
                  <a:srgbClr val="FFFFFF"/>
                </a:solidFill>
                <a:latin typeface="Calibri"/>
              </a:rPr>
              <a:t>Modelo - </a:t>
            </a:r>
            <a:r>
              <a:rPr lang="pt-BR" sz="3600" spc="-1" dirty="0" err="1">
                <a:solidFill>
                  <a:srgbClr val="FFFFFF"/>
                </a:solidFill>
                <a:latin typeface="Calibri"/>
              </a:rPr>
              <a:t>Tunning</a:t>
            </a:r>
            <a:endParaRPr lang="pt-BR" sz="3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40676" y="1125360"/>
            <a:ext cx="6631913" cy="390886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561"/>
              </a:spcBef>
            </a:pPr>
            <a:r>
              <a:rPr lang="pt-BR" sz="1600" b="1" spc="-1" dirty="0">
                <a:solidFill>
                  <a:srgbClr val="002060"/>
                </a:solidFill>
                <a:latin typeface="Calibri"/>
                <a:ea typeface="Noto Sans CJK SC"/>
              </a:rPr>
              <a:t>Testes com outros modelos e com normalização                         </a:t>
            </a:r>
            <a:r>
              <a:rPr lang="pt-BR" sz="1000" b="1" spc="-1" dirty="0">
                <a:solidFill>
                  <a:srgbClr val="002060"/>
                </a:solidFill>
                <a:latin typeface="Calibri"/>
                <a:ea typeface="Noto Sans CJK SC"/>
              </a:rPr>
              <a:t> * Normalização</a:t>
            </a: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561"/>
              </a:spcBef>
            </a:pPr>
            <a:endParaRPr lang="pt-BR" sz="10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5" name="Table 3"/>
          <p:cNvGraphicFramePr/>
          <p:nvPr>
            <p:extLst>
              <p:ext uri="{D42A27DB-BD31-4B8C-83A1-F6EECF244321}">
                <p14:modId xmlns:p14="http://schemas.microsoft.com/office/powerpoint/2010/main" val="104954601"/>
              </p:ext>
            </p:extLst>
          </p:nvPr>
        </p:nvGraphicFramePr>
        <p:xfrm>
          <a:off x="140676" y="1504440"/>
          <a:ext cx="6561576" cy="3529779"/>
        </p:xfrm>
        <a:graphic>
          <a:graphicData uri="http://schemas.openxmlformats.org/drawingml/2006/table">
            <a:tbl>
              <a:tblPr/>
              <a:tblGrid>
                <a:gridCol w="1892405"/>
                <a:gridCol w="671208"/>
                <a:gridCol w="787941"/>
                <a:gridCol w="1157591"/>
                <a:gridCol w="865762"/>
                <a:gridCol w="1186669"/>
              </a:tblGrid>
              <a:tr h="320889">
                <a:tc>
                  <a:txBody>
                    <a:bodyPr/>
                    <a:lstStyle/>
                    <a:p>
                      <a:r>
                        <a:rPr lang="pt-BR" sz="1100" b="1" strike="noStrike" spc="-1" dirty="0">
                          <a:latin typeface="Arial"/>
                        </a:rPr>
                        <a:t>Algoritmo</a:t>
                      </a:r>
                      <a:endParaRPr lang="pt-BR" sz="1100" b="1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spc="-1" dirty="0">
                          <a:latin typeface="Arial"/>
                        </a:rPr>
                        <a:t>Versão</a:t>
                      </a:r>
                      <a:endParaRPr lang="pt-BR" sz="1100" b="1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spc="-1">
                          <a:latin typeface="Arial"/>
                        </a:rPr>
                        <a:t>Acurácia </a:t>
                      </a:r>
                      <a:endParaRPr lang="pt-BR" sz="1100" b="1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spc="-1">
                          <a:latin typeface="Arial"/>
                        </a:rPr>
                        <a:t>Acurária ROC</a:t>
                      </a:r>
                      <a:endParaRPr lang="pt-BR" sz="1100" b="1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spc="-1">
                          <a:latin typeface="Arial"/>
                        </a:rPr>
                        <a:t>Acurácia *</a:t>
                      </a:r>
                      <a:endParaRPr lang="pt-BR" sz="1100" b="1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1" strike="noStrike" spc="-1">
                          <a:latin typeface="Arial"/>
                        </a:rPr>
                        <a:t>Acurária ROC *</a:t>
                      </a:r>
                      <a:endParaRPr lang="pt-BR" sz="1100" b="1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 dirty="0" err="1" smtClean="0">
                          <a:latin typeface="Arial"/>
                        </a:rPr>
                        <a:t>XGBClassifier</a:t>
                      </a:r>
                      <a:r>
                        <a:rPr lang="pt-BR" sz="1100" b="0" strike="noStrike" spc="-1" dirty="0" smtClean="0">
                          <a:latin typeface="Arial"/>
                        </a:rPr>
                        <a:t> </a:t>
                      </a:r>
                      <a:r>
                        <a:rPr lang="pt-BR" sz="800" b="0" strike="noStrike" spc="-1" dirty="0" smtClean="0">
                          <a:latin typeface="Arial"/>
                        </a:rPr>
                        <a:t>(</a:t>
                      </a:r>
                      <a:r>
                        <a:rPr lang="pt-BR" sz="800" b="0" strike="noStrike" spc="-1" dirty="0" err="1" smtClean="0">
                          <a:latin typeface="Arial"/>
                        </a:rPr>
                        <a:t>tst</a:t>
                      </a:r>
                      <a:r>
                        <a:rPr lang="pt-BR" sz="800" b="0" strike="noStrike" spc="-1" dirty="0" smtClean="0">
                          <a:latin typeface="Arial"/>
                        </a:rPr>
                        <a:t>)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81.97%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-</a:t>
                      </a:r>
                      <a:endParaRPr lang="pt-BR" sz="11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>
                          <a:latin typeface="Arial"/>
                        </a:rPr>
                        <a:t>Logistic Regression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83.95%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92.33</a:t>
                      </a:r>
                      <a:r>
                        <a:rPr lang="pt-BR" sz="1100" b="0" strike="noStrike" spc="-1" dirty="0">
                          <a:latin typeface="Arial"/>
                        </a:rPr>
                        <a:t>%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82.68%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90.56%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 dirty="0" err="1">
                          <a:latin typeface="Arial"/>
                        </a:rPr>
                        <a:t>RandomForestClassifier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84.27%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89.03%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81.80%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91.42%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 dirty="0" err="1" smtClean="0">
                          <a:latin typeface="+mn-lt"/>
                        </a:rPr>
                        <a:t>XGBClassifier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80.60%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88.34%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82.63%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88.64%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 dirty="0" err="1">
                          <a:latin typeface="Arial"/>
                        </a:rPr>
                        <a:t>Gaussian</a:t>
                      </a:r>
                      <a:r>
                        <a:rPr lang="pt-BR" sz="1100" b="0" strike="noStrike" spc="-1" dirty="0">
                          <a:latin typeface="Arial"/>
                        </a:rPr>
                        <a:t> NB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78.50%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86.95%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81.33%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+mn-lt"/>
                        </a:rPr>
                        <a:t>88.32%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strike="noStrike" spc="-1" dirty="0" err="1" smtClean="0">
                          <a:latin typeface="+mn-lt"/>
                        </a:rPr>
                        <a:t>Decision</a:t>
                      </a:r>
                      <a:r>
                        <a:rPr lang="pt-BR" sz="1100" b="0" strike="noStrike" spc="-1" dirty="0" smtClean="0">
                          <a:latin typeface="+mn-lt"/>
                        </a:rPr>
                        <a:t> </a:t>
                      </a:r>
                      <a:r>
                        <a:rPr lang="pt-BR" sz="1100" b="0" strike="noStrike" spc="-1" dirty="0" err="1" smtClean="0">
                          <a:latin typeface="+mn-lt"/>
                        </a:rPr>
                        <a:t>Tree</a:t>
                      </a:r>
                      <a:r>
                        <a:rPr lang="pt-BR" sz="1100" b="0" strike="noStrike" spc="-1" dirty="0" smtClean="0">
                          <a:latin typeface="+mn-lt"/>
                        </a:rPr>
                        <a:t> </a:t>
                      </a:r>
                      <a:r>
                        <a:rPr lang="pt-BR" sz="1100" b="0" strike="noStrike" spc="-1" dirty="0" err="1" smtClean="0">
                          <a:latin typeface="+mn-lt"/>
                        </a:rPr>
                        <a:t>Classifier</a:t>
                      </a:r>
                      <a:endParaRPr lang="pt-BR" sz="1100" b="0" strike="noStrike" spc="-1" dirty="0" smtClean="0">
                        <a:latin typeface="+mn-lt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76.03%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76.38%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74.35%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70.44%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 dirty="0" smtClean="0">
                          <a:latin typeface="Arial"/>
                        </a:rPr>
                        <a:t>KNN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62.35%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67.81%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80.55%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86.55%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r>
                        <a:rPr lang="pt-BR" sz="1100" b="0" strike="noStrike" spc="-1" dirty="0" smtClean="0">
                          <a:latin typeface="Arial"/>
                        </a:rPr>
                        <a:t>SVM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57.45</a:t>
                      </a:r>
                      <a:r>
                        <a:rPr lang="pt-BR" sz="1100" b="0" strike="noStrike" spc="-1" dirty="0">
                          <a:latin typeface="Arial"/>
                        </a:rPr>
                        <a:t>%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57.19%</a:t>
                      </a:r>
                      <a:endParaRPr lang="pt-BR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78.47%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86.69%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100" b="0" strike="noStrike" spc="-1" dirty="0" err="1" smtClean="0">
                          <a:latin typeface="Arial"/>
                        </a:rPr>
                        <a:t>RandomForestClassifier</a:t>
                      </a:r>
                      <a:r>
                        <a:rPr lang="pt-BR" sz="1100" b="0" strike="noStrike" spc="-1" dirty="0" smtClean="0">
                          <a:latin typeface="Arial"/>
                        </a:rPr>
                        <a:t> </a:t>
                      </a:r>
                      <a:r>
                        <a:rPr lang="pt-BR" sz="800" b="0" strike="noStrike" spc="-1" dirty="0" smtClean="0">
                          <a:latin typeface="Arial"/>
                        </a:rPr>
                        <a:t>(</a:t>
                      </a:r>
                      <a:r>
                        <a:rPr lang="pt-BR" sz="800" b="0" strike="noStrike" spc="-1" dirty="0" err="1" smtClean="0">
                          <a:latin typeface="Arial"/>
                        </a:rPr>
                        <a:t>tst</a:t>
                      </a:r>
                      <a:r>
                        <a:rPr lang="pt-BR" sz="800" b="0" strike="noStrike" spc="-1" dirty="0" smtClean="0">
                          <a:latin typeface="Arial"/>
                        </a:rPr>
                        <a:t>)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2</a:t>
                      </a:r>
                      <a:endParaRPr lang="pt-BR" sz="11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81.97%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>
                          <a:latin typeface="Arial"/>
                        </a:rPr>
                        <a:t>-</a:t>
                      </a:r>
                      <a:endParaRPr lang="pt-BR" sz="1100" b="0" strike="noStrike" spc="-1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</a:tr>
              <a:tr h="320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100" b="0" strike="noStrike" spc="-1" dirty="0" err="1" smtClean="0">
                          <a:latin typeface="Arial"/>
                        </a:rPr>
                        <a:t>RandomForestClassifier</a:t>
                      </a:r>
                      <a:r>
                        <a:rPr lang="pt-BR" sz="1100" b="0" strike="noStrike" spc="-1" dirty="0" smtClean="0">
                          <a:latin typeface="+mn-lt"/>
                        </a:rPr>
                        <a:t> </a:t>
                      </a:r>
                      <a:r>
                        <a:rPr lang="pt-BR" sz="800" b="0" strike="noStrike" spc="-1" dirty="0" smtClean="0">
                          <a:latin typeface="+mn-lt"/>
                        </a:rPr>
                        <a:t>(</a:t>
                      </a:r>
                      <a:r>
                        <a:rPr lang="pt-BR" sz="800" b="0" strike="noStrike" spc="-1" dirty="0" err="1" smtClean="0">
                          <a:latin typeface="+mn-lt"/>
                        </a:rPr>
                        <a:t>tst</a:t>
                      </a:r>
                      <a:r>
                        <a:rPr lang="pt-BR" sz="800" b="0" strike="noStrike" spc="-1" dirty="0" smtClean="0">
                          <a:latin typeface="+mn-lt"/>
                        </a:rPr>
                        <a:t>)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1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 smtClean="0">
                          <a:latin typeface="Arial"/>
                        </a:rPr>
                        <a:t>81.97</a:t>
                      </a:r>
                      <a:r>
                        <a:rPr lang="pt-BR" sz="1100" b="0" strike="noStrike" spc="-1" dirty="0">
                          <a:latin typeface="Arial"/>
                        </a:rPr>
                        <a:t>%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strike="noStrike" spc="-1" dirty="0">
                          <a:latin typeface="Arial"/>
                        </a:rPr>
                        <a:t>-</a:t>
                      </a:r>
                      <a:endParaRPr lang="pt-BR" sz="1100" b="0" strike="noStrike" spc="-1" dirty="0">
                        <a:latin typeface="Arial"/>
                        <a:ea typeface="Noto Sans CJK SC"/>
                      </a:endParaRPr>
                    </a:p>
                  </a:txBody>
                  <a:tcPr marL="90000" marR="90000">
                    <a:lnL w="720">
                      <a:noFill/>
                    </a:lnL>
                    <a:lnR w="720">
                      <a:noFill/>
                    </a:lnR>
                    <a:lnT w="7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8824</TotalTime>
  <Words>1797</Words>
  <Application>Microsoft Office PowerPoint</Application>
  <PresentationFormat>Personalizar</PresentationFormat>
  <Paragraphs>279</Paragraphs>
  <Slides>31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31</vt:i4>
      </vt:variant>
    </vt:vector>
  </HeadingPairs>
  <TitlesOfParts>
    <vt:vector size="43" baseType="lpstr">
      <vt:lpstr>Arial</vt:lpstr>
      <vt:lpstr>Calibri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Marcio-Win</cp:lastModifiedBy>
  <cp:revision>213</cp:revision>
  <dcterms:created xsi:type="dcterms:W3CDTF">2013-08-21T19:17:07Z</dcterms:created>
  <dcterms:modified xsi:type="dcterms:W3CDTF">2022-01-20T04:37:44Z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