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56" r:id="rId2"/>
    <p:sldId id="141168352" r:id="rId3"/>
    <p:sldId id="257" r:id="rId4"/>
    <p:sldId id="141168355" r:id="rId5"/>
    <p:sldId id="141168354" r:id="rId6"/>
  </p:sldIdLst>
  <p:sldSz cx="18288000" cy="10287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Bahnschrift" panose="020B0502040204020203" pitchFamily="34" charset="0"/>
      <p:regular r:id="rId9"/>
      <p:bold r:id="rId10"/>
    </p:embeddedFont>
    <p:embeddedFont>
      <p:font typeface="Bahnschrift SemiBold" panose="020B0502040204020203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8C3"/>
    <a:srgbClr val="43C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122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7F483-2181-4FCD-8130-30C7A2E68A9D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4809C-4438-4EB4-B6FD-DD9CD9FCBEB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809C-4438-4EB4-B6FD-DD9CD9FCB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6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A4809C-4438-4EB4-B6FD-DD9CD9FCB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1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195640"/>
            <a:ext cx="15544800" cy="22050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1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6517600" y="619125"/>
            <a:ext cx="8229600" cy="1316593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8800" y="619125"/>
            <a:ext cx="24384000" cy="1316593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4626" y="6610352"/>
            <a:ext cx="15544800" cy="204311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4626" y="4360072"/>
            <a:ext cx="15544800" cy="2250281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4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07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4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0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288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4404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2302671"/>
            <a:ext cx="8080376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415" indent="0">
              <a:buNone/>
              <a:defRPr sz="3600" b="1"/>
            </a:lvl2pPr>
            <a:lvl3pPr marL="1632832" indent="0">
              <a:buNone/>
              <a:defRPr sz="3200" b="1"/>
            </a:lvl3pPr>
            <a:lvl4pPr marL="2449246" indent="0">
              <a:buNone/>
              <a:defRPr sz="2900" b="1"/>
            </a:lvl4pPr>
            <a:lvl5pPr marL="3265661" indent="0">
              <a:buNone/>
              <a:defRPr sz="2900" b="1"/>
            </a:lvl5pPr>
            <a:lvl6pPr marL="4082078" indent="0">
              <a:buNone/>
              <a:defRPr sz="2900" b="1"/>
            </a:lvl6pPr>
            <a:lvl7pPr marL="4898493" indent="0">
              <a:buNone/>
              <a:defRPr sz="2900" b="1"/>
            </a:lvl7pPr>
            <a:lvl8pPr marL="5714908" indent="0">
              <a:buNone/>
              <a:defRPr sz="2900" b="1"/>
            </a:lvl8pPr>
            <a:lvl9pPr marL="6531325" indent="0">
              <a:buNone/>
              <a:defRPr sz="2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9290053" y="2302671"/>
            <a:ext cx="8083550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415" indent="0">
              <a:buNone/>
              <a:defRPr sz="3600" b="1"/>
            </a:lvl2pPr>
            <a:lvl3pPr marL="1632832" indent="0">
              <a:buNone/>
              <a:defRPr sz="3200" b="1"/>
            </a:lvl3pPr>
            <a:lvl4pPr marL="2449246" indent="0">
              <a:buNone/>
              <a:defRPr sz="2900" b="1"/>
            </a:lvl4pPr>
            <a:lvl5pPr marL="3265661" indent="0">
              <a:buNone/>
              <a:defRPr sz="2900" b="1"/>
            </a:lvl5pPr>
            <a:lvl6pPr marL="4082078" indent="0">
              <a:buNone/>
              <a:defRPr sz="2900" b="1"/>
            </a:lvl6pPr>
            <a:lvl7pPr marL="4898493" indent="0">
              <a:buNone/>
              <a:defRPr sz="2900" b="1"/>
            </a:lvl7pPr>
            <a:lvl8pPr marL="5714908" indent="0">
              <a:buNone/>
              <a:defRPr sz="2900" b="1"/>
            </a:lvl8pPr>
            <a:lvl9pPr marL="6531325" indent="0">
              <a:buNone/>
              <a:defRPr sz="2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9290053" y="3262313"/>
            <a:ext cx="8083550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9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3" y="409575"/>
            <a:ext cx="6016626" cy="1743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50100" y="409577"/>
            <a:ext cx="102235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3" y="2152652"/>
            <a:ext cx="6016626" cy="7036595"/>
          </a:xfrm>
        </p:spPr>
        <p:txBody>
          <a:bodyPr/>
          <a:lstStyle>
            <a:lvl1pPr marL="0" indent="0">
              <a:buNone/>
              <a:defRPr sz="2500"/>
            </a:lvl1pPr>
            <a:lvl2pPr marL="816415" indent="0">
              <a:buNone/>
              <a:defRPr sz="2100"/>
            </a:lvl2pPr>
            <a:lvl3pPr marL="1632832" indent="0">
              <a:buNone/>
              <a:defRPr sz="1800"/>
            </a:lvl3pPr>
            <a:lvl4pPr marL="2449246" indent="0">
              <a:buNone/>
              <a:defRPr sz="1600"/>
            </a:lvl4pPr>
            <a:lvl5pPr marL="3265661" indent="0">
              <a:buNone/>
              <a:defRPr sz="1600"/>
            </a:lvl5pPr>
            <a:lvl6pPr marL="4082078" indent="0">
              <a:buNone/>
              <a:defRPr sz="1600"/>
            </a:lvl6pPr>
            <a:lvl7pPr marL="4898493" indent="0">
              <a:buNone/>
              <a:defRPr sz="1600"/>
            </a:lvl7pPr>
            <a:lvl8pPr marL="5714908" indent="0">
              <a:buNone/>
              <a:defRPr sz="1600"/>
            </a:lvl8pPr>
            <a:lvl9pPr marL="6531325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5700"/>
            </a:lvl1pPr>
            <a:lvl2pPr marL="816415" indent="0">
              <a:buNone/>
              <a:defRPr sz="5000"/>
            </a:lvl2pPr>
            <a:lvl3pPr marL="1632832" indent="0">
              <a:buNone/>
              <a:defRPr sz="4300"/>
            </a:lvl3pPr>
            <a:lvl4pPr marL="2449246" indent="0">
              <a:buNone/>
              <a:defRPr sz="3600"/>
            </a:lvl4pPr>
            <a:lvl5pPr marL="3265661" indent="0">
              <a:buNone/>
              <a:defRPr sz="3600"/>
            </a:lvl5pPr>
            <a:lvl6pPr marL="4082078" indent="0">
              <a:buNone/>
              <a:defRPr sz="3600"/>
            </a:lvl6pPr>
            <a:lvl7pPr marL="4898493" indent="0">
              <a:buNone/>
              <a:defRPr sz="3600"/>
            </a:lvl7pPr>
            <a:lvl8pPr marL="5714908" indent="0">
              <a:buNone/>
              <a:defRPr sz="3600"/>
            </a:lvl8pPr>
            <a:lvl9pPr marL="6531325" indent="0">
              <a:buNone/>
              <a:defRPr sz="36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2500"/>
            </a:lvl1pPr>
            <a:lvl2pPr marL="816415" indent="0">
              <a:buNone/>
              <a:defRPr sz="2100"/>
            </a:lvl2pPr>
            <a:lvl3pPr marL="1632832" indent="0">
              <a:buNone/>
              <a:defRPr sz="1800"/>
            </a:lvl3pPr>
            <a:lvl4pPr marL="2449246" indent="0">
              <a:buNone/>
              <a:defRPr sz="1600"/>
            </a:lvl4pPr>
            <a:lvl5pPr marL="3265661" indent="0">
              <a:buNone/>
              <a:defRPr sz="1600"/>
            </a:lvl5pPr>
            <a:lvl6pPr marL="4082078" indent="0">
              <a:buNone/>
              <a:defRPr sz="1600"/>
            </a:lvl6pPr>
            <a:lvl7pPr marL="4898493" indent="0">
              <a:buNone/>
              <a:defRPr sz="1600"/>
            </a:lvl7pPr>
            <a:lvl8pPr marL="5714908" indent="0">
              <a:buNone/>
              <a:defRPr sz="1600"/>
            </a:lvl8pPr>
            <a:lvl9pPr marL="6531325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83" tIns="81642" rIns="163283" bIns="81642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2400302"/>
            <a:ext cx="16459200" cy="6788945"/>
          </a:xfrm>
          <a:prstGeom prst="rect">
            <a:avLst/>
          </a:prstGeom>
        </p:spPr>
        <p:txBody>
          <a:bodyPr vert="horz" lIns="163283" tIns="81642" rIns="163283" bIns="8164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14400" y="9534527"/>
            <a:ext cx="4267200" cy="547688"/>
          </a:xfrm>
          <a:prstGeom prst="rect">
            <a:avLst/>
          </a:prstGeom>
        </p:spPr>
        <p:txBody>
          <a:bodyPr vert="horz" lIns="163283" tIns="81642" rIns="163283" bIns="8164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248400" y="9534527"/>
            <a:ext cx="5791200" cy="547688"/>
          </a:xfrm>
          <a:prstGeom prst="rect">
            <a:avLst/>
          </a:prstGeom>
        </p:spPr>
        <p:txBody>
          <a:bodyPr vert="horz" lIns="163283" tIns="81642" rIns="163283" bIns="8164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3106400" y="9534527"/>
            <a:ext cx="4267200" cy="547688"/>
          </a:xfrm>
          <a:prstGeom prst="rect">
            <a:avLst/>
          </a:prstGeom>
        </p:spPr>
        <p:txBody>
          <a:bodyPr vert="horz" lIns="163283" tIns="81642" rIns="163283" bIns="8164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63283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3" indent="-612313" algn="l" defTabSz="16328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75" indent="-510260" algn="l" defTabSz="1632832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39" indent="-408207" algn="l" defTabSz="1632832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54" indent="-408207" algn="l" defTabSz="1632832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69" indent="-408207" algn="l" defTabSz="1632832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286" indent="-408207" algn="l" defTabSz="16328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00" indent="-408207" algn="l" defTabSz="16328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15" indent="-408207" algn="l" defTabSz="16328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32" indent="-408207" algn="l" defTabSz="16328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15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32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46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61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078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493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08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25" algn="l" defTabSz="163283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lockchaincanvas.com/2017/05/02/blockchain-is-the-answer-but-what-was-the-question" TargetMode="External"/><Relationship Id="rId2" Type="http://schemas.openxmlformats.org/officeDocument/2006/relationships/hyperlink" Target="https://theblockchaincanvas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01310" y="419100"/>
            <a:ext cx="1582469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3200" dirty="0">
                <a:solidFill>
                  <a:srgbClr val="244357"/>
                </a:solidFill>
                <a:latin typeface="Bahnschrift SemiBold" panose="020B0502040204020203" pitchFamily="34" charset="0"/>
                <a:ea typeface="Arial Unicode MS" pitchFamily="34" charset="-128"/>
                <a:cs typeface="Arial Unicode MS" pitchFamily="34" charset="-128"/>
              </a:rPr>
              <a:t>PÓS-GRADUAÇÃO EM APLICAÇÕES E TECNOLOGIAS DE BLOCKCHAIN</a:t>
            </a:r>
          </a:p>
          <a:p>
            <a:pPr algn="r">
              <a:lnSpc>
                <a:spcPts val="3360"/>
              </a:lnSpc>
            </a:pPr>
            <a:r>
              <a:rPr lang="en-US" sz="2400" dirty="0">
                <a:solidFill>
                  <a:srgbClr val="244357"/>
                </a:solidFill>
                <a:latin typeface="Bahnschrift" panose="020B0502040204020203" pitchFamily="34" charset="0"/>
                <a:ea typeface="Arial Unicode MS" pitchFamily="34" charset="-128"/>
                <a:cs typeface="Arial Unicode MS" pitchFamily="34" charset="-128"/>
              </a:rPr>
              <a:t>IEC PUC MINAS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6286500"/>
            <a:ext cx="9962661" cy="46166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3000" spc="52" dirty="0">
                <a:solidFill>
                  <a:srgbClr val="244357"/>
                </a:solidFill>
                <a:latin typeface="Bahnschrift" panose="020B0502040204020203" pitchFamily="34" charset="0"/>
              </a:rPr>
              <a:t>Professor: Carlos Rischioto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8200" y="4709518"/>
            <a:ext cx="16383000" cy="15388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5000" dirty="0">
                <a:solidFill>
                  <a:srgbClr val="23A8C3"/>
                </a:solidFill>
                <a:latin typeface="Arial Black" pitchFamily="34" charset="0"/>
              </a:rPr>
              <a:t>ARQUITETURA DE APLICAÇÕES </a:t>
            </a:r>
            <a:br>
              <a:rPr lang="en-US" sz="5000" dirty="0">
                <a:solidFill>
                  <a:srgbClr val="23A8C3"/>
                </a:solidFill>
                <a:latin typeface="Arial Black" pitchFamily="34" charset="0"/>
              </a:rPr>
            </a:br>
            <a:r>
              <a:rPr lang="en-US" sz="5000" dirty="0">
                <a:solidFill>
                  <a:srgbClr val="23A8C3"/>
                </a:solidFill>
                <a:latin typeface="Arial Black" pitchFamily="34" charset="0"/>
              </a:rPr>
              <a:t>BLOCKHAIN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914400" y="4148435"/>
            <a:ext cx="9962661" cy="46166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3000" spc="52" dirty="0">
                <a:solidFill>
                  <a:srgbClr val="23A8C3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Disciplina</a:t>
            </a:r>
            <a:r>
              <a:rPr lang="en-US" sz="3000" spc="52" dirty="0">
                <a:solidFill>
                  <a:srgbClr val="23A8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01310" y="419100"/>
            <a:ext cx="15824690" cy="839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44357"/>
                </a:solidFill>
                <a:effectLst/>
                <a:uLnTx/>
                <a:uFillTx/>
                <a:latin typeface="Bahnschrift SemiBold" panose="020B0502040204020203" pitchFamily="34" charset="0"/>
                <a:ea typeface="Arial Unicode MS" pitchFamily="34" charset="-128"/>
                <a:cs typeface="Arial Unicode MS" pitchFamily="34" charset="-128"/>
              </a:rPr>
              <a:t>ARQUITETURA DE APLICAÇÕES BLOCKHAIN</a:t>
            </a:r>
          </a:p>
          <a:p>
            <a:pPr marL="0" marR="0" lvl="0" indent="0" algn="r" defTabSz="91440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44357"/>
                </a:solidFill>
                <a:effectLst/>
                <a:uLnTx/>
                <a:uFillTx/>
                <a:latin typeface="Bahnschrift" panose="020B0502040204020203" pitchFamily="34" charset="0"/>
                <a:ea typeface="Arial Unicode MS" pitchFamily="34" charset="-128"/>
                <a:cs typeface="Arial Unicode MS" pitchFamily="34" charset="-128"/>
              </a:rPr>
              <a:t>IEC PUC MINAS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8200" y="5094239"/>
            <a:ext cx="16383000" cy="76944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3A8C3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BLOCKCHAIN CANVAS</a:t>
            </a:r>
          </a:p>
        </p:txBody>
      </p:sp>
    </p:spTree>
    <p:extLst>
      <p:ext uri="{BB962C8B-B14F-4D97-AF65-F5344CB8AC3E}">
        <p14:creationId xmlns:p14="http://schemas.microsoft.com/office/powerpoint/2010/main" val="272339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41469" y="1943100"/>
            <a:ext cx="7440531" cy="712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0"/>
              </a:lnSpc>
            </a:pPr>
            <a:r>
              <a:rPr lang="en-US" sz="4000" spc="52" dirty="0">
                <a:solidFill>
                  <a:srgbClr val="23A8C3"/>
                </a:solidFill>
                <a:latin typeface="Arial Black" pitchFamily="34" charset="0"/>
              </a:rPr>
              <a:t>The Blockchain Canvas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1469" y="3543300"/>
            <a:ext cx="16391956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600" spc="10" dirty="0">
                <a:solidFill>
                  <a:srgbClr val="244357"/>
                </a:solidFill>
              </a:rPr>
              <a:t>The Blockchain Canvas é utilizado para nos ajudar a mapear os problemas de negócios que queremos resolver com Blockchain. </a:t>
            </a:r>
          </a:p>
          <a:p>
            <a:r>
              <a:rPr lang="pt-BR" sz="3600" spc="10" dirty="0">
                <a:solidFill>
                  <a:srgbClr val="244357"/>
                </a:solidFill>
              </a:rPr>
              <a:t>Também auxilia  na validação dos componentes de uma rede blockchain.</a:t>
            </a:r>
          </a:p>
          <a:p>
            <a:endParaRPr lang="pt-BR" sz="3600" spc="10" dirty="0">
              <a:solidFill>
                <a:srgbClr val="244357"/>
              </a:solidFill>
            </a:endParaRPr>
          </a:p>
          <a:p>
            <a:endParaRPr lang="pt-BR" sz="3600" spc="10" dirty="0">
              <a:solidFill>
                <a:srgbClr val="244357"/>
              </a:solidFill>
            </a:endParaRPr>
          </a:p>
          <a:p>
            <a:r>
              <a:rPr lang="pt-BR" sz="2800" spc="10" dirty="0">
                <a:solidFill>
                  <a:srgbClr val="244357"/>
                </a:solidFill>
              </a:rPr>
              <a:t>Mais informações: </a:t>
            </a:r>
          </a:p>
          <a:p>
            <a:r>
              <a:rPr lang="pt-BR" sz="2800" spc="10" dirty="0">
                <a:solidFill>
                  <a:srgbClr val="24435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https://theblockchaincanvas.com/</a:t>
            </a:r>
            <a:endParaRPr lang="pt-BR" sz="2800" spc="10" dirty="0">
              <a:solidFill>
                <a:srgbClr val="244357"/>
              </a:solidFill>
            </a:endParaRPr>
          </a:p>
          <a:p>
            <a:r>
              <a:rPr lang="pt-BR" sz="2800" spc="10" dirty="0">
                <a:solidFill>
                  <a:srgbClr val="244357"/>
                </a:solidFill>
              </a:rPr>
              <a:t>	</a:t>
            </a:r>
          </a:p>
          <a:p>
            <a:r>
              <a:rPr lang="pt-BR" sz="2800" spc="10" dirty="0">
                <a:solidFill>
                  <a:srgbClr val="24435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https://theblockchaincanvas.com/2017/05/02/blockchain-is-the-answer-but-what-was-the-question</a:t>
            </a:r>
            <a:endParaRPr lang="pt-BR" sz="2800" spc="10" dirty="0">
              <a:solidFill>
                <a:srgbClr val="24435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41469" y="1562100"/>
            <a:ext cx="7669131" cy="712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80"/>
              </a:lnSpc>
            </a:pPr>
            <a:r>
              <a:rPr lang="en-US" sz="4000" spc="52" dirty="0">
                <a:solidFill>
                  <a:srgbClr val="23A8C3"/>
                </a:solidFill>
                <a:latin typeface="Arial Black" pitchFamily="34" charset="0"/>
              </a:rPr>
              <a:t>Save lives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1468" y="2655346"/>
            <a:ext cx="16432131" cy="6709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spc="10" dirty="0">
                <a:solidFill>
                  <a:srgbClr val="244357"/>
                </a:solidFill>
              </a:rPr>
              <a:t>Será apresentado no </a:t>
            </a:r>
            <a:r>
              <a:rPr lang="pt-BR" sz="3600" spc="10" dirty="0" err="1">
                <a:solidFill>
                  <a:srgbClr val="244357"/>
                </a:solidFill>
              </a:rPr>
              <a:t>Blockchain</a:t>
            </a:r>
            <a:r>
              <a:rPr lang="pt-BR" sz="3600" spc="10" dirty="0">
                <a:solidFill>
                  <a:srgbClr val="244357"/>
                </a:solidFill>
              </a:rPr>
              <a:t> </a:t>
            </a:r>
            <a:r>
              <a:rPr lang="pt-BR" sz="3600" spc="10" dirty="0" err="1">
                <a:solidFill>
                  <a:srgbClr val="244357"/>
                </a:solidFill>
              </a:rPr>
              <a:t>Canvas</a:t>
            </a:r>
            <a:r>
              <a:rPr lang="pt-BR" sz="3600" spc="10" dirty="0">
                <a:solidFill>
                  <a:srgbClr val="244357"/>
                </a:solidFill>
              </a:rPr>
              <a:t>, um esboço para o desenvolvimento da aplicação Save Lives destinada a criar uma rede distribuída, rápida e confiável para informações de órgãos humanos para doação e transplantes bem como doações e transfusões de sangue. Atualmente temos um órgão central vinculado ao ministério da saúde responsável pela lista de espera de órgãos sujeita a  interferências politicas e   fraudes, outro benéfico da rede é a consulta de forma rápida sobre a disponibilidade e localização de sangue e órgãos o que pode salvar muitas vidas otimizando a logística que neste caso “o tempo pode salvar muitas vidas“ principalmente em situações de  acidentes e tragédias.</a:t>
            </a:r>
          </a:p>
          <a:p>
            <a:endParaRPr lang="pt-BR" sz="2800" spc="10" dirty="0">
              <a:solidFill>
                <a:srgbClr val="244357"/>
              </a:solidFill>
            </a:endParaRPr>
          </a:p>
          <a:p>
            <a:r>
              <a:rPr lang="pt-BR" sz="2800" spc="10" dirty="0">
                <a:solidFill>
                  <a:srgbClr val="244357"/>
                </a:solidFill>
              </a:rPr>
              <a:t>Contato</a:t>
            </a:r>
          </a:p>
          <a:p>
            <a:r>
              <a:rPr lang="pt-BR" sz="2800" spc="10" dirty="0">
                <a:solidFill>
                  <a:srgbClr val="244357"/>
                </a:solidFill>
              </a:rPr>
              <a:t>marciogsantana@yahoo.com.br</a:t>
            </a:r>
          </a:p>
          <a:p>
            <a:r>
              <a:rPr lang="pt-BR" sz="2800" spc="10" dirty="0">
                <a:solidFill>
                  <a:srgbClr val="244357"/>
                </a:solidFill>
              </a:rPr>
              <a:t>https://www.linkedin.com/public-profile/settings?trk=d_flagship3_profile_self_view_public_profile </a:t>
            </a:r>
          </a:p>
        </p:txBody>
      </p:sp>
    </p:spTree>
    <p:extLst>
      <p:ext uri="{BB962C8B-B14F-4D97-AF65-F5344CB8AC3E}">
        <p14:creationId xmlns:p14="http://schemas.microsoft.com/office/powerpoint/2010/main" val="147214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FB6B83B-0207-15A2-B5A0-C4BE495F37F0}"/>
              </a:ext>
            </a:extLst>
          </p:cNvPr>
          <p:cNvGrpSpPr/>
          <p:nvPr/>
        </p:nvGrpSpPr>
        <p:grpSpPr>
          <a:xfrm>
            <a:off x="19050" y="361950"/>
            <a:ext cx="18291114" cy="9563100"/>
            <a:chOff x="0" y="-22623"/>
            <a:chExt cx="9144000" cy="4780736"/>
          </a:xfrm>
        </p:grpSpPr>
        <p:pic>
          <p:nvPicPr>
            <p:cNvPr id="23" name="Picture 22" descr="Chart, treemap chart&#10;&#10;Description automatically generated">
              <a:extLst>
                <a:ext uri="{FF2B5EF4-FFF2-40B4-BE49-F238E27FC236}">
                  <a16:creationId xmlns:a16="http://schemas.microsoft.com/office/drawing/2014/main" id="{A72734D2-6587-FB13-ECA0-1170294F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2623"/>
              <a:ext cx="9144000" cy="4780736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D4F935-FCD8-76BC-4A92-B963D2F605FE}"/>
                </a:ext>
              </a:extLst>
            </p:cNvPr>
            <p:cNvGrpSpPr/>
            <p:nvPr/>
          </p:nvGrpSpPr>
          <p:grpSpPr>
            <a:xfrm>
              <a:off x="179512" y="115026"/>
              <a:ext cx="8856984" cy="4400940"/>
              <a:chOff x="179512" y="115026"/>
              <a:chExt cx="8856984" cy="440094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3CEC3-5519-C5A6-B42B-284EEBAEACE1}"/>
                  </a:ext>
                </a:extLst>
              </p:cNvPr>
              <p:cNvSpPr txBox="1"/>
              <p:nvPr/>
            </p:nvSpPr>
            <p:spPr>
              <a:xfrm>
                <a:off x="1043608" y="123478"/>
                <a:ext cx="4752528" cy="18463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Save Lives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788642-80ED-B4D0-E52B-BBD7301A7BB0}"/>
                  </a:ext>
                </a:extLst>
              </p:cNvPr>
              <p:cNvSpPr txBox="1"/>
              <p:nvPr/>
            </p:nvSpPr>
            <p:spPr>
              <a:xfrm>
                <a:off x="6948264" y="115026"/>
                <a:ext cx="2088232" cy="18463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Márcio Gomes de Santana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52482A-8C93-D534-49E9-B2E69CCBFD3F}"/>
                  </a:ext>
                </a:extLst>
              </p:cNvPr>
              <p:cNvSpPr txBox="1"/>
              <p:nvPr/>
            </p:nvSpPr>
            <p:spPr>
              <a:xfrm>
                <a:off x="179512" y="843558"/>
                <a:ext cx="1566501" cy="12778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Muita documentação para ser preenchida.</a:t>
                </a:r>
              </a:p>
              <a:p>
                <a:r>
                  <a:rPr lang="pt-BR" dirty="0"/>
                  <a:t>2- Tempo gasto para atualização das informações entre os stakeholders</a:t>
                </a:r>
              </a:p>
              <a:p>
                <a:r>
                  <a:rPr lang="pt-BR" dirty="0"/>
                  <a:t>3- dificuldade para consulta dos stakeholders</a:t>
                </a:r>
              </a:p>
              <a:p>
                <a:r>
                  <a:rPr lang="pt-BR" dirty="0"/>
                  <a:t>4-  possibilidade de fraudes nas informações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6D73BB-F5A0-A0C7-54CA-F0075B70C1AC}"/>
                  </a:ext>
                </a:extLst>
              </p:cNvPr>
              <p:cNvSpPr txBox="1"/>
              <p:nvPr/>
            </p:nvSpPr>
            <p:spPr>
              <a:xfrm>
                <a:off x="1994629" y="843558"/>
                <a:ext cx="1584176" cy="115212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integrar toda cadeia em uma blockchain permissionada privada.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3348C3-71AE-9BBA-219F-EAB3679D1580}"/>
                  </a:ext>
                </a:extLst>
              </p:cNvPr>
              <p:cNvSpPr txBox="1"/>
              <p:nvPr/>
            </p:nvSpPr>
            <p:spPr>
              <a:xfrm>
                <a:off x="3782525" y="843558"/>
                <a:ext cx="1584176" cy="115212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Ministério da Saúde</a:t>
                </a:r>
              </a:p>
              <a:p>
                <a:r>
                  <a:rPr lang="pt-BR" dirty="0"/>
                  <a:t>2- agencias reguladoras</a:t>
                </a:r>
              </a:p>
              <a:p>
                <a:r>
                  <a:rPr lang="pt-BR" dirty="0"/>
                  <a:t>3- CRM</a:t>
                </a:r>
              </a:p>
              <a:p>
                <a:r>
                  <a:rPr lang="pt-BR" dirty="0"/>
                  <a:t>4- médicos </a:t>
                </a:r>
              </a:p>
              <a:p>
                <a:r>
                  <a:rPr lang="pt-BR" dirty="0"/>
                  <a:t>5- pacientes receptores</a:t>
                </a:r>
              </a:p>
              <a:p>
                <a:r>
                  <a:rPr lang="pt-BR" dirty="0"/>
                  <a:t>6- pacientes (família) doadores</a:t>
                </a:r>
              </a:p>
              <a:p>
                <a:r>
                  <a:rPr lang="pt-BR" dirty="0"/>
                  <a:t>7- hospitais e clinicas</a:t>
                </a:r>
              </a:p>
              <a:p>
                <a:r>
                  <a:rPr lang="pt-BR" dirty="0"/>
                  <a:t>8- pesquisadores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3B7E98-E5ED-47EC-CC1F-7409CC19BDE9}"/>
                  </a:ext>
                </a:extLst>
              </p:cNvPr>
              <p:cNvSpPr txBox="1"/>
              <p:nvPr/>
            </p:nvSpPr>
            <p:spPr>
              <a:xfrm>
                <a:off x="5597642" y="843558"/>
                <a:ext cx="1584176" cy="115212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existe um órgão central o  ministério da saúde que está sujeito a interferências politicas para quadros técnicos e de chefias.  Existe também a dificuldade de confirmação e validação entre as entidades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4CCBBA-41D4-90AF-029F-117F10340518}"/>
                  </a:ext>
                </a:extLst>
              </p:cNvPr>
              <p:cNvSpPr txBox="1"/>
              <p:nvPr/>
            </p:nvSpPr>
            <p:spPr>
              <a:xfrm>
                <a:off x="7430434" y="843558"/>
                <a:ext cx="1584176" cy="115212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 exclusão do usuário ou agente malicioso, penalidades administrativas e judiciais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893B5D-181F-37ED-6BD1-0466D0F53EDB}"/>
                  </a:ext>
                </a:extLst>
              </p:cNvPr>
              <p:cNvSpPr txBox="1"/>
              <p:nvPr/>
            </p:nvSpPr>
            <p:spPr>
              <a:xfrm>
                <a:off x="179512" y="2427733"/>
                <a:ext cx="1584176" cy="949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Ministério da saúde</a:t>
                </a:r>
              </a:p>
              <a:p>
                <a:r>
                  <a:rPr lang="pt-BR" dirty="0"/>
                  <a:t>2- agencias reguladoras</a:t>
                </a:r>
              </a:p>
              <a:p>
                <a:r>
                  <a:rPr lang="pt-BR" dirty="0"/>
                  <a:t>3- hospitais</a:t>
                </a:r>
              </a:p>
              <a:p>
                <a:r>
                  <a:rPr lang="pt-BR" dirty="0"/>
                  <a:t>4- clinicas</a:t>
                </a:r>
              </a:p>
              <a:p>
                <a:r>
                  <a:rPr lang="pt-BR" dirty="0"/>
                  <a:t>5- agencias de pesquisas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9DA56A-47D1-4E05-070D-2AC8CB06807B}"/>
                  </a:ext>
                </a:extLst>
              </p:cNvPr>
              <p:cNvSpPr txBox="1"/>
              <p:nvPr/>
            </p:nvSpPr>
            <p:spPr>
              <a:xfrm>
                <a:off x="1994629" y="2427733"/>
                <a:ext cx="1584176" cy="949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Registros de órgãos e sangue para doação</a:t>
                </a:r>
              </a:p>
              <a:p>
                <a:r>
                  <a:rPr lang="pt-BR" dirty="0"/>
                  <a:t>2- registro de órgãos transplantados</a:t>
                </a:r>
              </a:p>
              <a:p>
                <a:r>
                  <a:rPr lang="pt-BR" dirty="0"/>
                  <a:t>3- registro de transfusões de sangue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925D4B-56B1-98C0-D717-401C24FF6F73}"/>
                  </a:ext>
                </a:extLst>
              </p:cNvPr>
              <p:cNvSpPr txBox="1"/>
              <p:nvPr/>
            </p:nvSpPr>
            <p:spPr>
              <a:xfrm>
                <a:off x="3782525" y="2427733"/>
                <a:ext cx="1584176" cy="949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dados de registro, data, horários, profissionais e pacientes envolvidos.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B45A5F-7C78-46C2-1AE4-846EDDD18357}"/>
                  </a:ext>
                </a:extLst>
              </p:cNvPr>
              <p:cNvSpPr txBox="1"/>
              <p:nvPr/>
            </p:nvSpPr>
            <p:spPr>
              <a:xfrm>
                <a:off x="5597642" y="2427733"/>
                <a:ext cx="1584176" cy="949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armazenando distribuído para os peers e consulta para os demais participantes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CD011-D96A-2142-CA9C-EE00AF7262D4}"/>
                  </a:ext>
                </a:extLst>
              </p:cNvPr>
              <p:cNvSpPr txBox="1"/>
              <p:nvPr/>
            </p:nvSpPr>
            <p:spPr>
              <a:xfrm>
                <a:off x="7430434" y="2427733"/>
                <a:ext cx="1584176" cy="949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Fazer a integração desta cadeia em ume rede faz muito sentido, a velocidade e qualidade  das informações podem salvar  muitas vidas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4734F6-9329-AED9-0FA3-CE7C6ABD9A9A}"/>
                  </a:ext>
                </a:extLst>
              </p:cNvPr>
              <p:cNvSpPr txBox="1"/>
              <p:nvPr/>
            </p:nvSpPr>
            <p:spPr>
              <a:xfrm>
                <a:off x="179512" y="3808945"/>
                <a:ext cx="4316288" cy="70702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para transplantes a validação deve ser entre hospital ou clinica , ministério da saúde familiares do paciente e do doador ( ou representante)</a:t>
                </a:r>
              </a:p>
              <a:p>
                <a:r>
                  <a:rPr lang="pt-BR" dirty="0"/>
                  <a:t>2- Para doações a validação pode ser  entre doadores ou representantes, clinicas e hospitais e ministério da saúde.</a:t>
                </a:r>
              </a:p>
              <a:p>
                <a:r>
                  <a:rPr lang="pt-BR" dirty="0"/>
                  <a:t>3- para transfusão quem recebe, clinicas ou hospitais e ministério da saúde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5E784-0D54-A9A0-88C1-39ED100D86DB}"/>
                  </a:ext>
                </a:extLst>
              </p:cNvPr>
              <p:cNvSpPr txBox="1"/>
              <p:nvPr/>
            </p:nvSpPr>
            <p:spPr>
              <a:xfrm>
                <a:off x="4705545" y="3805593"/>
                <a:ext cx="4316288" cy="71037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pt-BR" dirty="0"/>
                  <a:t>1- será necessário uma pesquisa para distribuição das informações por serem dados sensíveis, definir  quais stakeholders terá acesso total ou parcial e questões administrativas  e judiciais principalmente por causa da LGPD.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872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484</TotalTime>
  <Words>526</Words>
  <Application>Microsoft Office PowerPoint</Application>
  <PresentationFormat>Personalizar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Bahnschrift SemiBold</vt:lpstr>
      <vt:lpstr>Bahnschrift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IEC Puc Minas</dc:title>
  <dc:creator>Moyses Ferreira</dc:creator>
  <cp:lastModifiedBy>Márcio Gomes De Santana</cp:lastModifiedBy>
  <cp:revision>28</cp:revision>
  <dcterms:created xsi:type="dcterms:W3CDTF">2006-08-16T00:00:00Z</dcterms:created>
  <dcterms:modified xsi:type="dcterms:W3CDTF">2022-06-28T20:02:48Z</dcterms:modified>
  <dc:identifier>DAEndNVLahg</dc:identifier>
</cp:coreProperties>
</file>