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h+LIRJqfmsWLLLZgwHxF9wpkXA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ce0fa0b93f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ce0fa0b93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ce0fa0b93f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ce0fa0b93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e0fa0b93f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ce0fa0b93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7d8f12934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c7d8f12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e0fa0b93f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ce0fa0b93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0fa0b93f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ce0fa0b93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e5d5dea8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ce5d5de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e0fa0b93f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ce0fa0b9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e0fa0b93f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ce0fa0b9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github.com/cami-la/curso-dio-intro-java-i-o/blob/master/src/br/com/dio/java/IOExceptions/java.lang.IOException%20Um%20breve%20resumo.pdf" TargetMode="External"/><Relationship Id="rId5" Type="http://schemas.openxmlformats.org/officeDocument/2006/relationships/hyperlink" Target="http://www.dsc.ufcg.edu.br/~jacques/cursos/p2/html/ed/arquivos.htm" TargetMode="External"/><Relationship Id="rId6" Type="http://schemas.openxmlformats.org/officeDocument/2006/relationships/hyperlink" Target="https://www.embarcados.com.br/tabela-ascii/" TargetMode="External"/><Relationship Id="rId7" Type="http://schemas.openxmlformats.org/officeDocument/2006/relationships/hyperlink" Target="http://www.douglaspasqua.com/slides/unicode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hyperlink" Target="https://www.linkedin.com/in/cami-la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hyperlink" Target="https://www.instagram.com/camimi_la" TargetMode="External"/><Relationship Id="rId8" Type="http://schemas.openxmlformats.org/officeDocument/2006/relationships/hyperlink" Target="https://github.com/cami-la/curso-dio-intro-java-i-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ce0fa0b93f_0_86"/>
          <p:cNvSpPr txBox="1"/>
          <p:nvPr>
            <p:ph type="ctrTitle"/>
          </p:nvPr>
        </p:nvSpPr>
        <p:spPr>
          <a:xfrm>
            <a:off x="387900" y="39293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Graduanda em Ciência da Computação 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ce0fa0b93f_0_86"/>
          <p:cNvSpPr txBox="1"/>
          <p:nvPr>
            <p:ph idx="1" type="subTitle"/>
          </p:nvPr>
        </p:nvSpPr>
        <p:spPr>
          <a:xfrm>
            <a:off x="311700" y="18289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Input/Output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ce0fa0b93f_0_8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ce0fa0b93f_0_8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ce0fa0b93f_0_8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ce0fa0b93f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e0fa0b93f_0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Aula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ce0fa0b93f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ce0fa0b93f_0_95"/>
          <p:cNvSpPr txBox="1"/>
          <p:nvPr>
            <p:ph idx="1" type="subTitle"/>
          </p:nvPr>
        </p:nvSpPr>
        <p:spPr>
          <a:xfrm>
            <a:off x="311700" y="114074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Manipulação de dados em um computador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Fluxo de dados: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Hierarquia do java.io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ce0fa0b93f_0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e0fa0b93f_0_10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ce0fa0b93f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ce0fa0b93f_0_102"/>
          <p:cNvSpPr txBox="1"/>
          <p:nvPr>
            <p:ph idx="1" type="subTitle"/>
          </p:nvPr>
        </p:nvSpPr>
        <p:spPr>
          <a:xfrm>
            <a:off x="427850" y="1227504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JDK 11 + IDE 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 + Conta no GitHub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Papel + Caneta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ce0fa0b93f_0_10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7d8f12934_0_5"/>
          <p:cNvSpPr txBox="1"/>
          <p:nvPr>
            <p:ph idx="1" type="subTitle"/>
          </p:nvPr>
        </p:nvSpPr>
        <p:spPr>
          <a:xfrm>
            <a:off x="72485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Manipulação de dados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gc7d8f12934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c7d8f12934_0_5"/>
          <p:cNvSpPr txBox="1"/>
          <p:nvPr>
            <p:ph idx="1" type="subTitle"/>
          </p:nvPr>
        </p:nvSpPr>
        <p:spPr>
          <a:xfrm>
            <a:off x="497700" y="2334529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Computado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 proc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essa informações como 0 e 1 (bit)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Nós programadores não trabalhamos com bits e sim com números, letras e símbolos especiais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Cada símbolo é representado por um padrão de 0 e 1 (1-Byte = 8 bits)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 na visão do sistema operacional é um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depósito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dados persistentes, um conjunto de bytes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vê arquivo como um fluxo sequencial de bytes (Stream)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Cada arquivo acaba com um marcador de fim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c7d8f12934_0_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gce0fa0b93f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ce0fa0b93f_0_1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ce0fa0b93f_0_154"/>
          <p:cNvSpPr txBox="1"/>
          <p:nvPr>
            <p:ph idx="1" type="subTitle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Stream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gce0fa0b93f_0_154"/>
          <p:cNvPicPr preferRelativeResize="0"/>
          <p:nvPr/>
        </p:nvPicPr>
        <p:blipFill rotWithShape="1">
          <a:blip r:embed="rId4">
            <a:alphaModFix/>
          </a:blip>
          <a:srcRect b="37366" l="33327" r="10479" t="33240"/>
          <a:stretch/>
        </p:blipFill>
        <p:spPr>
          <a:xfrm>
            <a:off x="511075" y="1297650"/>
            <a:ext cx="3657600" cy="13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ce0fa0b93f_0_154"/>
          <p:cNvPicPr preferRelativeResize="0"/>
          <p:nvPr/>
        </p:nvPicPr>
        <p:blipFill rotWithShape="1">
          <a:blip r:embed="rId5">
            <a:alphaModFix/>
          </a:blip>
          <a:srcRect b="0" l="30690" r="13202" t="71525"/>
          <a:stretch/>
        </p:blipFill>
        <p:spPr>
          <a:xfrm>
            <a:off x="471525" y="3119425"/>
            <a:ext cx="3657600" cy="14645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ce0fa0b93f_0_154"/>
          <p:cNvSpPr/>
          <p:nvPr/>
        </p:nvSpPr>
        <p:spPr>
          <a:xfrm>
            <a:off x="416850" y="3080200"/>
            <a:ext cx="298500" cy="29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ce0fa0b93f_0_154"/>
          <p:cNvSpPr txBox="1"/>
          <p:nvPr/>
        </p:nvSpPr>
        <p:spPr>
          <a:xfrm>
            <a:off x="597450" y="1061850"/>
            <a:ext cx="36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Input Stream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ce0fa0b93f_0_154"/>
          <p:cNvSpPr txBox="1"/>
          <p:nvPr/>
        </p:nvSpPr>
        <p:spPr>
          <a:xfrm>
            <a:off x="115600" y="2939275"/>
            <a:ext cx="36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b="1"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ce0fa0b93f_0_154"/>
          <p:cNvSpPr txBox="1"/>
          <p:nvPr/>
        </p:nvSpPr>
        <p:spPr>
          <a:xfrm>
            <a:off x="4394225" y="886250"/>
            <a:ext cx="460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Classificação das Streams: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Byte Stream: </a:t>
            </a: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dados na forma de bytes individuais (8-bits) - Ex: imagens, sons, objetos compilados e etc...</a:t>
            </a:r>
            <a:endParaRPr i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Stream: </a:t>
            </a: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dados na forma de caracteres de cada 2 bytes (16-bits) - Ex: dados textuais</a:t>
            </a:r>
            <a:endParaRPr i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ce0fa0b93f_0_154"/>
          <p:cNvSpPr txBox="1"/>
          <p:nvPr/>
        </p:nvSpPr>
        <p:spPr>
          <a:xfrm>
            <a:off x="1351325" y="2317850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073763"/>
                </a:solidFill>
              </a:rPr>
              <a:t>Lendo informações em um programa</a:t>
            </a:r>
            <a:endParaRPr i="1" sz="800">
              <a:solidFill>
                <a:srgbClr val="073763"/>
              </a:solidFill>
            </a:endParaRPr>
          </a:p>
        </p:txBody>
      </p:sp>
      <p:sp>
        <p:nvSpPr>
          <p:cNvPr id="79" name="Google Shape;79;gce0fa0b93f_0_154"/>
          <p:cNvSpPr txBox="1"/>
          <p:nvPr/>
        </p:nvSpPr>
        <p:spPr>
          <a:xfrm>
            <a:off x="715350" y="4213550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073763"/>
                </a:solidFill>
              </a:rPr>
              <a:t>Escrevendo informações de um programa</a:t>
            </a:r>
            <a:endParaRPr i="1" sz="800">
              <a:solidFill>
                <a:srgbClr val="073763"/>
              </a:solidFill>
            </a:endParaRPr>
          </a:p>
        </p:txBody>
      </p:sp>
      <p:sp>
        <p:nvSpPr>
          <p:cNvPr id="80" name="Google Shape;80;gce0fa0b93f_0_154"/>
          <p:cNvSpPr txBox="1"/>
          <p:nvPr/>
        </p:nvSpPr>
        <p:spPr>
          <a:xfrm>
            <a:off x="5827325" y="3896900"/>
            <a:ext cx="4523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ce0fa0b93f_0_154"/>
          <p:cNvSpPr txBox="1"/>
          <p:nvPr/>
        </p:nvSpPr>
        <p:spPr>
          <a:xfrm>
            <a:off x="4394225" y="2090725"/>
            <a:ext cx="473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73763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Independente da origem ou destino o processo de leitura e escrita envolve os seguinte passos:</a:t>
            </a:r>
            <a:endParaRPr b="1" sz="2400">
              <a:solidFill>
                <a:srgbClr val="073763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ce0fa0b93f_0_154"/>
          <p:cNvSpPr/>
          <p:nvPr/>
        </p:nvSpPr>
        <p:spPr>
          <a:xfrm>
            <a:off x="4523750" y="3626800"/>
            <a:ext cx="2143800" cy="13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ce0fa0b93f_0_154"/>
          <p:cNvSpPr/>
          <p:nvPr/>
        </p:nvSpPr>
        <p:spPr>
          <a:xfrm>
            <a:off x="6852125" y="3626800"/>
            <a:ext cx="2143800" cy="135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ce0fa0b93f_0_154"/>
          <p:cNvSpPr txBox="1"/>
          <p:nvPr/>
        </p:nvSpPr>
        <p:spPr>
          <a:xfrm>
            <a:off x="4629950" y="3696600"/>
            <a:ext cx="2033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Abre uma Stream</a:t>
            </a:r>
            <a:endParaRPr b="1"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while(tem_dados)</a:t>
            </a:r>
            <a:endParaRPr b="1"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lê_dados (read)</a:t>
            </a:r>
            <a:endParaRPr b="1"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Fecha a Stream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ce0fa0b93f_0_154"/>
          <p:cNvSpPr txBox="1"/>
          <p:nvPr/>
        </p:nvSpPr>
        <p:spPr>
          <a:xfrm>
            <a:off x="6891475" y="3696600"/>
            <a:ext cx="213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Abre uma Stream</a:t>
            </a:r>
            <a:endParaRPr b="1"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while(tem_dados)</a:t>
            </a:r>
            <a:endParaRPr b="1"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escreve_dados (write)</a:t>
            </a:r>
            <a:endParaRPr b="1"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Fecha a Stream</a:t>
            </a:r>
            <a:b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ce0fa0b93f_0_154"/>
          <p:cNvSpPr txBox="1"/>
          <p:nvPr/>
        </p:nvSpPr>
        <p:spPr>
          <a:xfrm>
            <a:off x="4527650" y="3296400"/>
            <a:ext cx="21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73763"/>
                </a:solidFill>
              </a:rPr>
              <a:t>Leitura (read)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87" name="Google Shape;87;gce0fa0b93f_0_154"/>
          <p:cNvSpPr txBox="1"/>
          <p:nvPr/>
        </p:nvSpPr>
        <p:spPr>
          <a:xfrm>
            <a:off x="6856025" y="3296400"/>
            <a:ext cx="21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73763"/>
                </a:solidFill>
              </a:rPr>
              <a:t>Escrita </a:t>
            </a:r>
            <a:r>
              <a:rPr b="1" lang="en-US">
                <a:solidFill>
                  <a:srgbClr val="073763"/>
                </a:solidFill>
              </a:rPr>
              <a:t>(write)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ce0fa0b93f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ce0fa0b93f_0_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ce0fa0b93f_0_163"/>
          <p:cNvSpPr txBox="1"/>
          <p:nvPr>
            <p:ph idx="1" type="subTitle"/>
          </p:nvPr>
        </p:nvSpPr>
        <p:spPr>
          <a:xfrm>
            <a:off x="366875" y="1773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Hierarquia java.io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Google Shape;95;gce0fa0b93f_0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13" y="834375"/>
            <a:ext cx="3212726" cy="41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ce0fa0b93f_0_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700" y="1463200"/>
            <a:ext cx="2740740" cy="22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ce0fa0b93f_0_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5263" y="1478313"/>
            <a:ext cx="2743200" cy="215445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ce0fa0b93f_0_163"/>
          <p:cNvSpPr/>
          <p:nvPr/>
        </p:nvSpPr>
        <p:spPr>
          <a:xfrm>
            <a:off x="864575" y="1202025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ce0fa0b93f_0_163"/>
          <p:cNvSpPr/>
          <p:nvPr/>
        </p:nvSpPr>
        <p:spPr>
          <a:xfrm>
            <a:off x="909950" y="2350050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ce0fa0b93f_0_163"/>
          <p:cNvSpPr/>
          <p:nvPr/>
        </p:nvSpPr>
        <p:spPr>
          <a:xfrm>
            <a:off x="864575" y="3853125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ce0fa0b93f_0_163"/>
          <p:cNvSpPr/>
          <p:nvPr/>
        </p:nvSpPr>
        <p:spPr>
          <a:xfrm>
            <a:off x="822275" y="3369450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ce0fa0b93f_0_163"/>
          <p:cNvSpPr/>
          <p:nvPr/>
        </p:nvSpPr>
        <p:spPr>
          <a:xfrm>
            <a:off x="1695700" y="1065975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e0fa0b93f_0_163"/>
          <p:cNvSpPr/>
          <p:nvPr/>
        </p:nvSpPr>
        <p:spPr>
          <a:xfrm>
            <a:off x="1730325" y="1404525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ce0fa0b93f_0_163"/>
          <p:cNvSpPr/>
          <p:nvPr/>
        </p:nvSpPr>
        <p:spPr>
          <a:xfrm>
            <a:off x="1695700" y="2308113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ce0fa0b93f_0_163"/>
          <p:cNvSpPr/>
          <p:nvPr/>
        </p:nvSpPr>
        <p:spPr>
          <a:xfrm>
            <a:off x="1730338" y="2598525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ce0fa0b93f_0_163"/>
          <p:cNvSpPr/>
          <p:nvPr/>
        </p:nvSpPr>
        <p:spPr>
          <a:xfrm>
            <a:off x="1695700" y="2939538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ce0fa0b93f_0_163"/>
          <p:cNvSpPr/>
          <p:nvPr/>
        </p:nvSpPr>
        <p:spPr>
          <a:xfrm>
            <a:off x="1730313" y="3408688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ce0fa0b93f_0_163"/>
          <p:cNvSpPr/>
          <p:nvPr/>
        </p:nvSpPr>
        <p:spPr>
          <a:xfrm>
            <a:off x="2553388" y="3622588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ce0fa0b93f_0_163"/>
          <p:cNvSpPr/>
          <p:nvPr/>
        </p:nvSpPr>
        <p:spPr>
          <a:xfrm>
            <a:off x="2628488" y="4350150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ce0fa0b93f_0_163"/>
          <p:cNvSpPr/>
          <p:nvPr/>
        </p:nvSpPr>
        <p:spPr>
          <a:xfrm>
            <a:off x="2696175" y="834375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ce0fa0b93f_0_163"/>
          <p:cNvSpPr/>
          <p:nvPr/>
        </p:nvSpPr>
        <p:spPr>
          <a:xfrm>
            <a:off x="2632025" y="977275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ce0fa0b93f_0_163"/>
          <p:cNvSpPr/>
          <p:nvPr/>
        </p:nvSpPr>
        <p:spPr>
          <a:xfrm>
            <a:off x="2745750" y="2167475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ce0fa0b93f_0_163"/>
          <p:cNvSpPr/>
          <p:nvPr/>
        </p:nvSpPr>
        <p:spPr>
          <a:xfrm>
            <a:off x="2696175" y="2350050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ce0fa0b93f_0_163"/>
          <p:cNvSpPr/>
          <p:nvPr/>
        </p:nvSpPr>
        <p:spPr>
          <a:xfrm>
            <a:off x="2628488" y="2522150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e0fa0b93f_0_163"/>
          <p:cNvSpPr/>
          <p:nvPr/>
        </p:nvSpPr>
        <p:spPr>
          <a:xfrm>
            <a:off x="2458313" y="3408700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ce0fa0b93f_0_163"/>
          <p:cNvSpPr/>
          <p:nvPr/>
        </p:nvSpPr>
        <p:spPr>
          <a:xfrm>
            <a:off x="3067013" y="4067013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ce0fa0b93f_0_163"/>
          <p:cNvSpPr/>
          <p:nvPr/>
        </p:nvSpPr>
        <p:spPr>
          <a:xfrm>
            <a:off x="366875" y="4116775"/>
            <a:ext cx="337800" cy="213900"/>
          </a:xfrm>
          <a:prstGeom prst="ellipse">
            <a:avLst/>
          </a:prstGeom>
          <a:noFill/>
          <a:ln cap="flat" cmpd="sng" w="1905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e0fa0b93f_0_163"/>
          <p:cNvSpPr/>
          <p:nvPr/>
        </p:nvSpPr>
        <p:spPr>
          <a:xfrm>
            <a:off x="495375" y="1365250"/>
            <a:ext cx="283200" cy="213900"/>
          </a:xfrm>
          <a:prstGeom prst="ellipse">
            <a:avLst/>
          </a:prstGeom>
          <a:noFill/>
          <a:ln cap="flat" cmpd="sng" w="1905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ce0fa0b93f_0_163"/>
          <p:cNvSpPr txBox="1"/>
          <p:nvPr/>
        </p:nvSpPr>
        <p:spPr>
          <a:xfrm>
            <a:off x="3597050" y="3783838"/>
            <a:ext cx="5432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lang="en-US">
                <a:solidFill>
                  <a:srgbClr val="073763"/>
                </a:solidFill>
              </a:rPr>
              <a:t>InputStream e OutputStream são classes úteis para ler e gravar dados binários, como por exemplo imagens ou sons.</a:t>
            </a:r>
            <a:endParaRPr>
              <a:solidFill>
                <a:srgbClr val="07376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lang="en-US">
                <a:solidFill>
                  <a:srgbClr val="073763"/>
                </a:solidFill>
              </a:rPr>
              <a:t>Reader e Writer são as classes básicas na hierarquia de fluxos de caracteres.</a:t>
            </a:r>
            <a:endParaRPr/>
          </a:p>
        </p:txBody>
      </p:sp>
      <p:sp>
        <p:nvSpPr>
          <p:cNvPr id="120" name="Google Shape;120;gce0fa0b93f_0_163"/>
          <p:cNvSpPr txBox="1"/>
          <p:nvPr/>
        </p:nvSpPr>
        <p:spPr>
          <a:xfrm>
            <a:off x="6842000" y="1188375"/>
            <a:ext cx="208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char Unicode, 16 bits</a:t>
            </a:r>
            <a:endParaRPr b="1" sz="1100"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ce0fa0b93f_0_163"/>
          <p:cNvSpPr txBox="1"/>
          <p:nvPr/>
        </p:nvSpPr>
        <p:spPr>
          <a:xfrm>
            <a:off x="4149988" y="1202025"/>
            <a:ext cx="208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100"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Bytes</a:t>
            </a:r>
            <a:r>
              <a:rPr b="1" lang="en-US" sz="1100"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, 8 bits</a:t>
            </a:r>
            <a:endParaRPr b="1" sz="1100"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ce0fa0b93f_0_163"/>
          <p:cNvSpPr/>
          <p:nvPr/>
        </p:nvSpPr>
        <p:spPr>
          <a:xfrm>
            <a:off x="6329900" y="1766275"/>
            <a:ext cx="512100" cy="432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ce0fa0b93f_0_163"/>
          <p:cNvSpPr/>
          <p:nvPr/>
        </p:nvSpPr>
        <p:spPr>
          <a:xfrm>
            <a:off x="6329900" y="2830500"/>
            <a:ext cx="512100" cy="432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ce0fa0b93f_0_163"/>
          <p:cNvSpPr/>
          <p:nvPr/>
        </p:nvSpPr>
        <p:spPr>
          <a:xfrm>
            <a:off x="3505275" y="1824325"/>
            <a:ext cx="587100" cy="4320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ce0fa0b93f_0_163"/>
          <p:cNvSpPr/>
          <p:nvPr/>
        </p:nvSpPr>
        <p:spPr>
          <a:xfrm>
            <a:off x="3505275" y="3067725"/>
            <a:ext cx="587100" cy="4320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ce0fa0b93f_0_163"/>
          <p:cNvSpPr/>
          <p:nvPr/>
        </p:nvSpPr>
        <p:spPr>
          <a:xfrm>
            <a:off x="2632013" y="4067025"/>
            <a:ext cx="174300" cy="213900"/>
          </a:xfrm>
          <a:prstGeom prst="mathMultiply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e5d5dea88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ce5d5dea8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ce5d5dea88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ce5d5dea88_0_0"/>
          <p:cNvSpPr txBox="1"/>
          <p:nvPr/>
        </p:nvSpPr>
        <p:spPr>
          <a:xfrm>
            <a:off x="354900" y="1204700"/>
            <a:ext cx="8434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Exceção java.io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Arquivo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Tabela ASCII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7"/>
              </a:rPr>
              <a:t>UNICODE</a:t>
            </a:r>
            <a:endParaRPr sz="2400">
              <a:solidFill>
                <a:srgbClr val="0737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e0fa0b93f_0_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gce0fa0b93f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ce0fa0b93f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ce0fa0b93f_0_1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ce0fa0b93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25" y="2135225"/>
            <a:ext cx="489251" cy="4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ce0fa0b93f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50" y="1486225"/>
            <a:ext cx="461600" cy="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ce0fa0b93f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00" y="2811876"/>
            <a:ext cx="406300" cy="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ce0fa0b93f_0_14"/>
          <p:cNvSpPr txBox="1"/>
          <p:nvPr/>
        </p:nvSpPr>
        <p:spPr>
          <a:xfrm>
            <a:off x="1227425" y="2710325"/>
            <a:ext cx="53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https://www.instagram.com/camimi_la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ce0fa0b93f_0_14"/>
          <p:cNvSpPr txBox="1"/>
          <p:nvPr/>
        </p:nvSpPr>
        <p:spPr>
          <a:xfrm>
            <a:off x="1227425" y="1495300"/>
            <a:ext cx="728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https://github.com/cami-la/curso-dio-intro-java-i-o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ce0fa0b93f_0_14"/>
          <p:cNvSpPr txBox="1"/>
          <p:nvPr/>
        </p:nvSpPr>
        <p:spPr>
          <a:xfrm>
            <a:off x="1227425" y="2135225"/>
            <a:ext cx="504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https://www.linkedin.com/in/cami-la/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e0fa0b93f_0_2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ce0fa0b93f_0_2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ce0fa0b93f_0_2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ce0fa0b93f_0_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ce0fa0b93f_0_2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ce0fa0b93f_0_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ce0fa0b93f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ce0fa0b93f_0_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ce0fa0b93f_0_27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ce0fa0b93f_0_27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gce0fa0b93f_0_27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