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oogle Sans" panose="020B0603030502040204" pitchFamily="34" charset="0"/>
      <p:regular r:id="rId17"/>
      <p:bold r:id="rId18"/>
      <p:italic r:id="rId19"/>
      <p:boldItalic r:id="rId20"/>
    </p:embeddedFont>
    <p:embeddedFont>
      <p:font typeface="Google Sans Medium" panose="020B060303050204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ExtraBold" pitchFamily="2" charset="77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68107a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68107a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90027d67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090027d6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e24ace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e24ace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23b1d0b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23b1d0b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c229fdd62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c229fdd6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ae24ace3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6ae24ace3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9b48f3db8_2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d9b48f3db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ae24ace33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6ae24ace3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23b1d0b66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923b1d0b6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613925" y="4363882"/>
            <a:ext cx="7916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400"/>
              <a:buNone/>
              <a:defRPr sz="1800">
                <a:solidFill>
                  <a:srgbClr val="0078B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8BA"/>
              </a:buClr>
              <a:buSzPts val="1800"/>
              <a:buFont typeface="Roboto Light"/>
              <a:buNone/>
              <a:defRPr sz="2400">
                <a:solidFill>
                  <a:srgbClr val="0078B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rtl="0"/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8150" y="3848319"/>
            <a:ext cx="82278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3600">
                <a:solidFill>
                  <a:srgbClr val="000000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4101845" y="4728863"/>
            <a:ext cx="45840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" sz="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Accenture + Google Proprietary and Confidential</a:t>
            </a:r>
            <a:endParaRPr sz="800" b="0" i="0" u="none" strike="noStrike" cap="non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037700" y="4740289"/>
            <a:ext cx="687600" cy="183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9938" y="33488"/>
                </a:moveTo>
                <a:cubicBezTo>
                  <a:pt x="76932" y="23720"/>
                  <a:pt x="76932" y="23720"/>
                  <a:pt x="76932" y="23720"/>
                </a:cubicBezTo>
                <a:cubicBezTo>
                  <a:pt x="69938" y="13255"/>
                  <a:pt x="69938" y="13255"/>
                  <a:pt x="69938" y="13255"/>
                </a:cubicBezTo>
                <a:cubicBezTo>
                  <a:pt x="69938" y="0"/>
                  <a:pt x="69938" y="0"/>
                  <a:pt x="69938" y="0"/>
                </a:cubicBezTo>
                <a:cubicBezTo>
                  <a:pt x="81717" y="18139"/>
                  <a:pt x="81717" y="18139"/>
                  <a:pt x="81717" y="18139"/>
                </a:cubicBezTo>
                <a:cubicBezTo>
                  <a:pt x="81717" y="29302"/>
                  <a:pt x="81717" y="29302"/>
                  <a:pt x="81717" y="29302"/>
                </a:cubicBezTo>
                <a:cubicBezTo>
                  <a:pt x="69938" y="47441"/>
                  <a:pt x="69938" y="47441"/>
                  <a:pt x="69938" y="47441"/>
                </a:cubicBezTo>
                <a:lnTo>
                  <a:pt x="69938" y="33488"/>
                </a:lnTo>
                <a:close/>
                <a:moveTo>
                  <a:pt x="4417" y="120000"/>
                </a:moveTo>
                <a:cubicBezTo>
                  <a:pt x="2024" y="120000"/>
                  <a:pt x="0" y="115116"/>
                  <a:pt x="0" y="104651"/>
                </a:cubicBezTo>
                <a:cubicBezTo>
                  <a:pt x="0" y="103953"/>
                  <a:pt x="0" y="103953"/>
                  <a:pt x="0" y="103953"/>
                </a:cubicBezTo>
                <a:cubicBezTo>
                  <a:pt x="0" y="90697"/>
                  <a:pt x="2944" y="86511"/>
                  <a:pt x="6441" y="86511"/>
                </a:cubicBezTo>
                <a:cubicBezTo>
                  <a:pt x="8282" y="86511"/>
                  <a:pt x="8282" y="86511"/>
                  <a:pt x="8282" y="86511"/>
                </a:cubicBezTo>
                <a:cubicBezTo>
                  <a:pt x="8282" y="84418"/>
                  <a:pt x="8282" y="84418"/>
                  <a:pt x="8282" y="84418"/>
                </a:cubicBezTo>
                <a:cubicBezTo>
                  <a:pt x="8282" y="78837"/>
                  <a:pt x="7546" y="75348"/>
                  <a:pt x="6073" y="75348"/>
                </a:cubicBezTo>
                <a:cubicBezTo>
                  <a:pt x="4785" y="75348"/>
                  <a:pt x="4233" y="78837"/>
                  <a:pt x="4049" y="82325"/>
                </a:cubicBezTo>
                <a:cubicBezTo>
                  <a:pt x="368" y="82325"/>
                  <a:pt x="368" y="82325"/>
                  <a:pt x="368" y="82325"/>
                </a:cubicBezTo>
                <a:cubicBezTo>
                  <a:pt x="552" y="71162"/>
                  <a:pt x="3128" y="64883"/>
                  <a:pt x="6257" y="64883"/>
                </a:cubicBezTo>
                <a:cubicBezTo>
                  <a:pt x="9754" y="64883"/>
                  <a:pt x="12147" y="70465"/>
                  <a:pt x="12147" y="83720"/>
                </a:cubicBezTo>
                <a:cubicBezTo>
                  <a:pt x="12147" y="118604"/>
                  <a:pt x="12147" y="118604"/>
                  <a:pt x="12147" y="118604"/>
                </a:cubicBezTo>
                <a:cubicBezTo>
                  <a:pt x="8282" y="118604"/>
                  <a:pt x="8282" y="118604"/>
                  <a:pt x="8282" y="118604"/>
                </a:cubicBezTo>
                <a:cubicBezTo>
                  <a:pt x="8282" y="113023"/>
                  <a:pt x="8282" y="113023"/>
                  <a:pt x="8282" y="113023"/>
                </a:cubicBezTo>
                <a:cubicBezTo>
                  <a:pt x="7546" y="116511"/>
                  <a:pt x="6257" y="120000"/>
                  <a:pt x="4417" y="120000"/>
                </a:cubicBezTo>
                <a:close/>
                <a:moveTo>
                  <a:pt x="8282" y="101162"/>
                </a:moveTo>
                <a:cubicBezTo>
                  <a:pt x="8282" y="96279"/>
                  <a:pt x="8282" y="96279"/>
                  <a:pt x="8282" y="96279"/>
                </a:cubicBezTo>
                <a:cubicBezTo>
                  <a:pt x="6625" y="96279"/>
                  <a:pt x="6625" y="96279"/>
                  <a:pt x="6625" y="96279"/>
                </a:cubicBezTo>
                <a:cubicBezTo>
                  <a:pt x="4785" y="96279"/>
                  <a:pt x="3865" y="98372"/>
                  <a:pt x="3865" y="103255"/>
                </a:cubicBezTo>
                <a:cubicBezTo>
                  <a:pt x="3865" y="103255"/>
                  <a:pt x="3865" y="103255"/>
                  <a:pt x="3865" y="103255"/>
                </a:cubicBezTo>
                <a:cubicBezTo>
                  <a:pt x="3865" y="107441"/>
                  <a:pt x="4417" y="109534"/>
                  <a:pt x="5705" y="109534"/>
                </a:cubicBezTo>
                <a:cubicBezTo>
                  <a:pt x="6993" y="109534"/>
                  <a:pt x="8282" y="106744"/>
                  <a:pt x="8282" y="101162"/>
                </a:cubicBezTo>
                <a:close/>
                <a:moveTo>
                  <a:pt x="20797" y="120000"/>
                </a:moveTo>
                <a:cubicBezTo>
                  <a:pt x="16932" y="120000"/>
                  <a:pt x="14171" y="110930"/>
                  <a:pt x="14171" y="92790"/>
                </a:cubicBezTo>
                <a:cubicBezTo>
                  <a:pt x="14171" y="92093"/>
                  <a:pt x="14171" y="92093"/>
                  <a:pt x="14171" y="92093"/>
                </a:cubicBezTo>
                <a:cubicBezTo>
                  <a:pt x="14171" y="74651"/>
                  <a:pt x="17116" y="64883"/>
                  <a:pt x="20797" y="64883"/>
                </a:cubicBezTo>
                <a:cubicBezTo>
                  <a:pt x="24110" y="64883"/>
                  <a:pt x="26687" y="71162"/>
                  <a:pt x="26871" y="85116"/>
                </a:cubicBezTo>
                <a:cubicBezTo>
                  <a:pt x="23190" y="85116"/>
                  <a:pt x="23190" y="85116"/>
                  <a:pt x="23190" y="85116"/>
                </a:cubicBezTo>
                <a:cubicBezTo>
                  <a:pt x="23006" y="79534"/>
                  <a:pt x="22269" y="76744"/>
                  <a:pt x="20981" y="76744"/>
                </a:cubicBezTo>
                <a:cubicBezTo>
                  <a:pt x="19325" y="76744"/>
                  <a:pt x="18220" y="81627"/>
                  <a:pt x="18220" y="92093"/>
                </a:cubicBezTo>
                <a:cubicBezTo>
                  <a:pt x="18220" y="93488"/>
                  <a:pt x="18220" y="93488"/>
                  <a:pt x="18220" y="93488"/>
                </a:cubicBezTo>
                <a:cubicBezTo>
                  <a:pt x="18220" y="103953"/>
                  <a:pt x="19141" y="108837"/>
                  <a:pt x="20981" y="108837"/>
                </a:cubicBezTo>
                <a:cubicBezTo>
                  <a:pt x="22269" y="108837"/>
                  <a:pt x="23190" y="105348"/>
                  <a:pt x="23558" y="99069"/>
                </a:cubicBezTo>
                <a:cubicBezTo>
                  <a:pt x="27055" y="99069"/>
                  <a:pt x="27055" y="99069"/>
                  <a:pt x="27055" y="99069"/>
                </a:cubicBezTo>
                <a:cubicBezTo>
                  <a:pt x="26687" y="111627"/>
                  <a:pt x="24662" y="120000"/>
                  <a:pt x="20797" y="120000"/>
                </a:cubicBezTo>
                <a:close/>
                <a:moveTo>
                  <a:pt x="35337" y="120000"/>
                </a:moveTo>
                <a:cubicBezTo>
                  <a:pt x="31472" y="120000"/>
                  <a:pt x="28711" y="110930"/>
                  <a:pt x="28711" y="92790"/>
                </a:cubicBezTo>
                <a:cubicBezTo>
                  <a:pt x="28711" y="92093"/>
                  <a:pt x="28711" y="92093"/>
                  <a:pt x="28711" y="92093"/>
                </a:cubicBezTo>
                <a:cubicBezTo>
                  <a:pt x="28711" y="74651"/>
                  <a:pt x="31656" y="64883"/>
                  <a:pt x="35337" y="64883"/>
                </a:cubicBezTo>
                <a:cubicBezTo>
                  <a:pt x="38466" y="64883"/>
                  <a:pt x="41042" y="71162"/>
                  <a:pt x="41411" y="85116"/>
                </a:cubicBezTo>
                <a:cubicBezTo>
                  <a:pt x="37730" y="85116"/>
                  <a:pt x="37730" y="85116"/>
                  <a:pt x="37730" y="85116"/>
                </a:cubicBezTo>
                <a:cubicBezTo>
                  <a:pt x="37361" y="79534"/>
                  <a:pt x="36625" y="76744"/>
                  <a:pt x="35337" y="76744"/>
                </a:cubicBezTo>
                <a:cubicBezTo>
                  <a:pt x="33680" y="76744"/>
                  <a:pt x="32576" y="81627"/>
                  <a:pt x="32576" y="92093"/>
                </a:cubicBezTo>
                <a:cubicBezTo>
                  <a:pt x="32576" y="93488"/>
                  <a:pt x="32576" y="93488"/>
                  <a:pt x="32576" y="93488"/>
                </a:cubicBezTo>
                <a:cubicBezTo>
                  <a:pt x="32576" y="103953"/>
                  <a:pt x="33680" y="108837"/>
                  <a:pt x="35337" y="108837"/>
                </a:cubicBezTo>
                <a:cubicBezTo>
                  <a:pt x="36625" y="108837"/>
                  <a:pt x="37730" y="105348"/>
                  <a:pt x="37914" y="99069"/>
                </a:cubicBezTo>
                <a:cubicBezTo>
                  <a:pt x="41411" y="99069"/>
                  <a:pt x="41411" y="99069"/>
                  <a:pt x="41411" y="99069"/>
                </a:cubicBezTo>
                <a:cubicBezTo>
                  <a:pt x="41226" y="111627"/>
                  <a:pt x="39018" y="120000"/>
                  <a:pt x="35337" y="120000"/>
                </a:cubicBezTo>
                <a:close/>
                <a:moveTo>
                  <a:pt x="49693" y="120000"/>
                </a:moveTo>
                <a:cubicBezTo>
                  <a:pt x="45828" y="120000"/>
                  <a:pt x="43067" y="110930"/>
                  <a:pt x="43067" y="93488"/>
                </a:cubicBezTo>
                <a:cubicBezTo>
                  <a:pt x="43067" y="92093"/>
                  <a:pt x="43067" y="92093"/>
                  <a:pt x="43067" y="92093"/>
                </a:cubicBezTo>
                <a:cubicBezTo>
                  <a:pt x="43067" y="74651"/>
                  <a:pt x="46012" y="64883"/>
                  <a:pt x="49693" y="64883"/>
                </a:cubicBezTo>
                <a:cubicBezTo>
                  <a:pt x="53006" y="64883"/>
                  <a:pt x="55950" y="72558"/>
                  <a:pt x="55950" y="90000"/>
                </a:cubicBezTo>
                <a:cubicBezTo>
                  <a:pt x="55950" y="96279"/>
                  <a:pt x="55950" y="96279"/>
                  <a:pt x="55950" y="96279"/>
                </a:cubicBezTo>
                <a:cubicBezTo>
                  <a:pt x="46932" y="96279"/>
                  <a:pt x="46932" y="96279"/>
                  <a:pt x="46932" y="96279"/>
                </a:cubicBezTo>
                <a:cubicBezTo>
                  <a:pt x="47116" y="105348"/>
                  <a:pt x="48220" y="109534"/>
                  <a:pt x="49877" y="109534"/>
                </a:cubicBezTo>
                <a:cubicBezTo>
                  <a:pt x="51349" y="109534"/>
                  <a:pt x="52085" y="106046"/>
                  <a:pt x="52453" y="102558"/>
                </a:cubicBezTo>
                <a:cubicBezTo>
                  <a:pt x="55950" y="102558"/>
                  <a:pt x="55950" y="102558"/>
                  <a:pt x="55950" y="102558"/>
                </a:cubicBezTo>
                <a:cubicBezTo>
                  <a:pt x="55582" y="112325"/>
                  <a:pt x="53374" y="120000"/>
                  <a:pt x="49693" y="120000"/>
                </a:cubicBezTo>
                <a:close/>
                <a:moveTo>
                  <a:pt x="47116" y="86511"/>
                </a:moveTo>
                <a:cubicBezTo>
                  <a:pt x="52269" y="86511"/>
                  <a:pt x="52269" y="86511"/>
                  <a:pt x="52269" y="86511"/>
                </a:cubicBezTo>
                <a:cubicBezTo>
                  <a:pt x="52085" y="78837"/>
                  <a:pt x="51165" y="75348"/>
                  <a:pt x="49693" y="75348"/>
                </a:cubicBezTo>
                <a:cubicBezTo>
                  <a:pt x="48404" y="75348"/>
                  <a:pt x="47300" y="78139"/>
                  <a:pt x="47116" y="86511"/>
                </a:cubicBezTo>
                <a:close/>
                <a:moveTo>
                  <a:pt x="58343" y="66279"/>
                </a:moveTo>
                <a:cubicBezTo>
                  <a:pt x="62208" y="66279"/>
                  <a:pt x="62208" y="66279"/>
                  <a:pt x="62208" y="66279"/>
                </a:cubicBezTo>
                <a:cubicBezTo>
                  <a:pt x="62208" y="73953"/>
                  <a:pt x="62208" y="73953"/>
                  <a:pt x="62208" y="73953"/>
                </a:cubicBezTo>
                <a:cubicBezTo>
                  <a:pt x="62944" y="69069"/>
                  <a:pt x="64233" y="64883"/>
                  <a:pt x="66441" y="64883"/>
                </a:cubicBezTo>
                <a:cubicBezTo>
                  <a:pt x="69018" y="64883"/>
                  <a:pt x="70674" y="71162"/>
                  <a:pt x="70674" y="83720"/>
                </a:cubicBezTo>
                <a:cubicBezTo>
                  <a:pt x="70674" y="118604"/>
                  <a:pt x="70674" y="118604"/>
                  <a:pt x="70674" y="118604"/>
                </a:cubicBezTo>
                <a:cubicBezTo>
                  <a:pt x="66809" y="118604"/>
                  <a:pt x="66809" y="118604"/>
                  <a:pt x="66809" y="118604"/>
                </a:cubicBezTo>
                <a:cubicBezTo>
                  <a:pt x="66809" y="85813"/>
                  <a:pt x="66809" y="85813"/>
                  <a:pt x="66809" y="85813"/>
                </a:cubicBezTo>
                <a:cubicBezTo>
                  <a:pt x="66809" y="79534"/>
                  <a:pt x="66073" y="76744"/>
                  <a:pt x="64601" y="76744"/>
                </a:cubicBezTo>
                <a:cubicBezTo>
                  <a:pt x="63312" y="76744"/>
                  <a:pt x="62208" y="80232"/>
                  <a:pt x="62208" y="86511"/>
                </a:cubicBezTo>
                <a:cubicBezTo>
                  <a:pt x="62208" y="118604"/>
                  <a:pt x="62208" y="118604"/>
                  <a:pt x="62208" y="118604"/>
                </a:cubicBezTo>
                <a:cubicBezTo>
                  <a:pt x="58343" y="118604"/>
                  <a:pt x="58343" y="118604"/>
                  <a:pt x="58343" y="118604"/>
                </a:cubicBezTo>
                <a:lnTo>
                  <a:pt x="58343" y="66279"/>
                </a:lnTo>
                <a:close/>
                <a:moveTo>
                  <a:pt x="77852" y="50232"/>
                </a:moveTo>
                <a:cubicBezTo>
                  <a:pt x="77852" y="66279"/>
                  <a:pt x="77852" y="66279"/>
                  <a:pt x="77852" y="66279"/>
                </a:cubicBezTo>
                <a:cubicBezTo>
                  <a:pt x="80429" y="66279"/>
                  <a:pt x="80429" y="66279"/>
                  <a:pt x="80429" y="66279"/>
                </a:cubicBezTo>
                <a:cubicBezTo>
                  <a:pt x="80429" y="77441"/>
                  <a:pt x="80429" y="77441"/>
                  <a:pt x="80429" y="77441"/>
                </a:cubicBezTo>
                <a:cubicBezTo>
                  <a:pt x="77852" y="77441"/>
                  <a:pt x="77852" y="77441"/>
                  <a:pt x="77852" y="77441"/>
                </a:cubicBezTo>
                <a:cubicBezTo>
                  <a:pt x="77852" y="101860"/>
                  <a:pt x="77852" y="101860"/>
                  <a:pt x="77852" y="101860"/>
                </a:cubicBezTo>
                <a:cubicBezTo>
                  <a:pt x="77852" y="106046"/>
                  <a:pt x="78404" y="108139"/>
                  <a:pt x="79141" y="108139"/>
                </a:cubicBezTo>
                <a:cubicBezTo>
                  <a:pt x="79693" y="108139"/>
                  <a:pt x="80245" y="107441"/>
                  <a:pt x="80613" y="106744"/>
                </a:cubicBezTo>
                <a:cubicBezTo>
                  <a:pt x="80613" y="118604"/>
                  <a:pt x="80613" y="118604"/>
                  <a:pt x="80613" y="118604"/>
                </a:cubicBezTo>
                <a:cubicBezTo>
                  <a:pt x="80061" y="118604"/>
                  <a:pt x="79325" y="119302"/>
                  <a:pt x="78404" y="119302"/>
                </a:cubicBezTo>
                <a:cubicBezTo>
                  <a:pt x="75460" y="119302"/>
                  <a:pt x="73987" y="114418"/>
                  <a:pt x="73987" y="103255"/>
                </a:cubicBezTo>
                <a:cubicBezTo>
                  <a:pt x="73987" y="77441"/>
                  <a:pt x="73987" y="77441"/>
                  <a:pt x="73987" y="77441"/>
                </a:cubicBezTo>
                <a:cubicBezTo>
                  <a:pt x="72331" y="77441"/>
                  <a:pt x="72331" y="77441"/>
                  <a:pt x="72331" y="77441"/>
                </a:cubicBezTo>
                <a:cubicBezTo>
                  <a:pt x="72331" y="66279"/>
                  <a:pt x="72331" y="66279"/>
                  <a:pt x="72331" y="66279"/>
                </a:cubicBezTo>
                <a:cubicBezTo>
                  <a:pt x="73987" y="66279"/>
                  <a:pt x="73987" y="66279"/>
                  <a:pt x="73987" y="66279"/>
                </a:cubicBezTo>
                <a:cubicBezTo>
                  <a:pt x="73987" y="56511"/>
                  <a:pt x="73987" y="56511"/>
                  <a:pt x="73987" y="56511"/>
                </a:cubicBezTo>
                <a:lnTo>
                  <a:pt x="77852" y="50232"/>
                </a:lnTo>
                <a:close/>
                <a:moveTo>
                  <a:pt x="95153" y="118604"/>
                </a:moveTo>
                <a:cubicBezTo>
                  <a:pt x="91288" y="118604"/>
                  <a:pt x="91288" y="118604"/>
                  <a:pt x="91288" y="118604"/>
                </a:cubicBezTo>
                <a:cubicBezTo>
                  <a:pt x="91288" y="110930"/>
                  <a:pt x="91288" y="110930"/>
                  <a:pt x="91288" y="110930"/>
                </a:cubicBezTo>
                <a:cubicBezTo>
                  <a:pt x="90552" y="115813"/>
                  <a:pt x="89263" y="120000"/>
                  <a:pt x="87239" y="120000"/>
                </a:cubicBezTo>
                <a:cubicBezTo>
                  <a:pt x="84662" y="120000"/>
                  <a:pt x="82822" y="114418"/>
                  <a:pt x="82822" y="101860"/>
                </a:cubicBezTo>
                <a:cubicBezTo>
                  <a:pt x="82822" y="66279"/>
                  <a:pt x="82822" y="66279"/>
                  <a:pt x="82822" y="66279"/>
                </a:cubicBezTo>
                <a:cubicBezTo>
                  <a:pt x="86687" y="66279"/>
                  <a:pt x="86687" y="66279"/>
                  <a:pt x="86687" y="66279"/>
                </a:cubicBezTo>
                <a:cubicBezTo>
                  <a:pt x="86687" y="99767"/>
                  <a:pt x="86687" y="99767"/>
                  <a:pt x="86687" y="99767"/>
                </a:cubicBezTo>
                <a:cubicBezTo>
                  <a:pt x="86687" y="105348"/>
                  <a:pt x="87423" y="108139"/>
                  <a:pt x="88711" y="108139"/>
                </a:cubicBezTo>
                <a:cubicBezTo>
                  <a:pt x="90184" y="108139"/>
                  <a:pt x="91288" y="105348"/>
                  <a:pt x="91288" y="98372"/>
                </a:cubicBezTo>
                <a:cubicBezTo>
                  <a:pt x="91288" y="66279"/>
                  <a:pt x="91288" y="66279"/>
                  <a:pt x="91288" y="66279"/>
                </a:cubicBezTo>
                <a:cubicBezTo>
                  <a:pt x="95153" y="66279"/>
                  <a:pt x="95153" y="66279"/>
                  <a:pt x="95153" y="66279"/>
                </a:cubicBezTo>
                <a:lnTo>
                  <a:pt x="95153" y="118604"/>
                </a:lnTo>
                <a:close/>
                <a:moveTo>
                  <a:pt x="97914" y="66279"/>
                </a:moveTo>
                <a:cubicBezTo>
                  <a:pt x="101779" y="66279"/>
                  <a:pt x="101779" y="66279"/>
                  <a:pt x="101779" y="66279"/>
                </a:cubicBezTo>
                <a:cubicBezTo>
                  <a:pt x="101779" y="76046"/>
                  <a:pt x="101779" y="76046"/>
                  <a:pt x="101779" y="76046"/>
                </a:cubicBezTo>
                <a:cubicBezTo>
                  <a:pt x="102515" y="69069"/>
                  <a:pt x="103803" y="65581"/>
                  <a:pt x="105828" y="65581"/>
                </a:cubicBezTo>
                <a:cubicBezTo>
                  <a:pt x="105828" y="80232"/>
                  <a:pt x="105828" y="80232"/>
                  <a:pt x="105828" y="80232"/>
                </a:cubicBezTo>
                <a:cubicBezTo>
                  <a:pt x="103251" y="80232"/>
                  <a:pt x="101779" y="83023"/>
                  <a:pt x="101779" y="92093"/>
                </a:cubicBezTo>
                <a:cubicBezTo>
                  <a:pt x="101779" y="118604"/>
                  <a:pt x="101779" y="118604"/>
                  <a:pt x="101779" y="118604"/>
                </a:cubicBezTo>
                <a:cubicBezTo>
                  <a:pt x="97914" y="118604"/>
                  <a:pt x="97914" y="118604"/>
                  <a:pt x="97914" y="118604"/>
                </a:cubicBezTo>
                <a:lnTo>
                  <a:pt x="97914" y="66279"/>
                </a:lnTo>
                <a:close/>
                <a:moveTo>
                  <a:pt x="113926" y="120000"/>
                </a:moveTo>
                <a:cubicBezTo>
                  <a:pt x="109877" y="120000"/>
                  <a:pt x="107116" y="110930"/>
                  <a:pt x="107116" y="93488"/>
                </a:cubicBezTo>
                <a:cubicBezTo>
                  <a:pt x="107116" y="92093"/>
                  <a:pt x="107116" y="92093"/>
                  <a:pt x="107116" y="92093"/>
                </a:cubicBezTo>
                <a:cubicBezTo>
                  <a:pt x="107116" y="74651"/>
                  <a:pt x="110061" y="64883"/>
                  <a:pt x="113742" y="64883"/>
                </a:cubicBezTo>
                <a:cubicBezTo>
                  <a:pt x="117239" y="64883"/>
                  <a:pt x="120000" y="72558"/>
                  <a:pt x="120000" y="90000"/>
                </a:cubicBezTo>
                <a:cubicBezTo>
                  <a:pt x="120000" y="96279"/>
                  <a:pt x="120000" y="96279"/>
                  <a:pt x="120000" y="96279"/>
                </a:cubicBezTo>
                <a:cubicBezTo>
                  <a:pt x="110981" y="96279"/>
                  <a:pt x="110981" y="96279"/>
                  <a:pt x="110981" y="96279"/>
                </a:cubicBezTo>
                <a:cubicBezTo>
                  <a:pt x="111165" y="105348"/>
                  <a:pt x="112269" y="109534"/>
                  <a:pt x="113926" y="109534"/>
                </a:cubicBezTo>
                <a:cubicBezTo>
                  <a:pt x="115398" y="109534"/>
                  <a:pt x="116134" y="106046"/>
                  <a:pt x="116503" y="102558"/>
                </a:cubicBezTo>
                <a:cubicBezTo>
                  <a:pt x="120000" y="102558"/>
                  <a:pt x="120000" y="102558"/>
                  <a:pt x="120000" y="102558"/>
                </a:cubicBezTo>
                <a:cubicBezTo>
                  <a:pt x="119631" y="112325"/>
                  <a:pt x="117423" y="120000"/>
                  <a:pt x="113926" y="120000"/>
                </a:cubicBezTo>
                <a:close/>
                <a:moveTo>
                  <a:pt x="111165" y="86511"/>
                </a:moveTo>
                <a:cubicBezTo>
                  <a:pt x="116319" y="86511"/>
                  <a:pt x="116319" y="86511"/>
                  <a:pt x="116319" y="86511"/>
                </a:cubicBezTo>
                <a:cubicBezTo>
                  <a:pt x="116134" y="78837"/>
                  <a:pt x="115214" y="75348"/>
                  <a:pt x="113742" y="75348"/>
                </a:cubicBezTo>
                <a:cubicBezTo>
                  <a:pt x="112453" y="75348"/>
                  <a:pt x="111349" y="78139"/>
                  <a:pt x="111165" y="865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72450" y="4778133"/>
            <a:ext cx="135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 amt="67000"/>
          </a:blip>
          <a:srcRect/>
          <a:stretch/>
        </p:blipFill>
        <p:spPr>
          <a:xfrm>
            <a:off x="458156" y="4783674"/>
            <a:ext cx="572200" cy="16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3998" cy="368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1Column_White">
  <p:cSld name="3_1Column_Whi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66806" y="846576"/>
            <a:ext cx="86064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Montserrat ExtraBold"/>
              <a:buNone/>
              <a:defRPr sz="17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rtl="0"/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5543688" y="4903049"/>
            <a:ext cx="31065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 rtl="0"/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266804" y="1330811"/>
            <a:ext cx="5645100" cy="31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‒"/>
              <a:defRPr sz="1500"/>
            </a:lvl3pPr>
            <a:lvl4pPr marL="1828800" lvl="3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‒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_White">
  <p:cSld name="9_Title_White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5543688" y="4903049"/>
            <a:ext cx="31065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 rtl="0"/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57425" y="342900"/>
            <a:ext cx="7275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oogle Sans Medium"/>
              <a:buNone/>
              <a:defRPr sz="18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69616" y="460294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600" b="0" i="0" u="none" strike="noStrike" cap="none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7483800" y="178226"/>
            <a:ext cx="16602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" sz="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sz="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6"/>
          <p:cNvGrpSpPr/>
          <p:nvPr/>
        </p:nvGrpSpPr>
        <p:grpSpPr>
          <a:xfrm>
            <a:off x="7171559" y="4663429"/>
            <a:ext cx="1545317" cy="240121"/>
            <a:chOff x="241438" y="180616"/>
            <a:chExt cx="1545317" cy="240121"/>
          </a:xfrm>
        </p:grpSpPr>
        <p:pic>
          <p:nvPicPr>
            <p:cNvPr id="73" name="Google Shape;73;p16" descr="Image result for plus sign whit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48685" y="261219"/>
              <a:ext cx="90398" cy="903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" name="Google Shape;74;p16"/>
            <p:cNvGrpSpPr/>
            <p:nvPr/>
          </p:nvGrpSpPr>
          <p:grpSpPr>
            <a:xfrm>
              <a:off x="241438" y="180616"/>
              <a:ext cx="725238" cy="223800"/>
              <a:chOff x="6828387" y="4671630"/>
              <a:chExt cx="725238" cy="223800"/>
            </a:xfrm>
          </p:grpSpPr>
          <p:pic>
            <p:nvPicPr>
              <p:cNvPr id="75" name="Google Shape;75;p16"/>
              <p:cNvPicPr preferRelativeResize="0"/>
              <p:nvPr/>
            </p:nvPicPr>
            <p:blipFill rotWithShape="1">
              <a:blip r:embed="rId3">
                <a:alphaModFix/>
              </a:blip>
              <a:srcRect b="59818"/>
              <a:stretch/>
            </p:blipFill>
            <p:spPr>
              <a:xfrm>
                <a:off x="6828387" y="4671631"/>
                <a:ext cx="725238" cy="7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6"/>
              <p:cNvPicPr preferRelativeResize="0"/>
              <p:nvPr/>
            </p:nvPicPr>
            <p:blipFill rotWithShape="1">
              <a:blip r:embed="rId4">
                <a:alphaModFix/>
              </a:blip>
              <a:srcRect t="40068" b="-5"/>
              <a:stretch/>
            </p:blipFill>
            <p:spPr>
              <a:xfrm>
                <a:off x="6829085" y="4748456"/>
                <a:ext cx="723932" cy="1145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6"/>
              <p:cNvSpPr/>
              <p:nvPr/>
            </p:nvSpPr>
            <p:spPr>
              <a:xfrm>
                <a:off x="6828387" y="4671630"/>
                <a:ext cx="724500" cy="223800"/>
              </a:xfrm>
              <a:prstGeom prst="rect">
                <a:avLst/>
              </a:prstGeom>
              <a:solidFill>
                <a:schemeClr val="lt1">
                  <a:alpha val="98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rtlCol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8" name="Google Shape;78;p16" descr="Image result for googl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21069" y="229524"/>
              <a:ext cx="565685" cy="1912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57425" y="342900"/>
            <a:ext cx="72756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Google Sans Medium"/>
              <a:buNone/>
              <a:defRPr sz="18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rtl="0"/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69616" y="460294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600" b="0" i="0" u="none" strike="noStrike" cap="none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483800" y="178226"/>
            <a:ext cx="16602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" sz="6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sz="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7171559" y="4663429"/>
            <a:ext cx="1545317" cy="240121"/>
            <a:chOff x="241438" y="180616"/>
            <a:chExt cx="1545317" cy="240121"/>
          </a:xfrm>
        </p:grpSpPr>
        <p:pic>
          <p:nvPicPr>
            <p:cNvPr id="84" name="Google Shape;84;p17" descr="Image result for plus sign whit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48685" y="261219"/>
              <a:ext cx="90398" cy="903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17"/>
            <p:cNvGrpSpPr/>
            <p:nvPr/>
          </p:nvGrpSpPr>
          <p:grpSpPr>
            <a:xfrm>
              <a:off x="241438" y="180616"/>
              <a:ext cx="725238" cy="223800"/>
              <a:chOff x="6828387" y="4671630"/>
              <a:chExt cx="725238" cy="223800"/>
            </a:xfrm>
          </p:grpSpPr>
          <p:pic>
            <p:nvPicPr>
              <p:cNvPr id="86" name="Google Shape;86;p17"/>
              <p:cNvPicPr preferRelativeResize="0"/>
              <p:nvPr/>
            </p:nvPicPr>
            <p:blipFill rotWithShape="1">
              <a:blip r:embed="rId3">
                <a:alphaModFix/>
              </a:blip>
              <a:srcRect b="59818"/>
              <a:stretch/>
            </p:blipFill>
            <p:spPr>
              <a:xfrm>
                <a:off x="6828387" y="4671631"/>
                <a:ext cx="725238" cy="7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17"/>
              <p:cNvPicPr preferRelativeResize="0"/>
              <p:nvPr/>
            </p:nvPicPr>
            <p:blipFill rotWithShape="1">
              <a:blip r:embed="rId4">
                <a:alphaModFix/>
              </a:blip>
              <a:srcRect t="40068" b="-5"/>
              <a:stretch/>
            </p:blipFill>
            <p:spPr>
              <a:xfrm>
                <a:off x="6829085" y="4748456"/>
                <a:ext cx="723932" cy="1145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Google Shape;88;p17"/>
              <p:cNvSpPr/>
              <p:nvPr/>
            </p:nvSpPr>
            <p:spPr>
              <a:xfrm>
                <a:off x="6828387" y="4671630"/>
                <a:ext cx="724500" cy="223800"/>
              </a:xfrm>
              <a:prstGeom prst="rect">
                <a:avLst/>
              </a:prstGeom>
              <a:solidFill>
                <a:schemeClr val="lt1">
                  <a:alpha val="98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rtlCol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9" name="Google Shape;89;p17" descr="Image result for googl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21069" y="229524"/>
              <a:ext cx="565685" cy="1912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707050" y="1815250"/>
            <a:ext cx="2109473" cy="1912883"/>
          </a:xfrm>
          <a:prstGeom prst="flowChartPreparation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pt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Foco no usuário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462526" y="2834517"/>
            <a:ext cx="2109473" cy="1912883"/>
          </a:xfrm>
          <a:prstGeom prst="flowChartPreparation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Exercer o respeito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261751" y="1890750"/>
            <a:ext cx="2109473" cy="1912883"/>
          </a:xfrm>
          <a:prstGeom prst="flowChartPreparation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Minimizar o impacto na produtividade</a:t>
            </a:r>
            <a:endParaRPr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064602" y="2834517"/>
            <a:ext cx="2109473" cy="1912883"/>
          </a:xfrm>
          <a:prstGeom prst="flowChartPreparation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Construir credibilidade e confiança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latin typeface="+mj-lt"/>
                <a:ea typeface="Google Sans"/>
                <a:cs typeface="Arial" panose="020B0604020202020204" pitchFamily="34" charset="0"/>
                <a:sym typeface="Google Sans"/>
              </a:rPr>
              <a:t>Princípios Orientadores de Gestão da Mudanças</a:t>
            </a:r>
            <a:endParaRPr dirty="0">
              <a:latin typeface="+mj-lt"/>
              <a:ea typeface="Google Sans"/>
              <a:cs typeface="Arial" panose="020B0604020202020204" pitchFamily="34" charset="0"/>
              <a:sym typeface="Google Sans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O objetivo da gestão de mudanças é minimizar o impacto de uma mudança na produtividade, envolvendo os funcionários no início da transição para minimizar a resistência e impulsionar a adoção efetiva de novos processos.</a:t>
            </a:r>
            <a:endParaRPr sz="1200" dirty="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62" y="2176503"/>
            <a:ext cx="790451" cy="79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5254730" y="2707033"/>
            <a:ext cx="123515" cy="180390"/>
          </a:xfrm>
          <a:custGeom>
            <a:avLst/>
            <a:gdLst/>
            <a:ahLst/>
            <a:cxnLst/>
            <a:rect l="l" t="t" r="r" b="b"/>
            <a:pathLst>
              <a:path w="141" h="206" extrusionOk="0">
                <a:moveTo>
                  <a:pt x="0" y="1"/>
                </a:moveTo>
                <a:lnTo>
                  <a:pt x="65" y="195"/>
                </a:lnTo>
                <a:lnTo>
                  <a:pt x="76" y="205"/>
                </a:lnTo>
                <a:lnTo>
                  <a:pt x="87" y="195"/>
                </a:lnTo>
                <a:lnTo>
                  <a:pt x="140" y="11"/>
                </a:lnTo>
                <a:lnTo>
                  <a:pt x="0" y="1"/>
                </a:lnTo>
                <a:close/>
              </a:path>
            </a:pathLst>
          </a:custGeom>
          <a:solidFill>
            <a:srgbClr val="FEF1C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5019090" y="2131707"/>
            <a:ext cx="594799" cy="585830"/>
          </a:xfrm>
          <a:custGeom>
            <a:avLst/>
            <a:gdLst/>
            <a:ahLst/>
            <a:cxnLst/>
            <a:rect l="l" t="t" r="r" b="b"/>
            <a:pathLst>
              <a:path w="679" h="669" extrusionOk="0">
                <a:moveTo>
                  <a:pt x="345" y="0"/>
                </a:moveTo>
                <a:lnTo>
                  <a:pt x="269" y="11"/>
                </a:lnTo>
                <a:lnTo>
                  <a:pt x="205" y="33"/>
                </a:lnTo>
                <a:lnTo>
                  <a:pt x="151" y="65"/>
                </a:lnTo>
                <a:lnTo>
                  <a:pt x="97" y="97"/>
                </a:lnTo>
                <a:lnTo>
                  <a:pt x="65" y="151"/>
                </a:lnTo>
                <a:lnTo>
                  <a:pt x="32" y="205"/>
                </a:lnTo>
                <a:lnTo>
                  <a:pt x="11" y="270"/>
                </a:lnTo>
                <a:lnTo>
                  <a:pt x="0" y="334"/>
                </a:lnTo>
                <a:lnTo>
                  <a:pt x="11" y="399"/>
                </a:lnTo>
                <a:lnTo>
                  <a:pt x="32" y="464"/>
                </a:lnTo>
                <a:lnTo>
                  <a:pt x="65" y="518"/>
                </a:lnTo>
                <a:lnTo>
                  <a:pt x="97" y="571"/>
                </a:lnTo>
                <a:lnTo>
                  <a:pt x="151" y="604"/>
                </a:lnTo>
                <a:lnTo>
                  <a:pt x="205" y="636"/>
                </a:lnTo>
                <a:lnTo>
                  <a:pt x="269" y="658"/>
                </a:lnTo>
                <a:lnTo>
                  <a:pt x="345" y="668"/>
                </a:lnTo>
                <a:lnTo>
                  <a:pt x="409" y="658"/>
                </a:lnTo>
                <a:lnTo>
                  <a:pt x="474" y="636"/>
                </a:lnTo>
                <a:lnTo>
                  <a:pt x="528" y="604"/>
                </a:lnTo>
                <a:lnTo>
                  <a:pt x="582" y="571"/>
                </a:lnTo>
                <a:lnTo>
                  <a:pt x="625" y="518"/>
                </a:lnTo>
                <a:lnTo>
                  <a:pt x="657" y="464"/>
                </a:lnTo>
                <a:lnTo>
                  <a:pt x="668" y="399"/>
                </a:lnTo>
                <a:lnTo>
                  <a:pt x="679" y="334"/>
                </a:lnTo>
                <a:lnTo>
                  <a:pt x="668" y="270"/>
                </a:lnTo>
                <a:lnTo>
                  <a:pt x="657" y="205"/>
                </a:lnTo>
                <a:lnTo>
                  <a:pt x="625" y="151"/>
                </a:lnTo>
                <a:lnTo>
                  <a:pt x="582" y="97"/>
                </a:lnTo>
                <a:lnTo>
                  <a:pt x="528" y="65"/>
                </a:lnTo>
                <a:lnTo>
                  <a:pt x="474" y="33"/>
                </a:lnTo>
                <a:lnTo>
                  <a:pt x="409" y="11"/>
                </a:lnTo>
                <a:lnTo>
                  <a:pt x="345" y="0"/>
                </a:lnTo>
                <a:close/>
              </a:path>
            </a:pathLst>
          </a:custGeom>
          <a:solidFill>
            <a:srgbClr val="FFF5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990183" y="2103685"/>
            <a:ext cx="652614" cy="632241"/>
          </a:xfrm>
          <a:custGeom>
            <a:avLst/>
            <a:gdLst/>
            <a:ahLst/>
            <a:cxnLst/>
            <a:rect l="l" t="t" r="r" b="b"/>
            <a:pathLst>
              <a:path w="745" h="722" extrusionOk="0">
                <a:moveTo>
                  <a:pt x="378" y="65"/>
                </a:moveTo>
                <a:lnTo>
                  <a:pt x="432" y="76"/>
                </a:lnTo>
                <a:lnTo>
                  <a:pt x="496" y="86"/>
                </a:lnTo>
                <a:lnTo>
                  <a:pt x="550" y="119"/>
                </a:lnTo>
                <a:lnTo>
                  <a:pt x="593" y="151"/>
                </a:lnTo>
                <a:lnTo>
                  <a:pt x="626" y="194"/>
                </a:lnTo>
                <a:lnTo>
                  <a:pt x="658" y="248"/>
                </a:lnTo>
                <a:lnTo>
                  <a:pt x="680" y="302"/>
                </a:lnTo>
                <a:lnTo>
                  <a:pt x="680" y="366"/>
                </a:lnTo>
                <a:lnTo>
                  <a:pt x="680" y="431"/>
                </a:lnTo>
                <a:lnTo>
                  <a:pt x="658" y="485"/>
                </a:lnTo>
                <a:lnTo>
                  <a:pt x="626" y="528"/>
                </a:lnTo>
                <a:lnTo>
                  <a:pt x="593" y="582"/>
                </a:lnTo>
                <a:lnTo>
                  <a:pt x="550" y="614"/>
                </a:lnTo>
                <a:lnTo>
                  <a:pt x="496" y="636"/>
                </a:lnTo>
                <a:lnTo>
                  <a:pt x="432" y="657"/>
                </a:lnTo>
                <a:lnTo>
                  <a:pt x="378" y="668"/>
                </a:lnTo>
                <a:lnTo>
                  <a:pt x="313" y="657"/>
                </a:lnTo>
                <a:lnTo>
                  <a:pt x="249" y="636"/>
                </a:lnTo>
                <a:lnTo>
                  <a:pt x="205" y="614"/>
                </a:lnTo>
                <a:lnTo>
                  <a:pt x="152" y="582"/>
                </a:lnTo>
                <a:lnTo>
                  <a:pt x="119" y="528"/>
                </a:lnTo>
                <a:lnTo>
                  <a:pt x="87" y="485"/>
                </a:lnTo>
                <a:lnTo>
                  <a:pt x="76" y="431"/>
                </a:lnTo>
                <a:lnTo>
                  <a:pt x="65" y="366"/>
                </a:lnTo>
                <a:lnTo>
                  <a:pt x="76" y="302"/>
                </a:lnTo>
                <a:lnTo>
                  <a:pt x="87" y="248"/>
                </a:lnTo>
                <a:lnTo>
                  <a:pt x="119" y="194"/>
                </a:lnTo>
                <a:lnTo>
                  <a:pt x="152" y="151"/>
                </a:lnTo>
                <a:lnTo>
                  <a:pt x="205" y="119"/>
                </a:lnTo>
                <a:lnTo>
                  <a:pt x="249" y="86"/>
                </a:lnTo>
                <a:lnTo>
                  <a:pt x="313" y="76"/>
                </a:lnTo>
                <a:lnTo>
                  <a:pt x="378" y="65"/>
                </a:lnTo>
                <a:close/>
                <a:moveTo>
                  <a:pt x="378" y="0"/>
                </a:moveTo>
                <a:lnTo>
                  <a:pt x="302" y="11"/>
                </a:lnTo>
                <a:lnTo>
                  <a:pt x="227" y="32"/>
                </a:lnTo>
                <a:lnTo>
                  <a:pt x="162" y="65"/>
                </a:lnTo>
                <a:lnTo>
                  <a:pt x="109" y="108"/>
                </a:lnTo>
                <a:lnTo>
                  <a:pt x="65" y="162"/>
                </a:lnTo>
                <a:lnTo>
                  <a:pt x="33" y="226"/>
                </a:lnTo>
                <a:lnTo>
                  <a:pt x="12" y="291"/>
                </a:lnTo>
                <a:lnTo>
                  <a:pt x="1" y="366"/>
                </a:lnTo>
                <a:lnTo>
                  <a:pt x="12" y="442"/>
                </a:lnTo>
                <a:lnTo>
                  <a:pt x="33" y="507"/>
                </a:lnTo>
                <a:lnTo>
                  <a:pt x="65" y="571"/>
                </a:lnTo>
                <a:lnTo>
                  <a:pt x="109" y="625"/>
                </a:lnTo>
                <a:lnTo>
                  <a:pt x="162" y="668"/>
                </a:lnTo>
                <a:lnTo>
                  <a:pt x="227" y="700"/>
                </a:lnTo>
                <a:lnTo>
                  <a:pt x="302" y="722"/>
                </a:lnTo>
                <a:lnTo>
                  <a:pt x="453" y="722"/>
                </a:lnTo>
                <a:lnTo>
                  <a:pt x="518" y="700"/>
                </a:lnTo>
                <a:lnTo>
                  <a:pt x="583" y="668"/>
                </a:lnTo>
                <a:lnTo>
                  <a:pt x="636" y="625"/>
                </a:lnTo>
                <a:lnTo>
                  <a:pt x="680" y="571"/>
                </a:lnTo>
                <a:lnTo>
                  <a:pt x="712" y="507"/>
                </a:lnTo>
                <a:lnTo>
                  <a:pt x="733" y="442"/>
                </a:lnTo>
                <a:lnTo>
                  <a:pt x="744" y="366"/>
                </a:lnTo>
                <a:lnTo>
                  <a:pt x="733" y="291"/>
                </a:lnTo>
                <a:lnTo>
                  <a:pt x="712" y="226"/>
                </a:lnTo>
                <a:lnTo>
                  <a:pt x="680" y="162"/>
                </a:lnTo>
                <a:lnTo>
                  <a:pt x="636" y="108"/>
                </a:lnTo>
                <a:lnTo>
                  <a:pt x="583" y="65"/>
                </a:lnTo>
                <a:lnTo>
                  <a:pt x="518" y="32"/>
                </a:lnTo>
                <a:lnTo>
                  <a:pt x="453" y="11"/>
                </a:lnTo>
                <a:lnTo>
                  <a:pt x="378" y="0"/>
                </a:lnTo>
                <a:close/>
              </a:path>
            </a:pathLst>
          </a:custGeom>
          <a:solidFill>
            <a:srgbClr val="FDDF8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292397" y="2244671"/>
            <a:ext cx="142787" cy="302985"/>
          </a:xfrm>
          <a:custGeom>
            <a:avLst/>
            <a:gdLst/>
            <a:ahLst/>
            <a:cxnLst/>
            <a:rect l="l" t="t" r="r" b="b"/>
            <a:pathLst>
              <a:path w="163" h="346" extrusionOk="0">
                <a:moveTo>
                  <a:pt x="1" y="1"/>
                </a:moveTo>
                <a:lnTo>
                  <a:pt x="1" y="238"/>
                </a:lnTo>
                <a:lnTo>
                  <a:pt x="130" y="346"/>
                </a:lnTo>
                <a:lnTo>
                  <a:pt x="162" y="313"/>
                </a:lnTo>
                <a:lnTo>
                  <a:pt x="44" y="216"/>
                </a:lnTo>
                <a:lnTo>
                  <a:pt x="44" y="1"/>
                </a:lnTo>
                <a:close/>
              </a:path>
            </a:pathLst>
          </a:custGeom>
          <a:solidFill>
            <a:srgbClr val="B787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6901959" y="3105843"/>
            <a:ext cx="434758" cy="724901"/>
            <a:chOff x="5468394" y="5756965"/>
            <a:chExt cx="252297" cy="420672"/>
          </a:xfrm>
        </p:grpSpPr>
        <p:sp>
          <p:nvSpPr>
            <p:cNvPr id="108" name="Google Shape;108;p20"/>
            <p:cNvSpPr/>
            <p:nvPr/>
          </p:nvSpPr>
          <p:spPr>
            <a:xfrm>
              <a:off x="5468394" y="5756965"/>
              <a:ext cx="252297" cy="420672"/>
            </a:xfrm>
            <a:custGeom>
              <a:avLst/>
              <a:gdLst/>
              <a:ahLst/>
              <a:cxnLst/>
              <a:rect l="l" t="t" r="r" b="b"/>
              <a:pathLst>
                <a:path w="130386" h="209550" extrusionOk="0">
                  <a:moveTo>
                    <a:pt x="64202" y="0"/>
                  </a:moveTo>
                  <a:lnTo>
                    <a:pt x="61032" y="99"/>
                  </a:lnTo>
                  <a:lnTo>
                    <a:pt x="57861" y="396"/>
                  </a:lnTo>
                  <a:lnTo>
                    <a:pt x="54592" y="793"/>
                  </a:lnTo>
                  <a:lnTo>
                    <a:pt x="51421" y="1387"/>
                  </a:lnTo>
                  <a:lnTo>
                    <a:pt x="47557" y="2279"/>
                  </a:lnTo>
                  <a:lnTo>
                    <a:pt x="43891" y="3369"/>
                  </a:lnTo>
                  <a:lnTo>
                    <a:pt x="40325" y="4657"/>
                  </a:lnTo>
                  <a:lnTo>
                    <a:pt x="36857" y="6143"/>
                  </a:lnTo>
                  <a:lnTo>
                    <a:pt x="33488" y="7827"/>
                  </a:lnTo>
                  <a:lnTo>
                    <a:pt x="30318" y="9710"/>
                  </a:lnTo>
                  <a:lnTo>
                    <a:pt x="27246" y="11691"/>
                  </a:lnTo>
                  <a:lnTo>
                    <a:pt x="24274" y="13871"/>
                  </a:lnTo>
                  <a:lnTo>
                    <a:pt x="21500" y="16249"/>
                  </a:lnTo>
                  <a:lnTo>
                    <a:pt x="18924" y="18726"/>
                  </a:lnTo>
                  <a:lnTo>
                    <a:pt x="16447" y="21302"/>
                  </a:lnTo>
                  <a:lnTo>
                    <a:pt x="14069" y="23977"/>
                  </a:lnTo>
                  <a:lnTo>
                    <a:pt x="11988" y="26850"/>
                  </a:lnTo>
                  <a:lnTo>
                    <a:pt x="9908" y="29822"/>
                  </a:lnTo>
                  <a:lnTo>
                    <a:pt x="8124" y="32894"/>
                  </a:lnTo>
                  <a:lnTo>
                    <a:pt x="6440" y="35965"/>
                  </a:lnTo>
                  <a:lnTo>
                    <a:pt x="5053" y="39235"/>
                  </a:lnTo>
                  <a:lnTo>
                    <a:pt x="3765" y="42504"/>
                  </a:lnTo>
                  <a:lnTo>
                    <a:pt x="2576" y="45873"/>
                  </a:lnTo>
                  <a:lnTo>
                    <a:pt x="1684" y="49341"/>
                  </a:lnTo>
                  <a:lnTo>
                    <a:pt x="991" y="52809"/>
                  </a:lnTo>
                  <a:lnTo>
                    <a:pt x="495" y="56375"/>
                  </a:lnTo>
                  <a:lnTo>
                    <a:pt x="99" y="59942"/>
                  </a:lnTo>
                  <a:lnTo>
                    <a:pt x="0" y="63509"/>
                  </a:lnTo>
                  <a:lnTo>
                    <a:pt x="99" y="67076"/>
                  </a:lnTo>
                  <a:lnTo>
                    <a:pt x="396" y="70742"/>
                  </a:lnTo>
                  <a:lnTo>
                    <a:pt x="991" y="74309"/>
                  </a:lnTo>
                  <a:lnTo>
                    <a:pt x="1684" y="77974"/>
                  </a:lnTo>
                  <a:lnTo>
                    <a:pt x="2675" y="81541"/>
                  </a:lnTo>
                  <a:lnTo>
                    <a:pt x="3963" y="85108"/>
                  </a:lnTo>
                  <a:lnTo>
                    <a:pt x="5350" y="88675"/>
                  </a:lnTo>
                  <a:lnTo>
                    <a:pt x="7035" y="92143"/>
                  </a:lnTo>
                  <a:lnTo>
                    <a:pt x="10007" y="97691"/>
                  </a:lnTo>
                  <a:lnTo>
                    <a:pt x="13177" y="103239"/>
                  </a:lnTo>
                  <a:lnTo>
                    <a:pt x="16447" y="108689"/>
                  </a:lnTo>
                  <a:lnTo>
                    <a:pt x="19716" y="114138"/>
                  </a:lnTo>
                  <a:lnTo>
                    <a:pt x="23878" y="120776"/>
                  </a:lnTo>
                  <a:lnTo>
                    <a:pt x="28237" y="127414"/>
                  </a:lnTo>
                  <a:lnTo>
                    <a:pt x="32497" y="134053"/>
                  </a:lnTo>
                  <a:lnTo>
                    <a:pt x="36758" y="140691"/>
                  </a:lnTo>
                  <a:lnTo>
                    <a:pt x="38937" y="144357"/>
                  </a:lnTo>
                  <a:lnTo>
                    <a:pt x="41117" y="147923"/>
                  </a:lnTo>
                  <a:lnTo>
                    <a:pt x="43198" y="151589"/>
                  </a:lnTo>
                  <a:lnTo>
                    <a:pt x="45179" y="155354"/>
                  </a:lnTo>
                  <a:lnTo>
                    <a:pt x="47161" y="159020"/>
                  </a:lnTo>
                  <a:lnTo>
                    <a:pt x="49043" y="162785"/>
                  </a:lnTo>
                  <a:lnTo>
                    <a:pt x="50827" y="166550"/>
                  </a:lnTo>
                  <a:lnTo>
                    <a:pt x="52511" y="170414"/>
                  </a:lnTo>
                  <a:lnTo>
                    <a:pt x="54195" y="174278"/>
                  </a:lnTo>
                  <a:lnTo>
                    <a:pt x="55781" y="178142"/>
                  </a:lnTo>
                  <a:lnTo>
                    <a:pt x="57267" y="182105"/>
                  </a:lnTo>
                  <a:lnTo>
                    <a:pt x="58654" y="186069"/>
                  </a:lnTo>
                  <a:lnTo>
                    <a:pt x="59942" y="190032"/>
                  </a:lnTo>
                  <a:lnTo>
                    <a:pt x="61131" y="194094"/>
                  </a:lnTo>
                  <a:lnTo>
                    <a:pt x="62221" y="198156"/>
                  </a:lnTo>
                  <a:lnTo>
                    <a:pt x="63311" y="202317"/>
                  </a:lnTo>
                  <a:lnTo>
                    <a:pt x="64995" y="209550"/>
                  </a:lnTo>
                  <a:lnTo>
                    <a:pt x="67274" y="202119"/>
                  </a:lnTo>
                  <a:lnTo>
                    <a:pt x="69453" y="194787"/>
                  </a:lnTo>
                  <a:lnTo>
                    <a:pt x="71633" y="187456"/>
                  </a:lnTo>
                  <a:lnTo>
                    <a:pt x="72822" y="183889"/>
                  </a:lnTo>
                  <a:lnTo>
                    <a:pt x="74110" y="180322"/>
                  </a:lnTo>
                  <a:lnTo>
                    <a:pt x="75497" y="176656"/>
                  </a:lnTo>
                  <a:lnTo>
                    <a:pt x="76884" y="172990"/>
                  </a:lnTo>
                  <a:lnTo>
                    <a:pt x="78469" y="169423"/>
                  </a:lnTo>
                  <a:lnTo>
                    <a:pt x="80055" y="165956"/>
                  </a:lnTo>
                  <a:lnTo>
                    <a:pt x="81739" y="162488"/>
                  </a:lnTo>
                  <a:lnTo>
                    <a:pt x="83522" y="159020"/>
                  </a:lnTo>
                  <a:lnTo>
                    <a:pt x="85306" y="155552"/>
                  </a:lnTo>
                  <a:lnTo>
                    <a:pt x="87188" y="152184"/>
                  </a:lnTo>
                  <a:lnTo>
                    <a:pt x="91052" y="145447"/>
                  </a:lnTo>
                  <a:lnTo>
                    <a:pt x="95015" y="138808"/>
                  </a:lnTo>
                  <a:lnTo>
                    <a:pt x="99078" y="132269"/>
                  </a:lnTo>
                  <a:lnTo>
                    <a:pt x="103338" y="125730"/>
                  </a:lnTo>
                  <a:lnTo>
                    <a:pt x="108391" y="117705"/>
                  </a:lnTo>
                  <a:lnTo>
                    <a:pt x="113345" y="109580"/>
                  </a:lnTo>
                  <a:lnTo>
                    <a:pt x="118100" y="101357"/>
                  </a:lnTo>
                  <a:lnTo>
                    <a:pt x="122757" y="93034"/>
                  </a:lnTo>
                  <a:lnTo>
                    <a:pt x="124144" y="90359"/>
                  </a:lnTo>
                  <a:lnTo>
                    <a:pt x="125432" y="87585"/>
                  </a:lnTo>
                  <a:lnTo>
                    <a:pt x="126621" y="84811"/>
                  </a:lnTo>
                  <a:lnTo>
                    <a:pt x="127612" y="82037"/>
                  </a:lnTo>
                  <a:lnTo>
                    <a:pt x="128404" y="79262"/>
                  </a:lnTo>
                  <a:lnTo>
                    <a:pt x="129098" y="76389"/>
                  </a:lnTo>
                  <a:lnTo>
                    <a:pt x="129692" y="73516"/>
                  </a:lnTo>
                  <a:lnTo>
                    <a:pt x="130089" y="70643"/>
                  </a:lnTo>
                  <a:lnTo>
                    <a:pt x="130287" y="67769"/>
                  </a:lnTo>
                  <a:lnTo>
                    <a:pt x="130386" y="64896"/>
                  </a:lnTo>
                  <a:lnTo>
                    <a:pt x="130386" y="62023"/>
                  </a:lnTo>
                  <a:lnTo>
                    <a:pt x="130188" y="59051"/>
                  </a:lnTo>
                  <a:lnTo>
                    <a:pt x="129891" y="56078"/>
                  </a:lnTo>
                  <a:lnTo>
                    <a:pt x="129395" y="53106"/>
                  </a:lnTo>
                  <a:lnTo>
                    <a:pt x="128801" y="50233"/>
                  </a:lnTo>
                  <a:lnTo>
                    <a:pt x="128107" y="47161"/>
                  </a:lnTo>
                  <a:lnTo>
                    <a:pt x="127116" y="44189"/>
                  </a:lnTo>
                  <a:lnTo>
                    <a:pt x="126126" y="41216"/>
                  </a:lnTo>
                  <a:lnTo>
                    <a:pt x="124937" y="38244"/>
                  </a:lnTo>
                  <a:lnTo>
                    <a:pt x="123550" y="35470"/>
                  </a:lnTo>
                  <a:lnTo>
                    <a:pt x="122163" y="32795"/>
                  </a:lnTo>
                  <a:lnTo>
                    <a:pt x="120577" y="30120"/>
                  </a:lnTo>
                  <a:lnTo>
                    <a:pt x="118893" y="27544"/>
                  </a:lnTo>
                  <a:lnTo>
                    <a:pt x="117110" y="25166"/>
                  </a:lnTo>
                  <a:lnTo>
                    <a:pt x="115227" y="22788"/>
                  </a:lnTo>
                  <a:lnTo>
                    <a:pt x="113246" y="20509"/>
                  </a:lnTo>
                  <a:lnTo>
                    <a:pt x="111066" y="18429"/>
                  </a:lnTo>
                  <a:lnTo>
                    <a:pt x="108886" y="16348"/>
                  </a:lnTo>
                  <a:lnTo>
                    <a:pt x="106607" y="14465"/>
                  </a:lnTo>
                  <a:lnTo>
                    <a:pt x="104230" y="12583"/>
                  </a:lnTo>
                  <a:lnTo>
                    <a:pt x="101753" y="10899"/>
                  </a:lnTo>
                  <a:lnTo>
                    <a:pt x="99276" y="9313"/>
                  </a:lnTo>
                  <a:lnTo>
                    <a:pt x="96601" y="7827"/>
                  </a:lnTo>
                  <a:lnTo>
                    <a:pt x="93925" y="6440"/>
                  </a:lnTo>
                  <a:lnTo>
                    <a:pt x="91151" y="5251"/>
                  </a:lnTo>
                  <a:lnTo>
                    <a:pt x="88377" y="4161"/>
                  </a:lnTo>
                  <a:lnTo>
                    <a:pt x="85504" y="3170"/>
                  </a:lnTo>
                  <a:lnTo>
                    <a:pt x="82631" y="2279"/>
                  </a:lnTo>
                  <a:lnTo>
                    <a:pt x="79658" y="1585"/>
                  </a:lnTo>
                  <a:lnTo>
                    <a:pt x="76587" y="991"/>
                  </a:lnTo>
                  <a:lnTo>
                    <a:pt x="73516" y="495"/>
                  </a:lnTo>
                  <a:lnTo>
                    <a:pt x="70444" y="198"/>
                  </a:lnTo>
                  <a:lnTo>
                    <a:pt x="67373" y="0"/>
                  </a:lnTo>
                  <a:close/>
                </a:path>
              </a:pathLst>
            </a:custGeom>
            <a:solidFill>
              <a:srgbClr val="92DDA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530950" y="5814020"/>
              <a:ext cx="127200" cy="120900"/>
            </a:xfrm>
            <a:prstGeom prst="star5">
              <a:avLst>
                <a:gd name="adj" fmla="val 23126"/>
                <a:gd name="hf" fmla="val 105146"/>
                <a:gd name="vf" fmla="val 110557"/>
              </a:avLst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10" name="Google Shape;110;p20"/>
          <p:cNvSpPr/>
          <p:nvPr/>
        </p:nvSpPr>
        <p:spPr>
          <a:xfrm>
            <a:off x="3212828" y="3326333"/>
            <a:ext cx="652624" cy="592827"/>
          </a:xfrm>
          <a:custGeom>
            <a:avLst/>
            <a:gdLst/>
            <a:ahLst/>
            <a:cxnLst/>
            <a:rect l="l" t="t" r="r" b="b"/>
            <a:pathLst>
              <a:path w="1155" h="1048" extrusionOk="0">
                <a:moveTo>
                  <a:pt x="0" y="1047"/>
                </a:moveTo>
                <a:lnTo>
                  <a:pt x="209" y="1047"/>
                </a:lnTo>
                <a:lnTo>
                  <a:pt x="209" y="421"/>
                </a:lnTo>
                <a:lnTo>
                  <a:pt x="0" y="421"/>
                </a:lnTo>
                <a:lnTo>
                  <a:pt x="0" y="1047"/>
                </a:lnTo>
                <a:close/>
                <a:moveTo>
                  <a:pt x="1152" y="472"/>
                </a:moveTo>
                <a:cubicBezTo>
                  <a:pt x="1152" y="415"/>
                  <a:pt x="1104" y="367"/>
                  <a:pt x="1047" y="367"/>
                </a:cubicBezTo>
                <a:lnTo>
                  <a:pt x="717" y="367"/>
                </a:lnTo>
                <a:lnTo>
                  <a:pt x="768" y="127"/>
                </a:lnTo>
                <a:lnTo>
                  <a:pt x="771" y="110"/>
                </a:lnTo>
                <a:cubicBezTo>
                  <a:pt x="771" y="88"/>
                  <a:pt x="762" y="68"/>
                  <a:pt x="748" y="54"/>
                </a:cubicBezTo>
                <a:lnTo>
                  <a:pt x="692" y="0"/>
                </a:lnTo>
                <a:lnTo>
                  <a:pt x="347" y="345"/>
                </a:lnTo>
                <a:cubicBezTo>
                  <a:pt x="327" y="364"/>
                  <a:pt x="316" y="390"/>
                  <a:pt x="316" y="418"/>
                </a:cubicBezTo>
                <a:lnTo>
                  <a:pt x="316" y="940"/>
                </a:lnTo>
                <a:cubicBezTo>
                  <a:pt x="316" y="997"/>
                  <a:pt x="364" y="1045"/>
                  <a:pt x="421" y="1045"/>
                </a:cubicBezTo>
                <a:lnTo>
                  <a:pt x="892" y="1045"/>
                </a:lnTo>
                <a:cubicBezTo>
                  <a:pt x="934" y="1045"/>
                  <a:pt x="974" y="1019"/>
                  <a:pt x="988" y="980"/>
                </a:cubicBezTo>
                <a:lnTo>
                  <a:pt x="1146" y="610"/>
                </a:lnTo>
                <a:cubicBezTo>
                  <a:pt x="1152" y="599"/>
                  <a:pt x="1154" y="585"/>
                  <a:pt x="1154" y="570"/>
                </a:cubicBezTo>
                <a:lnTo>
                  <a:pt x="1154" y="472"/>
                </a:lnTo>
                <a:lnTo>
                  <a:pt x="1154" y="472"/>
                </a:lnTo>
                <a:lnTo>
                  <a:pt x="1152" y="472"/>
                </a:lnTo>
                <a:close/>
              </a:path>
            </a:pathLst>
          </a:custGeom>
          <a:solidFill>
            <a:srgbClr val="B7D2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2325675" y="2308037"/>
            <a:ext cx="4488600" cy="24165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382590" y="2308037"/>
            <a:ext cx="1406455" cy="2416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marR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dirty="0">
                <a:latin typeface="+mj-lt"/>
                <a:ea typeface="Google Sans"/>
                <a:cs typeface="Google Sans"/>
                <a:sym typeface="Google Sans"/>
              </a:rPr>
              <a:t>Compreenda as personas do usuário e identifique os impactos das mudanças.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dirty="0">
                <a:latin typeface="+mj-lt"/>
                <a:ea typeface="Google Sans"/>
                <a:cs typeface="Google Sans"/>
                <a:sym typeface="Google Sans"/>
              </a:rPr>
              <a:t>Em seguida, avalie a complexidade da mudança para criar uma definição de estratégia.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2502050" y="3533282"/>
            <a:ext cx="1252200" cy="10500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Informe os usuários sobre as mudanças futuras e forneça atualizações sobre o escopo, o tempo e os benefícios do programa. </a:t>
            </a:r>
            <a:endParaRPr sz="1000" b="1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3937075" y="3532625"/>
            <a:ext cx="1252200" cy="10500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Ajude os usuários a se sentirem confiantes de que poderão usar a nova ferramenta/processo/sistema.</a:t>
            </a:r>
            <a:endParaRPr sz="1000" b="1" dirty="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372100" y="3541065"/>
            <a:ext cx="1252200" cy="1033200"/>
          </a:xfrm>
          <a:prstGeom prst="rect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Prepare-se para o lançamento e dê suporte aos usuários após a ativação para ajudar na transição.</a:t>
            </a:r>
            <a:endParaRPr sz="1000" b="1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54275" y="1723897"/>
            <a:ext cx="1304700" cy="5514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PLANEJAR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502038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1. CONSCIÊNCIA</a:t>
            </a:r>
            <a:endParaRPr sz="10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937091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2. PRONTIDÃO</a:t>
            </a:r>
            <a:endParaRPr sz="10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5372154" y="3168513"/>
            <a:ext cx="1252200" cy="3237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3. RESILIÊNCIA</a:t>
            </a:r>
            <a:endParaRPr sz="10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36" y="2596724"/>
            <a:ext cx="509625" cy="5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187" y="2507575"/>
            <a:ext cx="509625" cy="549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036" y="2520523"/>
            <a:ext cx="580100" cy="5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66806" y="3395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latin typeface="+mj-lt"/>
                <a:ea typeface="Google Sans"/>
                <a:cs typeface="Google Sans"/>
                <a:sym typeface="Google Sans"/>
              </a:rPr>
              <a:t>Como abordamos a gestão de mudanças?</a:t>
            </a: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Primeiro, criamos estratégias avaliando quem e o que será afetado pela mudança. Em seguida, executamos essa estratégia em três fases – Conscientização, Prontidão e Resiliência – para garantir a recepção positiva da mudança! Por fim, medimos a adoção.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325700" y="1723897"/>
            <a:ext cx="4488600" cy="551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EXECUTAR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20425" y="2497075"/>
            <a:ext cx="443700" cy="323700"/>
          </a:xfrm>
          <a:prstGeom prst="rightArrow">
            <a:avLst>
              <a:gd name="adj1" fmla="val 43852"/>
              <a:gd name="adj2" fmla="val 50219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7381025" y="2308025"/>
            <a:ext cx="1369200" cy="24165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Aproveite pesquisas, métricas de uso e sessões de feedback para determinar se a adoção da mudança foi bem-sucedida.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+mj-lt"/>
              <a:ea typeface="Google Sans"/>
              <a:cs typeface="Google Sans"/>
              <a:sym typeface="Google Sans"/>
            </a:endParaRPr>
          </a:p>
          <a:p>
            <a:pPr marL="5715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Repita a metodologia de acordo com as lições aprendidas.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381150" y="1723875"/>
            <a:ext cx="1369200" cy="551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" sz="16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MEDIR</a:t>
            </a: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5350" y="2596675"/>
            <a:ext cx="856289" cy="4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563" y="2539912"/>
            <a:ext cx="580114" cy="5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6875800" y="2497075"/>
            <a:ext cx="443700" cy="323700"/>
          </a:xfrm>
          <a:prstGeom prst="rightArrow">
            <a:avLst>
              <a:gd name="adj1" fmla="val 43852"/>
              <a:gd name="adj2" fmla="val 50219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552875" y="1734575"/>
            <a:ext cx="8320200" cy="559800"/>
          </a:xfrm>
          <a:prstGeom prst="homePlate">
            <a:avLst>
              <a:gd name="adj" fmla="val 50000"/>
            </a:avLst>
          </a:prstGeom>
          <a:solidFill>
            <a:srgbClr val="FDDF8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Planejamento:</a:t>
            </a:r>
            <a:r>
              <a:rPr lang="pt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pt" i="1">
                <a:latin typeface="+mj-lt"/>
                <a:ea typeface="Google Sans"/>
                <a:cs typeface="Google Sans"/>
                <a:sym typeface="Google Sans"/>
              </a:rPr>
              <a:t>Centricidade do usuário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3000" y="2397875"/>
            <a:ext cx="2529300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3382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oogle Sans"/>
              <a:buChar char="●"/>
            </a:pPr>
            <a:r>
              <a:rPr lang="pt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Identifique os principais usuários e grupos que serão afetados pela mudança.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oogle Sans"/>
              <a:buChar char="●"/>
            </a:pPr>
            <a:r>
              <a:rPr lang="pt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Conduza entrevistas para entender as funções, responsabilidades e necessidades desses usuários. 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spcBef>
                <a:spcPts val="600"/>
              </a:spcBef>
              <a:spcAft>
                <a:spcPts val="600"/>
              </a:spcAft>
              <a:buSzPts val="1000"/>
              <a:buFont typeface="Google Sans"/>
              <a:buChar char="●"/>
            </a:pPr>
            <a:r>
              <a:rPr lang="pt" sz="10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Crie um documento de acompanhamento detalhando quais usuários são afetados e como. </a:t>
            </a: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266800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rgbClr val="FFFFFF"/>
                </a:solidFill>
                <a:latin typeface="+mj-lt"/>
              </a:rPr>
              <a:t>1.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838299" y="1682825"/>
            <a:ext cx="2170311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b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Quem a mudança afeta?</a:t>
            </a:r>
            <a:endParaRPr sz="1200" b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093488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rgbClr val="FFFFFF"/>
                </a:solidFill>
                <a:latin typeface="+mj-lt"/>
              </a:rPr>
              <a:t>2.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212949" y="2397875"/>
            <a:ext cx="2647161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pt" sz="1000" dirty="0">
                <a:latin typeface="+mj-lt"/>
                <a:ea typeface="Google Sans"/>
                <a:cs typeface="Google Sans"/>
                <a:sym typeface="Google Sans"/>
              </a:rPr>
              <a:t>Agora que você sabe QUEM será afetado, defina COMO a mudança afetará cada grupo de usuários.</a:t>
            </a: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pt" sz="1000" dirty="0">
                <a:latin typeface="+mj-lt"/>
                <a:ea typeface="Google Sans"/>
                <a:cs typeface="Google Sans"/>
                <a:sym typeface="Google Sans"/>
              </a:rPr>
              <a:t>Descreva as mudanças específicas e seus impactos (positivos e negativos) por grupo de usuários.</a:t>
            </a: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8100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Google Sans"/>
              <a:buChar char="●"/>
            </a:pPr>
            <a:r>
              <a:rPr lang="pt" sz="1000" dirty="0">
                <a:latin typeface="+mj-lt"/>
                <a:ea typeface="Google Sans"/>
                <a:cs typeface="Google Sans"/>
                <a:sym typeface="Google Sans"/>
              </a:rPr>
              <a:t>Crie declarações simples sobre os benefícios da mudança para grupos de usuários. (Por exemplo, esta mudança permite que o aluno tome decisões baseadas em dados.)</a:t>
            </a: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024575" y="2397875"/>
            <a:ext cx="2529300" cy="2437500"/>
          </a:xfrm>
          <a:prstGeom prst="rect">
            <a:avLst/>
          </a:prstGeom>
          <a:noFill/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pt" sz="1000" dirty="0">
                <a:latin typeface="+mj-lt"/>
                <a:ea typeface="Google Sans"/>
                <a:cs typeface="Google Sans"/>
                <a:sym typeface="Google Sans"/>
              </a:rPr>
              <a:t>Com o QUEM e o COMO definidos, agora você pode começar a pensar na melhor maneira de se comunicar e treinar seus grupos de usuários sobre a mudança.</a:t>
            </a: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Google Sans"/>
              <a:buChar char="●"/>
            </a:pPr>
            <a:r>
              <a:rPr lang="pt" sz="1000" dirty="0">
                <a:latin typeface="+mj-lt"/>
                <a:ea typeface="Google Sans"/>
                <a:cs typeface="Google Sans"/>
                <a:sym typeface="Google Sans"/>
              </a:rPr>
              <a:t>Crie e adapte um plano de comunicação específico para cada grupo com o qual trabalhará. </a:t>
            </a: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457200" marR="33823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0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920175" y="1734563"/>
            <a:ext cx="571500" cy="559800"/>
          </a:xfrm>
          <a:prstGeom prst="ellipse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 b="1">
                <a:solidFill>
                  <a:srgbClr val="FFFFFF"/>
                </a:solidFill>
                <a:latin typeface="+mj-lt"/>
              </a:rPr>
              <a:t>3.</a:t>
            </a:r>
            <a:endParaRPr sz="2000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664999" y="1682825"/>
            <a:ext cx="2255175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b="1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Como a mudança os afeta?</a:t>
            </a:r>
            <a:endParaRPr sz="1200" b="1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6491675" y="1682825"/>
            <a:ext cx="20622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b="1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Elabore estratégias de como ajudá-los a fazer a transição.</a:t>
            </a:r>
            <a:endParaRPr sz="1200" b="1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" sz="1200" dirty="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O público-alvo da mudança é uma prioridade ao realizar uma mudança! Siga as etapas e conclua as entregas para formar uma visão abrangente de seu público-alvo que ajudará você a mantê-los em mente enquanto lida com a mudança.</a:t>
            </a:r>
            <a:endParaRPr sz="1200" dirty="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593475" y="1647179"/>
            <a:ext cx="2720100" cy="13242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111827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300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É fácil focar apenas nos grupos que estão </a:t>
            </a:r>
            <a:r>
              <a:rPr lang="pt" sz="1300" b="1" u="sng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diretamente envolvidos</a:t>
            </a:r>
            <a:r>
              <a:rPr lang="pt" sz="1300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 na mudança.</a:t>
            </a:r>
            <a:endParaRPr sz="1300" dirty="0">
              <a:solidFill>
                <a:srgbClr val="666666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200825" y="1567375"/>
            <a:ext cx="6021300" cy="1483800"/>
          </a:xfrm>
          <a:prstGeom prst="rect">
            <a:avLst/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629150" marR="34344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300">
                <a:solidFill>
                  <a:srgbClr val="674EA7"/>
                </a:solidFill>
                <a:latin typeface="+mj-lt"/>
                <a:ea typeface="Google Sans"/>
                <a:cs typeface="Google Sans"/>
                <a:sym typeface="Google Sans"/>
              </a:rPr>
              <a:t>A gestão de mudanças é responsável e oferece suporte a todos os </a:t>
            </a:r>
            <a:r>
              <a:rPr lang="pt" sz="1300" b="1" u="sng">
                <a:solidFill>
                  <a:srgbClr val="674EA7"/>
                </a:solidFill>
                <a:latin typeface="+mj-lt"/>
                <a:ea typeface="Google Sans"/>
                <a:cs typeface="Google Sans"/>
                <a:sym typeface="Google Sans"/>
              </a:rPr>
              <a:t>grupos afetados</a:t>
            </a:r>
            <a:r>
              <a:rPr lang="pt" sz="1300">
                <a:solidFill>
                  <a:srgbClr val="674EA7"/>
                </a:solidFill>
                <a:latin typeface="+mj-lt"/>
                <a:ea typeface="Google Sans"/>
                <a:cs typeface="Google Sans"/>
                <a:sym typeface="Google Sans"/>
              </a:rPr>
              <a:t>.</a:t>
            </a:r>
            <a:endParaRPr sz="1300" b="1" u="sng">
              <a:solidFill>
                <a:srgbClr val="674EA7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739074" y="1718013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547672" y="1718002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366699" y="1718002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781778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2200" b="1" dirty="0">
                <a:latin typeface="+mj-lt"/>
                <a:ea typeface="Google Sans"/>
                <a:cs typeface="Google Sans"/>
                <a:sym typeface="Google Sans"/>
              </a:rPr>
              <a:t>Gerenciamento de partes interessadas:</a:t>
            </a:r>
            <a:r>
              <a:rPr lang="pt" sz="2200" dirty="0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pt" sz="2200" i="1" dirty="0">
                <a:latin typeface="+mj-lt"/>
                <a:ea typeface="Google Sans"/>
                <a:cs typeface="Google Sans"/>
                <a:sym typeface="Google Sans"/>
              </a:rPr>
              <a:t>foco amplo no “usuário”</a:t>
            </a:r>
            <a:endParaRPr sz="2200" i="1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Um dos grandes benefícios de começar a gestão de mudanças mais cedo é ter tempo para investir no gerenciamento das partes interessadas e incluir uma ampla perspectiva centrada no usuário na estratégia e nas decisões gerais do projeto.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298" y="1805020"/>
            <a:ext cx="408142" cy="59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950" y="1781347"/>
            <a:ext cx="467670" cy="61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313" y="1792852"/>
            <a:ext cx="498174" cy="618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2338938" y="2534450"/>
            <a:ext cx="8469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Usuários 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Finais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383825" y="2534450"/>
            <a:ext cx="1068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Equipes Tangenciais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650388" y="2534450"/>
            <a:ext cx="9852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Executivos / Liderança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5930464" y="1718000"/>
            <a:ext cx="791400" cy="7686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833563" y="2571750"/>
            <a:ext cx="9852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Equipes de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Vendas e Marketing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2093" y="1805023"/>
            <a:ext cx="408142" cy="594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890225" y="3305025"/>
            <a:ext cx="846900" cy="479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 dirty="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Como?</a:t>
            </a:r>
            <a:endParaRPr b="1" dirty="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737125" y="3305025"/>
            <a:ext cx="6219900" cy="479700"/>
          </a:xfrm>
          <a:prstGeom prst="rect">
            <a:avLst/>
          </a:prstGeom>
          <a:solidFill>
            <a:srgbClr val="D9D2E9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Unificar as comunicações, fornecendo informações sobre o projeto com base na compreensão de todos os grupos afetados e incentivando a participação das partes interessadas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654500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Sessões de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perguntas e respostas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253525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Atualizações periódicas de </a:t>
            </a:r>
            <a:br>
              <a:rPr lang="pt" sz="1100" dirty="0">
                <a:latin typeface="+mj-lt"/>
                <a:ea typeface="Google Sans"/>
                <a:cs typeface="Google Sans"/>
                <a:sym typeface="Google Sans"/>
              </a:rPr>
            </a:b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e-mail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852550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Ajustes de cronograma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451575" y="4434700"/>
            <a:ext cx="1208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Avaliações de 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clima organizacional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040464" y="3997922"/>
            <a:ext cx="436775" cy="436775"/>
          </a:xfrm>
          <a:custGeom>
            <a:avLst/>
            <a:gdLst/>
            <a:ahLst/>
            <a:cxnLst/>
            <a:rect l="l" t="t" r="r" b="b"/>
            <a:pathLst>
              <a:path w="1051" h="1051" extrusionOk="0">
                <a:moveTo>
                  <a:pt x="996" y="212"/>
                </a:moveTo>
                <a:lnTo>
                  <a:pt x="892" y="212"/>
                </a:lnTo>
                <a:lnTo>
                  <a:pt x="892" y="683"/>
                </a:lnTo>
                <a:lnTo>
                  <a:pt x="211" y="683"/>
                </a:lnTo>
                <a:lnTo>
                  <a:pt x="211" y="788"/>
                </a:lnTo>
                <a:cubicBezTo>
                  <a:pt x="211" y="816"/>
                  <a:pt x="234" y="841"/>
                  <a:pt x="265" y="841"/>
                </a:cubicBezTo>
                <a:lnTo>
                  <a:pt x="841" y="841"/>
                </a:lnTo>
                <a:lnTo>
                  <a:pt x="1050" y="1050"/>
                </a:lnTo>
                <a:lnTo>
                  <a:pt x="1050" y="263"/>
                </a:lnTo>
                <a:cubicBezTo>
                  <a:pt x="1050" y="235"/>
                  <a:pt x="1024" y="212"/>
                  <a:pt x="996" y="212"/>
                </a:cubicBezTo>
                <a:close/>
                <a:moveTo>
                  <a:pt x="787" y="525"/>
                </a:moveTo>
                <a:lnTo>
                  <a:pt x="787" y="54"/>
                </a:lnTo>
                <a:cubicBezTo>
                  <a:pt x="787" y="26"/>
                  <a:pt x="765" y="0"/>
                  <a:pt x="734" y="0"/>
                </a:cubicBezTo>
                <a:lnTo>
                  <a:pt x="53" y="0"/>
                </a:lnTo>
                <a:cubicBezTo>
                  <a:pt x="25" y="0"/>
                  <a:pt x="0" y="23"/>
                  <a:pt x="0" y="54"/>
                </a:cubicBezTo>
                <a:lnTo>
                  <a:pt x="0" y="785"/>
                </a:lnTo>
                <a:lnTo>
                  <a:pt x="209" y="576"/>
                </a:lnTo>
                <a:lnTo>
                  <a:pt x="731" y="576"/>
                </a:lnTo>
                <a:cubicBezTo>
                  <a:pt x="765" y="579"/>
                  <a:pt x="787" y="554"/>
                  <a:pt x="787" y="525"/>
                </a:cubicBez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3639492" y="4069141"/>
            <a:ext cx="436775" cy="244032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837538" y="3911340"/>
            <a:ext cx="436775" cy="396754"/>
          </a:xfrm>
          <a:custGeom>
            <a:avLst/>
            <a:gdLst/>
            <a:ahLst/>
            <a:cxnLst/>
            <a:rect l="l" t="t" r="r" b="b"/>
            <a:pathLst>
              <a:path w="1155" h="1048" extrusionOk="0">
                <a:moveTo>
                  <a:pt x="0" y="1047"/>
                </a:moveTo>
                <a:lnTo>
                  <a:pt x="209" y="1047"/>
                </a:lnTo>
                <a:lnTo>
                  <a:pt x="209" y="421"/>
                </a:lnTo>
                <a:lnTo>
                  <a:pt x="0" y="421"/>
                </a:lnTo>
                <a:lnTo>
                  <a:pt x="0" y="1047"/>
                </a:lnTo>
                <a:close/>
                <a:moveTo>
                  <a:pt x="1152" y="472"/>
                </a:moveTo>
                <a:cubicBezTo>
                  <a:pt x="1152" y="415"/>
                  <a:pt x="1104" y="367"/>
                  <a:pt x="1047" y="367"/>
                </a:cubicBezTo>
                <a:lnTo>
                  <a:pt x="717" y="367"/>
                </a:lnTo>
                <a:lnTo>
                  <a:pt x="768" y="127"/>
                </a:lnTo>
                <a:lnTo>
                  <a:pt x="771" y="110"/>
                </a:lnTo>
                <a:cubicBezTo>
                  <a:pt x="771" y="88"/>
                  <a:pt x="762" y="68"/>
                  <a:pt x="748" y="54"/>
                </a:cubicBezTo>
                <a:lnTo>
                  <a:pt x="692" y="0"/>
                </a:lnTo>
                <a:lnTo>
                  <a:pt x="347" y="345"/>
                </a:lnTo>
                <a:cubicBezTo>
                  <a:pt x="327" y="364"/>
                  <a:pt x="316" y="390"/>
                  <a:pt x="316" y="418"/>
                </a:cubicBezTo>
                <a:lnTo>
                  <a:pt x="316" y="940"/>
                </a:lnTo>
                <a:cubicBezTo>
                  <a:pt x="316" y="997"/>
                  <a:pt x="364" y="1045"/>
                  <a:pt x="421" y="1045"/>
                </a:cubicBezTo>
                <a:lnTo>
                  <a:pt x="892" y="1045"/>
                </a:lnTo>
                <a:cubicBezTo>
                  <a:pt x="934" y="1045"/>
                  <a:pt x="974" y="1019"/>
                  <a:pt x="988" y="980"/>
                </a:cubicBezTo>
                <a:lnTo>
                  <a:pt x="1146" y="610"/>
                </a:lnTo>
                <a:cubicBezTo>
                  <a:pt x="1152" y="599"/>
                  <a:pt x="1154" y="585"/>
                  <a:pt x="1154" y="570"/>
                </a:cubicBezTo>
                <a:lnTo>
                  <a:pt x="1154" y="472"/>
                </a:lnTo>
                <a:lnTo>
                  <a:pt x="1154" y="472"/>
                </a:lnTo>
                <a:lnTo>
                  <a:pt x="1152" y="472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238524" y="4008973"/>
            <a:ext cx="436775" cy="342446"/>
          </a:xfrm>
          <a:custGeom>
            <a:avLst/>
            <a:gdLst/>
            <a:ahLst/>
            <a:cxnLst/>
            <a:rect l="l" t="t" r="r" b="b"/>
            <a:pathLst>
              <a:path w="941" h="735" extrusionOk="0">
                <a:moveTo>
                  <a:pt x="209" y="316"/>
                </a:moveTo>
                <a:lnTo>
                  <a:pt x="0" y="525"/>
                </a:lnTo>
                <a:lnTo>
                  <a:pt x="209" y="734"/>
                </a:lnTo>
                <a:lnTo>
                  <a:pt x="209" y="576"/>
                </a:lnTo>
                <a:lnTo>
                  <a:pt x="576" y="576"/>
                </a:lnTo>
                <a:lnTo>
                  <a:pt x="576" y="471"/>
                </a:lnTo>
                <a:lnTo>
                  <a:pt x="209" y="471"/>
                </a:lnTo>
                <a:lnTo>
                  <a:pt x="209" y="316"/>
                </a:lnTo>
                <a:close/>
                <a:moveTo>
                  <a:pt x="940" y="209"/>
                </a:moveTo>
                <a:lnTo>
                  <a:pt x="731" y="0"/>
                </a:lnTo>
                <a:lnTo>
                  <a:pt x="731" y="158"/>
                </a:lnTo>
                <a:lnTo>
                  <a:pt x="364" y="158"/>
                </a:lnTo>
                <a:lnTo>
                  <a:pt x="364" y="263"/>
                </a:lnTo>
                <a:lnTo>
                  <a:pt x="731" y="263"/>
                </a:lnTo>
                <a:lnTo>
                  <a:pt x="731" y="421"/>
                </a:lnTo>
                <a:lnTo>
                  <a:pt x="940" y="209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 rot="-5400000" flipH="1">
            <a:off x="1218600" y="3873750"/>
            <a:ext cx="635400" cy="475800"/>
          </a:xfrm>
          <a:prstGeom prst="bentConnector3">
            <a:avLst>
              <a:gd name="adj1" fmla="val 99532"/>
            </a:avLst>
          </a:prstGeom>
          <a:noFill/>
          <a:ln w="28575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 rot="-2699565">
            <a:off x="6658360" y="2602668"/>
            <a:ext cx="1676479" cy="1635962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24"/>
          <p:cNvSpPr/>
          <p:nvPr/>
        </p:nvSpPr>
        <p:spPr>
          <a:xfrm rot="-2699565">
            <a:off x="3922635" y="2666468"/>
            <a:ext cx="1676479" cy="1635962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24"/>
          <p:cNvSpPr/>
          <p:nvPr/>
        </p:nvSpPr>
        <p:spPr>
          <a:xfrm rot="615">
            <a:off x="1299560" y="2705837"/>
            <a:ext cx="1676400" cy="1635900"/>
          </a:xfrm>
          <a:prstGeom prst="ellipse">
            <a:avLst/>
          </a:prstGeom>
          <a:solidFill>
            <a:srgbClr val="DFE1E5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2" name="Google Shape;192;p24"/>
          <p:cNvSpPr/>
          <p:nvPr/>
        </p:nvSpPr>
        <p:spPr>
          <a:xfrm rot="-2699565">
            <a:off x="5843248" y="1828030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3" name="Google Shape;193;p24"/>
          <p:cNvSpPr/>
          <p:nvPr/>
        </p:nvSpPr>
        <p:spPr>
          <a:xfrm rot="-2699565">
            <a:off x="3233598" y="1891830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>
              <a:latin typeface="+mj-lt"/>
            </a:endParaRPr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Execução:</a:t>
            </a:r>
            <a:r>
              <a:rPr lang="pt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pt" i="1">
                <a:latin typeface="+mj-lt"/>
                <a:ea typeface="Google Sans"/>
                <a:cs typeface="Google Sans"/>
                <a:sym typeface="Google Sans"/>
              </a:rPr>
              <a:t>filosofia da comunicação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24"/>
          <p:cNvSpPr/>
          <p:nvPr/>
        </p:nvSpPr>
        <p:spPr>
          <a:xfrm rot="-2699565">
            <a:off x="697010" y="1891818"/>
            <a:ext cx="1676479" cy="1635962"/>
          </a:xfrm>
          <a:prstGeom prst="ellipse">
            <a:avLst/>
          </a:prstGeom>
          <a:solidFill>
            <a:srgbClr val="4285F4"/>
          </a:solidFill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741900" y="2787325"/>
            <a:ext cx="15867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Criar confiança e credibilidade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369692" y="2787325"/>
            <a:ext cx="14043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Evitar comunicação excessiva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708138" y="2723525"/>
            <a:ext cx="19467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Enfatizar os pontos positivos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203539" y="2030200"/>
            <a:ext cx="663431" cy="663300"/>
          </a:xfrm>
          <a:custGeom>
            <a:avLst/>
            <a:gdLst/>
            <a:ahLst/>
            <a:cxnLst/>
            <a:rect l="l" t="t" r="r" b="b"/>
            <a:pathLst>
              <a:path w="863" h="863" extrusionOk="0">
                <a:moveTo>
                  <a:pt x="431" y="1"/>
                </a:moveTo>
                <a:lnTo>
                  <a:pt x="420" y="12"/>
                </a:lnTo>
                <a:lnTo>
                  <a:pt x="302" y="281"/>
                </a:lnTo>
                <a:lnTo>
                  <a:pt x="291" y="281"/>
                </a:lnTo>
                <a:lnTo>
                  <a:pt x="11" y="335"/>
                </a:lnTo>
                <a:lnTo>
                  <a:pt x="0" y="335"/>
                </a:lnTo>
                <a:lnTo>
                  <a:pt x="0" y="346"/>
                </a:lnTo>
                <a:lnTo>
                  <a:pt x="216" y="550"/>
                </a:lnTo>
                <a:lnTo>
                  <a:pt x="216" y="561"/>
                </a:lnTo>
                <a:lnTo>
                  <a:pt x="173" y="852"/>
                </a:lnTo>
                <a:lnTo>
                  <a:pt x="173" y="863"/>
                </a:lnTo>
                <a:lnTo>
                  <a:pt x="183" y="863"/>
                </a:lnTo>
                <a:lnTo>
                  <a:pt x="431" y="723"/>
                </a:lnTo>
                <a:lnTo>
                  <a:pt x="442" y="723"/>
                </a:lnTo>
                <a:lnTo>
                  <a:pt x="700" y="852"/>
                </a:lnTo>
                <a:lnTo>
                  <a:pt x="711" y="852"/>
                </a:lnTo>
                <a:lnTo>
                  <a:pt x="711" y="841"/>
                </a:lnTo>
                <a:lnTo>
                  <a:pt x="657" y="550"/>
                </a:lnTo>
                <a:lnTo>
                  <a:pt x="862" y="335"/>
                </a:lnTo>
                <a:lnTo>
                  <a:pt x="862" y="324"/>
                </a:lnTo>
                <a:lnTo>
                  <a:pt x="851" y="313"/>
                </a:lnTo>
                <a:lnTo>
                  <a:pt x="571" y="281"/>
                </a:lnTo>
                <a:lnTo>
                  <a:pt x="560" y="270"/>
                </a:lnTo>
                <a:lnTo>
                  <a:pt x="431" y="12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2" name="Google Shape;202;p24"/>
          <p:cNvSpPr/>
          <p:nvPr/>
        </p:nvSpPr>
        <p:spPr>
          <a:xfrm flipH="1">
            <a:off x="4156516" y="2428928"/>
            <a:ext cx="347318" cy="309209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0"/>
                </a:moveTo>
                <a:lnTo>
                  <a:pt x="11" y="11"/>
                </a:lnTo>
                <a:lnTo>
                  <a:pt x="0" y="33"/>
                </a:lnTo>
                <a:lnTo>
                  <a:pt x="0" y="647"/>
                </a:lnTo>
                <a:lnTo>
                  <a:pt x="11" y="668"/>
                </a:lnTo>
                <a:lnTo>
                  <a:pt x="33" y="679"/>
                </a:lnTo>
                <a:lnTo>
                  <a:pt x="614" y="679"/>
                </a:lnTo>
                <a:lnTo>
                  <a:pt x="625" y="690"/>
                </a:lnTo>
                <a:lnTo>
                  <a:pt x="711" y="851"/>
                </a:lnTo>
                <a:lnTo>
                  <a:pt x="722" y="862"/>
                </a:lnTo>
                <a:lnTo>
                  <a:pt x="744" y="862"/>
                </a:lnTo>
                <a:lnTo>
                  <a:pt x="841" y="690"/>
                </a:lnTo>
                <a:lnTo>
                  <a:pt x="851" y="679"/>
                </a:lnTo>
                <a:lnTo>
                  <a:pt x="948" y="679"/>
                </a:lnTo>
                <a:lnTo>
                  <a:pt x="970" y="668"/>
                </a:lnTo>
                <a:lnTo>
                  <a:pt x="981" y="647"/>
                </a:lnTo>
                <a:lnTo>
                  <a:pt x="981" y="33"/>
                </a:lnTo>
                <a:lnTo>
                  <a:pt x="970" y="11"/>
                </a:lnTo>
                <a:lnTo>
                  <a:pt x="9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3639848" y="2274687"/>
            <a:ext cx="459866" cy="384628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1"/>
                </a:moveTo>
                <a:lnTo>
                  <a:pt x="11" y="12"/>
                </a:lnTo>
                <a:lnTo>
                  <a:pt x="1" y="33"/>
                </a:lnTo>
                <a:lnTo>
                  <a:pt x="1" y="647"/>
                </a:lnTo>
                <a:lnTo>
                  <a:pt x="11" y="669"/>
                </a:lnTo>
                <a:lnTo>
                  <a:pt x="33" y="680"/>
                </a:lnTo>
                <a:lnTo>
                  <a:pt x="130" y="680"/>
                </a:lnTo>
                <a:lnTo>
                  <a:pt x="141" y="690"/>
                </a:lnTo>
                <a:lnTo>
                  <a:pt x="238" y="852"/>
                </a:lnTo>
                <a:lnTo>
                  <a:pt x="248" y="863"/>
                </a:lnTo>
                <a:lnTo>
                  <a:pt x="270" y="852"/>
                </a:lnTo>
                <a:lnTo>
                  <a:pt x="345" y="690"/>
                </a:lnTo>
                <a:lnTo>
                  <a:pt x="356" y="680"/>
                </a:lnTo>
                <a:lnTo>
                  <a:pt x="949" y="680"/>
                </a:lnTo>
                <a:lnTo>
                  <a:pt x="970" y="669"/>
                </a:lnTo>
                <a:lnTo>
                  <a:pt x="981" y="647"/>
                </a:lnTo>
                <a:lnTo>
                  <a:pt x="981" y="33"/>
                </a:lnTo>
                <a:lnTo>
                  <a:pt x="970" y="12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4" name="Google Shape;204;p24"/>
          <p:cNvSpPr/>
          <p:nvPr/>
        </p:nvSpPr>
        <p:spPr>
          <a:xfrm flipH="1">
            <a:off x="4227437" y="2127113"/>
            <a:ext cx="235332" cy="196833"/>
          </a:xfrm>
          <a:custGeom>
            <a:avLst/>
            <a:gdLst/>
            <a:ahLst/>
            <a:cxnLst/>
            <a:rect l="l" t="t" r="r" b="b"/>
            <a:pathLst>
              <a:path w="981" h="863" extrusionOk="0">
                <a:moveTo>
                  <a:pt x="33" y="0"/>
                </a:moveTo>
                <a:lnTo>
                  <a:pt x="11" y="11"/>
                </a:lnTo>
                <a:lnTo>
                  <a:pt x="0" y="33"/>
                </a:lnTo>
                <a:lnTo>
                  <a:pt x="0" y="647"/>
                </a:lnTo>
                <a:lnTo>
                  <a:pt x="11" y="668"/>
                </a:lnTo>
                <a:lnTo>
                  <a:pt x="33" y="679"/>
                </a:lnTo>
                <a:lnTo>
                  <a:pt x="614" y="679"/>
                </a:lnTo>
                <a:lnTo>
                  <a:pt x="625" y="690"/>
                </a:lnTo>
                <a:lnTo>
                  <a:pt x="711" y="851"/>
                </a:lnTo>
                <a:lnTo>
                  <a:pt x="722" y="862"/>
                </a:lnTo>
                <a:lnTo>
                  <a:pt x="744" y="862"/>
                </a:lnTo>
                <a:lnTo>
                  <a:pt x="841" y="690"/>
                </a:lnTo>
                <a:lnTo>
                  <a:pt x="851" y="679"/>
                </a:lnTo>
                <a:lnTo>
                  <a:pt x="948" y="679"/>
                </a:lnTo>
                <a:lnTo>
                  <a:pt x="970" y="668"/>
                </a:lnTo>
                <a:lnTo>
                  <a:pt x="981" y="647"/>
                </a:lnTo>
                <a:lnTo>
                  <a:pt x="981" y="33"/>
                </a:lnTo>
                <a:lnTo>
                  <a:pt x="970" y="11"/>
                </a:lnTo>
                <a:lnTo>
                  <a:pt x="9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325388" y="2058475"/>
            <a:ext cx="712200" cy="6633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sz="1200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Ao criar documentos de comunicação de gestão de mudanças ou se preparar para uma reunião, é importante manter três princípios orientadores fundamentais em mente:</a:t>
            </a: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573150" y="3233250"/>
            <a:ext cx="1326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Isso ajuda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    os usuários a sentirem que a equipe de mudança é sua parceira, o que aumenta a adesão.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83484" y="3286693"/>
            <a:ext cx="1529047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               Quando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as comunicações não são concisas e consolidadas, podem criar uma experiência de mudança negativa.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6883796" y="3058882"/>
            <a:ext cx="1435451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Se os usuários   </a:t>
            </a:r>
            <a:b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</a:br>
            <a:r>
              <a:rPr lang="pt" sz="8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         virem como a mudança os beneficia, eles estarão mais propensos a aceitar. Se houver pontos negativos, explique o "por quê".</a:t>
            </a:r>
            <a:endParaRPr sz="800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Depois de compreender a complexidade da mudança, você precisará descobrir os meios pelos quais fornecerá as comunicações e o treinamento. Considere o seguinte ao determinar a melhor maneira de executar sua estratégia de mudança:</a:t>
            </a:r>
            <a:endParaRPr sz="12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>
              <a:latin typeface="+mj-lt"/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Execução:</a:t>
            </a:r>
            <a:r>
              <a:rPr lang="pt">
                <a:latin typeface="+mj-lt"/>
                <a:ea typeface="Google Sans"/>
                <a:cs typeface="Google Sans"/>
                <a:sym typeface="Google Sans"/>
              </a:rPr>
              <a:t> </a:t>
            </a:r>
            <a:r>
              <a:rPr lang="pt" i="1">
                <a:latin typeface="+mj-lt"/>
                <a:ea typeface="Google Sans"/>
                <a:cs typeface="Google Sans"/>
                <a:sym typeface="Google Sans"/>
              </a:rPr>
              <a:t>outras considerações de mudança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>
            <a:off x="454850" y="1555225"/>
            <a:ext cx="1246200" cy="1016400"/>
            <a:chOff x="454850" y="1555225"/>
            <a:chExt cx="1246200" cy="1016400"/>
          </a:xfrm>
        </p:grpSpPr>
        <p:sp>
          <p:nvSpPr>
            <p:cNvPr id="219" name="Google Shape;219;p25"/>
            <p:cNvSpPr/>
            <p:nvPr/>
          </p:nvSpPr>
          <p:spPr>
            <a:xfrm>
              <a:off x="537350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54850" y="1696981"/>
              <a:ext cx="12462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Quantas pessoas são impactadas?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1" name="Google Shape;221;p25"/>
          <p:cNvGrpSpPr/>
          <p:nvPr/>
        </p:nvGrpSpPr>
        <p:grpSpPr>
          <a:xfrm>
            <a:off x="2342931" y="1555225"/>
            <a:ext cx="1081200" cy="1016400"/>
            <a:chOff x="2443114" y="1555225"/>
            <a:chExt cx="1081200" cy="1016400"/>
          </a:xfrm>
        </p:grpSpPr>
        <p:sp>
          <p:nvSpPr>
            <p:cNvPr id="222" name="Google Shape;222;p25"/>
            <p:cNvSpPr/>
            <p:nvPr/>
          </p:nvSpPr>
          <p:spPr>
            <a:xfrm>
              <a:off x="2443114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506580" y="1696981"/>
              <a:ext cx="954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Qual é a localidade da mudança?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4" name="Google Shape;224;p25"/>
          <p:cNvGrpSpPr/>
          <p:nvPr/>
        </p:nvGrpSpPr>
        <p:grpSpPr>
          <a:xfrm>
            <a:off x="4119125" y="1555225"/>
            <a:ext cx="1081200" cy="1016400"/>
            <a:chOff x="5118183" y="1555225"/>
            <a:chExt cx="1081200" cy="1016400"/>
          </a:xfrm>
        </p:grpSpPr>
        <p:sp>
          <p:nvSpPr>
            <p:cNvPr id="225" name="Google Shape;225;p25"/>
            <p:cNvSpPr/>
            <p:nvPr/>
          </p:nvSpPr>
          <p:spPr>
            <a:xfrm>
              <a:off x="5118183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181625" y="1696975"/>
              <a:ext cx="9543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É uma mudança altamente visível?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27" name="Google Shape;227;p25"/>
          <p:cNvGrpSpPr/>
          <p:nvPr/>
        </p:nvGrpSpPr>
        <p:grpSpPr>
          <a:xfrm>
            <a:off x="5868750" y="1555225"/>
            <a:ext cx="1081200" cy="1016400"/>
            <a:chOff x="7325913" y="1555225"/>
            <a:chExt cx="1081200" cy="1016400"/>
          </a:xfrm>
        </p:grpSpPr>
        <p:sp>
          <p:nvSpPr>
            <p:cNvPr id="228" name="Google Shape;228;p25"/>
            <p:cNvSpPr/>
            <p:nvPr/>
          </p:nvSpPr>
          <p:spPr>
            <a:xfrm>
              <a:off x="7325913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7356972" y="1696975"/>
              <a:ext cx="10191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Qual é a percepção da mudança?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30" name="Google Shape;230;p25"/>
          <p:cNvGrpSpPr/>
          <p:nvPr/>
        </p:nvGrpSpPr>
        <p:grpSpPr>
          <a:xfrm>
            <a:off x="7657474" y="1555225"/>
            <a:ext cx="1112100" cy="1016400"/>
            <a:chOff x="9370998" y="1555225"/>
            <a:chExt cx="1112100" cy="1016400"/>
          </a:xfrm>
        </p:grpSpPr>
        <p:sp>
          <p:nvSpPr>
            <p:cNvPr id="231" name="Google Shape;231;p25"/>
            <p:cNvSpPr/>
            <p:nvPr/>
          </p:nvSpPr>
          <p:spPr>
            <a:xfrm>
              <a:off x="9386441" y="1555225"/>
              <a:ext cx="1081200" cy="10164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9370998" y="1696975"/>
              <a:ext cx="1112100" cy="7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33823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" sz="1000" b="1">
                  <a:solidFill>
                    <a:srgbClr val="FFFFFF"/>
                  </a:solidFill>
                  <a:latin typeface="+mj-lt"/>
                  <a:ea typeface="Google Sans"/>
                  <a:cs typeface="Google Sans"/>
                  <a:sym typeface="Google Sans"/>
                </a:rPr>
                <a:t>A mudança é crítica?</a:t>
              </a:r>
              <a:endParaRPr sz="10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457550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Menos de 50</a:t>
            </a:r>
            <a:endParaRPr sz="8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Considere reuniões pessoais para mudanças complicadas e e-mails para mudanças simples. Não vale a pena construir um material de alto esforço para um pequeno grupo.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b="1" u="sng">
                <a:latin typeface="+mj-lt"/>
                <a:ea typeface="Roboto"/>
                <a:cs typeface="Roboto"/>
                <a:sym typeface="Roboto"/>
              </a:rPr>
              <a:t>Mais de 50</a:t>
            </a:r>
            <a:endParaRPr sz="800" b="1" u="sng" dirty="0"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600">
                <a:latin typeface="+mj-lt"/>
                <a:ea typeface="Roboto"/>
                <a:cs typeface="Roboto"/>
                <a:sym typeface="Roboto"/>
              </a:rPr>
              <a:t>Considere a criação de documentação concisa e clara, com algum conteúdo virtual por e-mail, apresentações, etc. para ajudar a disseminar as informações.</a:t>
            </a:r>
            <a:endParaRPr sz="600" dirty="0"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5"/>
          <p:cNvCxnSpPr>
            <a:stCxn id="219" idx="4"/>
            <a:endCxn id="233" idx="0"/>
          </p:cNvCxnSpPr>
          <p:nvPr/>
        </p:nvCxnSpPr>
        <p:spPr>
          <a:xfrm>
            <a:off x="1077950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5"/>
          <p:cNvSpPr/>
          <p:nvPr/>
        </p:nvSpPr>
        <p:spPr>
          <a:xfrm>
            <a:off x="2272411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Um local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Você tem a opção de fazer reuniões presenciais e treinamentos ao vivo, se necessário.</a:t>
            </a:r>
            <a:endParaRPr sz="6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Vários locais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Considere e-learning para mudanças complicadas e comunicações por e-mail para mudanças simples, uma vez que o envolvimento pessoal não é tão viável.</a:t>
            </a:r>
            <a:endParaRPr sz="600">
              <a:latin typeface="+mj-lt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4030673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Altamente visível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Considere desenvolver centros de atendimento, sites e documentação de treinamento para que os usuários se sintam confiantes de que há suporte e recursos suficientes disponíveis.</a:t>
            </a:r>
            <a:endParaRPr sz="6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Baixa visibilidade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Atenha-se aos itens críticos que são necessários para a sua mudança, uma vez que os usuários não precisarão desse tipo de visibilidade no projeto.</a:t>
            </a:r>
            <a:endParaRPr sz="8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788946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Neutro/Positivo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Continue conduzindo os resultados positivos da mudança para os usuários finais obter a adesão deles.</a:t>
            </a:r>
            <a:endParaRPr sz="6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Negativo</a:t>
            </a:r>
            <a:endParaRPr sz="800" b="1" u="sng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Reconheça e trate as preocupações nas comunicações e no treinamento. Considere fornecer explicações detalhadas para a mudança e ofereça meios de comunicação, como horário de expediente, para que os usuários façam perguntas.</a:t>
            </a:r>
            <a:endParaRPr sz="1200">
              <a:latin typeface="+mj-lt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7593135" y="2879700"/>
            <a:ext cx="1240800" cy="1890900"/>
          </a:xfrm>
          <a:prstGeom prst="rect">
            <a:avLst/>
          </a:prstGeom>
          <a:noFill/>
          <a:ln w="2857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Crítica</a:t>
            </a:r>
            <a:endParaRPr sz="8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Mudanças críticas, especialmente se dependentes de ações do usuário, devem considerar o emprego de opções de execução de alto esforço, como treinamentos presenciais e e-</a:t>
            </a:r>
            <a:r>
              <a:rPr lang="pt" sz="600" dirty="0" err="1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learning</a:t>
            </a:r>
            <a:r>
              <a:rPr lang="pt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.  Considere também ter reuniões de interação com mais frequência.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800" b="1" u="sng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Não crítica</a:t>
            </a:r>
            <a:endParaRPr sz="800" b="1" u="sng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600" dirty="0">
                <a:solidFill>
                  <a:schemeClr val="dk1"/>
                </a:solidFill>
                <a:latin typeface="+mj-lt"/>
                <a:ea typeface="Roboto"/>
                <a:cs typeface="Roboto"/>
                <a:sym typeface="Roboto"/>
              </a:rPr>
              <a:t>Considere o uso de opções de baixo esforço, como e-mail e slides.</a:t>
            </a:r>
            <a:endParaRPr sz="600" dirty="0">
              <a:solidFill>
                <a:schemeClr val="dk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5"/>
          <p:cNvCxnSpPr>
            <a:stCxn id="222" idx="4"/>
            <a:endCxn id="235" idx="0"/>
          </p:cNvCxnSpPr>
          <p:nvPr/>
        </p:nvCxnSpPr>
        <p:spPr>
          <a:xfrm>
            <a:off x="2883531" y="2571625"/>
            <a:ext cx="93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5"/>
          <p:cNvCxnSpPr>
            <a:stCxn id="225" idx="4"/>
            <a:endCxn id="236" idx="0"/>
          </p:cNvCxnSpPr>
          <p:nvPr/>
        </p:nvCxnSpPr>
        <p:spPr>
          <a:xfrm flipH="1">
            <a:off x="4651025" y="2571625"/>
            <a:ext cx="87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5"/>
          <p:cNvCxnSpPr>
            <a:stCxn id="228" idx="4"/>
            <a:endCxn id="237" idx="0"/>
          </p:cNvCxnSpPr>
          <p:nvPr/>
        </p:nvCxnSpPr>
        <p:spPr>
          <a:xfrm>
            <a:off x="6409350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5"/>
          <p:cNvCxnSpPr>
            <a:stCxn id="231" idx="4"/>
            <a:endCxn id="238" idx="0"/>
          </p:cNvCxnSpPr>
          <p:nvPr/>
        </p:nvCxnSpPr>
        <p:spPr>
          <a:xfrm>
            <a:off x="8213517" y="2571625"/>
            <a:ext cx="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/>
          <p:nvPr/>
        </p:nvSpPr>
        <p:spPr>
          <a:xfrm>
            <a:off x="1919725" y="2223500"/>
            <a:ext cx="5951065" cy="1636977"/>
          </a:xfrm>
          <a:custGeom>
            <a:avLst/>
            <a:gdLst/>
            <a:ahLst/>
            <a:cxnLst/>
            <a:rect l="l" t="t" r="r" b="b"/>
            <a:pathLst>
              <a:path w="247703" h="80372" extrusionOk="0">
                <a:moveTo>
                  <a:pt x="0" y="26788"/>
                </a:moveTo>
                <a:cubicBezTo>
                  <a:pt x="10125" y="27467"/>
                  <a:pt x="45303" y="23291"/>
                  <a:pt x="60752" y="30859"/>
                </a:cubicBezTo>
                <a:cubicBezTo>
                  <a:pt x="76201" y="38427"/>
                  <a:pt x="81837" y="64940"/>
                  <a:pt x="92693" y="72195"/>
                </a:cubicBezTo>
                <a:cubicBezTo>
                  <a:pt x="103549" y="79450"/>
                  <a:pt x="111743" y="85086"/>
                  <a:pt x="125887" y="74387"/>
                </a:cubicBezTo>
                <a:cubicBezTo>
                  <a:pt x="140031" y="63688"/>
                  <a:pt x="157254" y="20316"/>
                  <a:pt x="177557" y="7999"/>
                </a:cubicBezTo>
                <a:cubicBezTo>
                  <a:pt x="197860" y="-4318"/>
                  <a:pt x="236012" y="1736"/>
                  <a:pt x="247703" y="48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26"/>
          <p:cNvSpPr/>
          <p:nvPr/>
        </p:nvSpPr>
        <p:spPr>
          <a:xfrm>
            <a:off x="1698975" y="1648950"/>
            <a:ext cx="6153400" cy="1428575"/>
          </a:xfrm>
          <a:custGeom>
            <a:avLst/>
            <a:gdLst/>
            <a:ahLst/>
            <a:cxnLst/>
            <a:rect l="l" t="t" r="r" b="b"/>
            <a:pathLst>
              <a:path w="246136" h="57143" extrusionOk="0">
                <a:moveTo>
                  <a:pt x="0" y="46033"/>
                </a:moveTo>
                <a:cubicBezTo>
                  <a:pt x="1357" y="46607"/>
                  <a:pt x="3132" y="49008"/>
                  <a:pt x="8142" y="49478"/>
                </a:cubicBezTo>
                <a:cubicBezTo>
                  <a:pt x="13152" y="49948"/>
                  <a:pt x="20563" y="49217"/>
                  <a:pt x="30062" y="48852"/>
                </a:cubicBezTo>
                <a:cubicBezTo>
                  <a:pt x="39561" y="48487"/>
                  <a:pt x="56002" y="45929"/>
                  <a:pt x="65135" y="47286"/>
                </a:cubicBezTo>
                <a:cubicBezTo>
                  <a:pt x="74269" y="48643"/>
                  <a:pt x="75886" y="58194"/>
                  <a:pt x="84863" y="56993"/>
                </a:cubicBezTo>
                <a:cubicBezTo>
                  <a:pt x="93840" y="55793"/>
                  <a:pt x="104592" y="48173"/>
                  <a:pt x="118997" y="40083"/>
                </a:cubicBezTo>
                <a:cubicBezTo>
                  <a:pt x="133402" y="31993"/>
                  <a:pt x="150103" y="15136"/>
                  <a:pt x="171293" y="8455"/>
                </a:cubicBezTo>
                <a:cubicBezTo>
                  <a:pt x="192483" y="1775"/>
                  <a:pt x="233662" y="1409"/>
                  <a:pt x="246136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9" name="Google Shape;249;p26"/>
          <p:cNvCxnSpPr/>
          <p:nvPr/>
        </p:nvCxnSpPr>
        <p:spPr>
          <a:xfrm rot="10800000">
            <a:off x="1689874" y="1306785"/>
            <a:ext cx="0" cy="2834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1689874" y="4141485"/>
            <a:ext cx="59067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6"/>
          <p:cNvSpPr txBox="1"/>
          <p:nvPr/>
        </p:nvSpPr>
        <p:spPr>
          <a:xfrm>
            <a:off x="622075" y="2617238"/>
            <a:ext cx="11163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>
                <a:solidFill>
                  <a:srgbClr val="666666"/>
                </a:solidFill>
                <a:latin typeface="+mj-lt"/>
                <a:ea typeface="Google Sans"/>
                <a:cs typeface="Google Sans"/>
                <a:sym typeface="Google Sans"/>
              </a:rPr>
              <a:t>Status Quo</a:t>
            </a:r>
            <a:endParaRPr sz="1000" b="1">
              <a:solidFill>
                <a:srgbClr val="666666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 rot="-5400000">
            <a:off x="963975" y="1351311"/>
            <a:ext cx="1236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666666"/>
                </a:solidFill>
                <a:latin typeface="+mj-lt"/>
              </a:rPr>
              <a:t>Desempenho</a:t>
            </a:r>
            <a:endParaRPr sz="100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7047030" y="4100327"/>
            <a:ext cx="7683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666666"/>
                </a:solidFill>
                <a:latin typeface="+mj-lt"/>
              </a:rPr>
              <a:t>Tempo</a:t>
            </a:r>
            <a:endParaRPr sz="1000">
              <a:solidFill>
                <a:srgbClr val="666666"/>
              </a:solidFill>
              <a:latin typeface="+mj-lt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126925" y="2530375"/>
            <a:ext cx="809950" cy="13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 dirty="0">
                <a:solidFill>
                  <a:srgbClr val="FF9900"/>
                </a:solidFill>
                <a:latin typeface="+mj-lt"/>
                <a:ea typeface="Google Sans"/>
                <a:cs typeface="Google Sans"/>
                <a:sym typeface="Google Sans"/>
              </a:rPr>
              <a:t>Mudança</a:t>
            </a:r>
            <a:endParaRPr sz="1000" b="1" dirty="0">
              <a:solidFill>
                <a:srgbClr val="FF99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913297" y="317160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1. Resistência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177840" y="352682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2. Deixar acontecer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5247652" y="3252454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4. Insight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376248" y="3819416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3. Aceitação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5695808" y="2692682"/>
            <a:ext cx="1305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5. Prática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0" name="Google Shape;260;p26"/>
          <p:cNvCxnSpPr/>
          <p:nvPr/>
        </p:nvCxnSpPr>
        <p:spPr>
          <a:xfrm>
            <a:off x="3482875" y="4214188"/>
            <a:ext cx="2015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61" name="Google Shape;261;p26"/>
          <p:cNvSpPr txBox="1"/>
          <p:nvPr/>
        </p:nvSpPr>
        <p:spPr>
          <a:xfrm>
            <a:off x="3837475" y="4243782"/>
            <a:ext cx="13059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Caos</a:t>
            </a:r>
            <a:endParaRPr sz="100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2" name="Google Shape;262;p26"/>
          <p:cNvCxnSpPr/>
          <p:nvPr/>
        </p:nvCxnSpPr>
        <p:spPr>
          <a:xfrm flipH="1">
            <a:off x="1681100" y="2768400"/>
            <a:ext cx="483600" cy="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6"/>
          <p:cNvCxnSpPr/>
          <p:nvPr/>
        </p:nvCxnSpPr>
        <p:spPr>
          <a:xfrm>
            <a:off x="3482875" y="4436075"/>
            <a:ext cx="572400" cy="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64" name="Google Shape;264;p26"/>
          <p:cNvSpPr txBox="1"/>
          <p:nvPr/>
        </p:nvSpPr>
        <p:spPr>
          <a:xfrm>
            <a:off x="3334075" y="4465650"/>
            <a:ext cx="87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Caos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98513" y="2940175"/>
            <a:ext cx="1071562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dirty="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1. Resistência</a:t>
            </a:r>
            <a:endParaRPr sz="1000" dirty="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440900" y="3305325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3. Aceitação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66806" y="3159999"/>
            <a:ext cx="1331569" cy="1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dirty="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2. Deixar acontecer</a:t>
            </a:r>
            <a:endParaRPr sz="1000" dirty="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 rot="10800000" flipH="1">
            <a:off x="1451875" y="2874638"/>
            <a:ext cx="345000" cy="1611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6"/>
          <p:cNvCxnSpPr/>
          <p:nvPr/>
        </p:nvCxnSpPr>
        <p:spPr>
          <a:xfrm rot="10800000" flipH="1">
            <a:off x="1510500" y="2917325"/>
            <a:ext cx="446700" cy="3180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6"/>
          <p:cNvCxnSpPr/>
          <p:nvPr/>
        </p:nvCxnSpPr>
        <p:spPr>
          <a:xfrm rot="10800000" flipH="1">
            <a:off x="2205975" y="2917150"/>
            <a:ext cx="11400" cy="454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1" name="Google Shape;271;p26"/>
          <p:cNvSpPr txBox="1"/>
          <p:nvPr/>
        </p:nvSpPr>
        <p:spPr>
          <a:xfrm>
            <a:off x="2340913" y="2854363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4. Insight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936875" y="2854375"/>
            <a:ext cx="14724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4285F4"/>
                </a:solidFill>
                <a:latin typeface="+mj-lt"/>
                <a:ea typeface="Google Sans"/>
                <a:cs typeface="Google Sans"/>
                <a:sym typeface="Google Sans"/>
              </a:rPr>
              <a:t>5. Prática</a:t>
            </a:r>
            <a:endParaRPr sz="1000">
              <a:solidFill>
                <a:srgbClr val="4285F4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1707925" y="2194050"/>
            <a:ext cx="8463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Consciência</a:t>
            </a:r>
            <a:endParaRPr sz="8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2596725" y="2194050"/>
            <a:ext cx="8700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Prontidão</a:t>
            </a:r>
            <a:endParaRPr sz="8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3509225" y="2194050"/>
            <a:ext cx="1116300" cy="144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Resiliência</a:t>
            </a:r>
            <a:endParaRPr sz="8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1707925" y="1977525"/>
            <a:ext cx="29175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>
                <a:solidFill>
                  <a:srgbClr val="2C66BF"/>
                </a:solidFill>
                <a:latin typeface="+mj-lt"/>
                <a:ea typeface="Google Sans"/>
                <a:cs typeface="Google Sans"/>
                <a:sym typeface="Google Sans"/>
              </a:rPr>
              <a:t>Execução da Gestão da Mudanças</a:t>
            </a:r>
            <a:endParaRPr sz="1000">
              <a:solidFill>
                <a:srgbClr val="2C66B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3291050" y="2705524"/>
            <a:ext cx="294900" cy="265800"/>
          </a:xfrm>
          <a:prstGeom prst="sun">
            <a:avLst>
              <a:gd name="adj" fmla="val 25000"/>
            </a:avLst>
          </a:prstGeom>
          <a:solidFill>
            <a:srgbClr val="FF9900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656674" y="2969100"/>
            <a:ext cx="1631147" cy="8142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 u="sng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Chave</a:t>
            </a:r>
            <a:endParaRPr sz="1000" b="1" u="sng" dirty="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 dirty="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Mudança Gerenciada</a:t>
            </a:r>
            <a:endParaRPr sz="1000" b="1" dirty="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000" b="1" dirty="0">
                <a:solidFill>
                  <a:srgbClr val="FF0000"/>
                </a:solidFill>
                <a:latin typeface="+mj-lt"/>
                <a:ea typeface="Google Sans"/>
                <a:cs typeface="Google Sans"/>
                <a:sym typeface="Google Sans"/>
              </a:rPr>
              <a:t>Mudança Não Planejada</a:t>
            </a:r>
            <a:endParaRPr sz="1000" b="1" dirty="0">
              <a:solidFill>
                <a:srgbClr val="FF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solidFill>
                  <a:srgbClr val="000000"/>
                </a:solidFill>
                <a:latin typeface="+mj-lt"/>
                <a:ea typeface="Google Sans"/>
                <a:cs typeface="Google Sans"/>
                <a:sym typeface="Google Sans"/>
              </a:rPr>
              <a:t>Mudança é um processo emocional</a:t>
            </a:r>
            <a:endParaRPr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3168050" y="57875"/>
            <a:ext cx="54651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chemeClr val="dk1"/>
                </a:solidFill>
                <a:latin typeface="+mj-lt"/>
              </a:rPr>
              <a:t>Você pode usar esse modelo de mudança para entender como sua equipe lida com a mudança e para ajudá-los a passar pelas mudanças de forma mais rápida e eficiente. O objetivo final é aumentar o desempenho da sua equipe, mas isso leva tempo e </a:t>
            </a:r>
            <a:r>
              <a:rPr lang="pt" sz="1100" b="1">
                <a:solidFill>
                  <a:schemeClr val="dk1"/>
                </a:solidFill>
                <a:latin typeface="+mj-lt"/>
              </a:rPr>
              <a:t>geralmente as coisas pioram antes de melhorarem</a:t>
            </a:r>
            <a:r>
              <a:rPr lang="pt" sz="1100">
                <a:solidFill>
                  <a:schemeClr val="dk1"/>
                </a:solidFill>
                <a:latin typeface="+mj-lt"/>
              </a:rPr>
              <a:t>. A queda no desempenho e a duração da queda podem ser minimizadas com gestão de mudanças, comunicação e liderança eficazes.</a:t>
            </a:r>
            <a:endParaRPr sz="11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/>
          <p:nvPr/>
        </p:nvSpPr>
        <p:spPr>
          <a:xfrm>
            <a:off x="2703488" y="1678300"/>
            <a:ext cx="3517500" cy="3001200"/>
          </a:xfrm>
          <a:prstGeom prst="chevron">
            <a:avLst>
              <a:gd name="adj" fmla="val 15986"/>
            </a:avLst>
          </a:prstGeom>
          <a:solidFill>
            <a:srgbClr val="F3F3F3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i="1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Exemplos de métricas a serem usadas incluem utilização, tempo para o primeiro toque e satisfação do usuário.</a:t>
            </a:r>
            <a:endParaRPr sz="900" i="1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27"/>
          <p:cNvSpPr/>
          <p:nvPr/>
        </p:nvSpPr>
        <p:spPr>
          <a:xfrm rot="-5400000">
            <a:off x="308588" y="2266550"/>
            <a:ext cx="3001200" cy="1824700"/>
          </a:xfrm>
          <a:prstGeom prst="flowChartOffpageConnector">
            <a:avLst/>
          </a:prstGeom>
          <a:solidFill>
            <a:srgbClr val="99999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4294967295"/>
          </p:nvPr>
        </p:nvSpPr>
        <p:spPr>
          <a:xfrm>
            <a:off x="266800" y="922774"/>
            <a:ext cx="86064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+mj-lt"/>
                <a:ea typeface="Google Sans"/>
                <a:cs typeface="Google Sans"/>
                <a:sym typeface="Google Sans"/>
              </a:rPr>
              <a:t>Uma vez que a mudança é implementada, é importante medir quão bem a mudança foi adotada. O objetivo é usar dados quantitativos e qualitativos para entender o sucesso geral da mudança.</a:t>
            </a:r>
            <a:endParaRPr sz="1200">
              <a:solidFill>
                <a:schemeClr val="dk1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200">
              <a:solidFill>
                <a:srgbClr val="000000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 flipH="1">
            <a:off x="8712814" y="4903105"/>
            <a:ext cx="1620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rtlCol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>
                <a:latin typeface="+mj-lt"/>
              </a:rPr>
              <a:t>8</a:t>
            </a:fld>
            <a:endParaRPr>
              <a:latin typeface="+mj-lt"/>
            </a:endParaRPr>
          </a:p>
        </p:txBody>
      </p:sp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Medir: </a:t>
            </a:r>
            <a:r>
              <a:rPr lang="pt" i="1">
                <a:latin typeface="+mj-lt"/>
                <a:ea typeface="Google Sans"/>
                <a:cs typeface="Google Sans"/>
                <a:sym typeface="Google Sans"/>
              </a:rPr>
              <a:t>avaliar a adoção</a:t>
            </a:r>
            <a:endParaRPr i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0" y="0"/>
            <a:ext cx="9144000" cy="222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1001000" y="4271796"/>
            <a:ext cx="1392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Realizar pesquisas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1052575" y="2334013"/>
            <a:ext cx="1392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Coletar dados de uso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940675" y="3217588"/>
            <a:ext cx="1616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Fazer sessões de feedback</a:t>
            </a: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3265925" y="2554300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Percepção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4582725" y="2554300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Prontidão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3113525" y="3539875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Adoção / Comportamento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4485700" y="3539875"/>
            <a:ext cx="13926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Resultados de Negócios</a:t>
            </a:r>
            <a:endParaRPr sz="1200">
              <a:solidFill>
                <a:srgbClr val="434343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212450" y="1812638"/>
            <a:ext cx="2499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 u="sng">
                <a:latin typeface="+mj-lt"/>
                <a:ea typeface="Google Sans"/>
                <a:cs typeface="Google Sans"/>
                <a:sym typeface="Google Sans"/>
              </a:rPr>
              <a:t>O que devemos medir?</a:t>
            </a:r>
            <a:endParaRPr b="1" u="sng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6595725" y="2824825"/>
            <a:ext cx="1824600" cy="1791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Resume as descobertas e verifica se a mudança está estável. 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Fornece uma visão sobre qualquer necessidade de uma equipe de mudança no futuro.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595725" y="2478875"/>
            <a:ext cx="1824600" cy="3705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3382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Relatório de adoção</a:t>
            </a:r>
            <a:endParaRPr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925" y="3135000"/>
            <a:ext cx="527788" cy="52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325" y="224537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975" y="18134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4975" y="27486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400" y="3683825"/>
            <a:ext cx="527800" cy="5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22075" y="2245375"/>
            <a:ext cx="527800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/>
          <p:nvPr/>
        </p:nvSpPr>
        <p:spPr>
          <a:xfrm>
            <a:off x="4896653" y="3260076"/>
            <a:ext cx="527800" cy="336952"/>
          </a:xfrm>
          <a:custGeom>
            <a:avLst/>
            <a:gdLst/>
            <a:ahLst/>
            <a:cxnLst/>
            <a:rect l="l" t="t" r="r" b="b"/>
            <a:pathLst>
              <a:path w="863" h="551" extrusionOk="0">
                <a:moveTo>
                  <a:pt x="593" y="1"/>
                </a:moveTo>
                <a:lnTo>
                  <a:pt x="680" y="87"/>
                </a:lnTo>
                <a:lnTo>
                  <a:pt x="486" y="270"/>
                </a:lnTo>
                <a:lnTo>
                  <a:pt x="335" y="130"/>
                </a:lnTo>
                <a:lnTo>
                  <a:pt x="1" y="443"/>
                </a:lnTo>
                <a:lnTo>
                  <a:pt x="109" y="550"/>
                </a:lnTo>
                <a:lnTo>
                  <a:pt x="335" y="335"/>
                </a:lnTo>
                <a:lnTo>
                  <a:pt x="486" y="486"/>
                </a:lnTo>
                <a:lnTo>
                  <a:pt x="777" y="184"/>
                </a:lnTo>
                <a:lnTo>
                  <a:pt x="863" y="270"/>
                </a:lnTo>
                <a:lnTo>
                  <a:pt x="8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 rot="-5400000">
            <a:off x="-821250" y="2975050"/>
            <a:ext cx="3028500" cy="407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solidFill>
                  <a:srgbClr val="FFFFFF"/>
                </a:solidFill>
                <a:latin typeface="+mj-lt"/>
              </a:rPr>
              <a:t>Coleta de dados</a:t>
            </a:r>
            <a:endParaRPr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980327" y="1684843"/>
            <a:ext cx="1055399" cy="663302"/>
          </a:xfrm>
          <a:custGeom>
            <a:avLst/>
            <a:gdLst/>
            <a:ahLst/>
            <a:cxnLst/>
            <a:rect l="l" t="t" r="r" b="b"/>
            <a:pathLst>
              <a:path w="3362" h="2113" extrusionOk="0">
                <a:moveTo>
                  <a:pt x="43" y="0"/>
                </a:moveTo>
                <a:lnTo>
                  <a:pt x="32" y="11"/>
                </a:lnTo>
                <a:lnTo>
                  <a:pt x="22" y="11"/>
                </a:lnTo>
                <a:lnTo>
                  <a:pt x="11" y="33"/>
                </a:lnTo>
                <a:lnTo>
                  <a:pt x="0" y="44"/>
                </a:lnTo>
                <a:lnTo>
                  <a:pt x="0" y="2015"/>
                </a:lnTo>
                <a:lnTo>
                  <a:pt x="11" y="2048"/>
                </a:lnTo>
                <a:lnTo>
                  <a:pt x="32" y="2058"/>
                </a:lnTo>
                <a:lnTo>
                  <a:pt x="54" y="2058"/>
                </a:lnTo>
                <a:lnTo>
                  <a:pt x="76" y="2048"/>
                </a:lnTo>
                <a:lnTo>
                  <a:pt x="119" y="2015"/>
                </a:lnTo>
                <a:lnTo>
                  <a:pt x="129" y="2004"/>
                </a:lnTo>
                <a:lnTo>
                  <a:pt x="151" y="1994"/>
                </a:lnTo>
                <a:lnTo>
                  <a:pt x="162" y="2004"/>
                </a:lnTo>
                <a:lnTo>
                  <a:pt x="183" y="2015"/>
                </a:lnTo>
                <a:lnTo>
                  <a:pt x="269" y="2101"/>
                </a:lnTo>
                <a:lnTo>
                  <a:pt x="291" y="2112"/>
                </a:lnTo>
                <a:lnTo>
                  <a:pt x="323" y="2112"/>
                </a:lnTo>
                <a:lnTo>
                  <a:pt x="334" y="2101"/>
                </a:lnTo>
                <a:lnTo>
                  <a:pt x="420" y="2015"/>
                </a:lnTo>
                <a:lnTo>
                  <a:pt x="442" y="2004"/>
                </a:lnTo>
                <a:lnTo>
                  <a:pt x="453" y="1994"/>
                </a:lnTo>
                <a:lnTo>
                  <a:pt x="474" y="2004"/>
                </a:lnTo>
                <a:lnTo>
                  <a:pt x="485" y="2015"/>
                </a:lnTo>
                <a:lnTo>
                  <a:pt x="582" y="2101"/>
                </a:lnTo>
                <a:lnTo>
                  <a:pt x="593" y="2112"/>
                </a:lnTo>
                <a:lnTo>
                  <a:pt x="625" y="2112"/>
                </a:lnTo>
                <a:lnTo>
                  <a:pt x="636" y="2101"/>
                </a:lnTo>
                <a:lnTo>
                  <a:pt x="733" y="2015"/>
                </a:lnTo>
                <a:lnTo>
                  <a:pt x="744" y="2004"/>
                </a:lnTo>
                <a:lnTo>
                  <a:pt x="765" y="1994"/>
                </a:lnTo>
                <a:lnTo>
                  <a:pt x="776" y="2004"/>
                </a:lnTo>
                <a:lnTo>
                  <a:pt x="797" y="2015"/>
                </a:lnTo>
                <a:lnTo>
                  <a:pt x="884" y="2101"/>
                </a:lnTo>
                <a:lnTo>
                  <a:pt x="894" y="2112"/>
                </a:lnTo>
                <a:lnTo>
                  <a:pt x="927" y="2112"/>
                </a:lnTo>
                <a:lnTo>
                  <a:pt x="948" y="2101"/>
                </a:lnTo>
                <a:lnTo>
                  <a:pt x="1034" y="2015"/>
                </a:lnTo>
                <a:lnTo>
                  <a:pt x="1056" y="2004"/>
                </a:lnTo>
                <a:lnTo>
                  <a:pt x="1067" y="1994"/>
                </a:lnTo>
                <a:lnTo>
                  <a:pt x="1088" y="2004"/>
                </a:lnTo>
                <a:lnTo>
                  <a:pt x="1099" y="2015"/>
                </a:lnTo>
                <a:lnTo>
                  <a:pt x="1196" y="2101"/>
                </a:lnTo>
                <a:lnTo>
                  <a:pt x="1207" y="2112"/>
                </a:lnTo>
                <a:lnTo>
                  <a:pt x="1239" y="2112"/>
                </a:lnTo>
                <a:lnTo>
                  <a:pt x="1250" y="2101"/>
                </a:lnTo>
                <a:lnTo>
                  <a:pt x="1347" y="2015"/>
                </a:lnTo>
                <a:lnTo>
                  <a:pt x="1358" y="2004"/>
                </a:lnTo>
                <a:lnTo>
                  <a:pt x="1379" y="1994"/>
                </a:lnTo>
                <a:lnTo>
                  <a:pt x="1390" y="2004"/>
                </a:lnTo>
                <a:lnTo>
                  <a:pt x="1401" y="2015"/>
                </a:lnTo>
                <a:lnTo>
                  <a:pt x="1498" y="2101"/>
                </a:lnTo>
                <a:lnTo>
                  <a:pt x="1508" y="2112"/>
                </a:lnTo>
                <a:lnTo>
                  <a:pt x="1541" y="2112"/>
                </a:lnTo>
                <a:lnTo>
                  <a:pt x="1562" y="2101"/>
                </a:lnTo>
                <a:lnTo>
                  <a:pt x="1648" y="2015"/>
                </a:lnTo>
                <a:lnTo>
                  <a:pt x="1670" y="2004"/>
                </a:lnTo>
                <a:lnTo>
                  <a:pt x="1681" y="1994"/>
                </a:lnTo>
                <a:lnTo>
                  <a:pt x="1702" y="2004"/>
                </a:lnTo>
                <a:lnTo>
                  <a:pt x="1713" y="2015"/>
                </a:lnTo>
                <a:lnTo>
                  <a:pt x="1799" y="2101"/>
                </a:lnTo>
                <a:lnTo>
                  <a:pt x="1821" y="2112"/>
                </a:lnTo>
                <a:lnTo>
                  <a:pt x="1853" y="2112"/>
                </a:lnTo>
                <a:lnTo>
                  <a:pt x="1864" y="2101"/>
                </a:lnTo>
                <a:lnTo>
                  <a:pt x="1961" y="2015"/>
                </a:lnTo>
                <a:lnTo>
                  <a:pt x="1972" y="2004"/>
                </a:lnTo>
                <a:lnTo>
                  <a:pt x="1982" y="1994"/>
                </a:lnTo>
                <a:lnTo>
                  <a:pt x="2004" y="2004"/>
                </a:lnTo>
                <a:lnTo>
                  <a:pt x="2015" y="2015"/>
                </a:lnTo>
                <a:lnTo>
                  <a:pt x="2112" y="2101"/>
                </a:lnTo>
                <a:lnTo>
                  <a:pt x="2123" y="2112"/>
                </a:lnTo>
                <a:lnTo>
                  <a:pt x="2155" y="2112"/>
                </a:lnTo>
                <a:lnTo>
                  <a:pt x="2176" y="2101"/>
                </a:lnTo>
                <a:lnTo>
                  <a:pt x="2263" y="2015"/>
                </a:lnTo>
                <a:lnTo>
                  <a:pt x="2273" y="2004"/>
                </a:lnTo>
                <a:lnTo>
                  <a:pt x="2295" y="1994"/>
                </a:lnTo>
                <a:lnTo>
                  <a:pt x="2306" y="2004"/>
                </a:lnTo>
                <a:lnTo>
                  <a:pt x="2327" y="2015"/>
                </a:lnTo>
                <a:lnTo>
                  <a:pt x="2413" y="2101"/>
                </a:lnTo>
                <a:lnTo>
                  <a:pt x="2435" y="2112"/>
                </a:lnTo>
                <a:lnTo>
                  <a:pt x="2467" y="2112"/>
                </a:lnTo>
                <a:lnTo>
                  <a:pt x="2478" y="2101"/>
                </a:lnTo>
                <a:lnTo>
                  <a:pt x="2564" y="2015"/>
                </a:lnTo>
                <a:lnTo>
                  <a:pt x="2586" y="2004"/>
                </a:lnTo>
                <a:lnTo>
                  <a:pt x="2597" y="1994"/>
                </a:lnTo>
                <a:lnTo>
                  <a:pt x="2618" y="2004"/>
                </a:lnTo>
                <a:lnTo>
                  <a:pt x="2629" y="2015"/>
                </a:lnTo>
                <a:lnTo>
                  <a:pt x="2726" y="2101"/>
                </a:lnTo>
                <a:lnTo>
                  <a:pt x="2737" y="2112"/>
                </a:lnTo>
                <a:lnTo>
                  <a:pt x="2769" y="2112"/>
                </a:lnTo>
                <a:lnTo>
                  <a:pt x="2780" y="2101"/>
                </a:lnTo>
                <a:lnTo>
                  <a:pt x="2877" y="2015"/>
                </a:lnTo>
                <a:lnTo>
                  <a:pt x="2887" y="2004"/>
                </a:lnTo>
                <a:lnTo>
                  <a:pt x="2909" y="1994"/>
                </a:lnTo>
                <a:lnTo>
                  <a:pt x="2920" y="2004"/>
                </a:lnTo>
                <a:lnTo>
                  <a:pt x="2941" y="2015"/>
                </a:lnTo>
                <a:lnTo>
                  <a:pt x="3028" y="2101"/>
                </a:lnTo>
                <a:lnTo>
                  <a:pt x="3038" y="2112"/>
                </a:lnTo>
                <a:lnTo>
                  <a:pt x="3081" y="2112"/>
                </a:lnTo>
                <a:lnTo>
                  <a:pt x="3092" y="2101"/>
                </a:lnTo>
                <a:lnTo>
                  <a:pt x="3178" y="2015"/>
                </a:lnTo>
                <a:lnTo>
                  <a:pt x="3200" y="2004"/>
                </a:lnTo>
                <a:lnTo>
                  <a:pt x="3211" y="1994"/>
                </a:lnTo>
                <a:lnTo>
                  <a:pt x="3232" y="2004"/>
                </a:lnTo>
                <a:lnTo>
                  <a:pt x="3243" y="2015"/>
                </a:lnTo>
                <a:lnTo>
                  <a:pt x="3286" y="2048"/>
                </a:lnTo>
                <a:lnTo>
                  <a:pt x="3308" y="2069"/>
                </a:lnTo>
                <a:lnTo>
                  <a:pt x="3329" y="2058"/>
                </a:lnTo>
                <a:lnTo>
                  <a:pt x="3351" y="2048"/>
                </a:lnTo>
                <a:lnTo>
                  <a:pt x="3361" y="2026"/>
                </a:lnTo>
                <a:lnTo>
                  <a:pt x="3361" y="44"/>
                </a:lnTo>
                <a:lnTo>
                  <a:pt x="3361" y="33"/>
                </a:lnTo>
                <a:lnTo>
                  <a:pt x="3351" y="11"/>
                </a:lnTo>
                <a:lnTo>
                  <a:pt x="3329" y="11"/>
                </a:lnTo>
                <a:lnTo>
                  <a:pt x="3318" y="0"/>
                </a:lnTo>
                <a:close/>
              </a:path>
            </a:pathLst>
          </a:custGeom>
          <a:solidFill>
            <a:srgbClr val="EFF0F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7071677" y="1843684"/>
            <a:ext cx="115209" cy="91663"/>
          </a:xfrm>
          <a:custGeom>
            <a:avLst/>
            <a:gdLst/>
            <a:ahLst/>
            <a:cxnLst/>
            <a:rect l="l" t="t" r="r" b="b"/>
            <a:pathLst>
              <a:path w="367" h="292" extrusionOk="0">
                <a:moveTo>
                  <a:pt x="302" y="1"/>
                </a:moveTo>
                <a:lnTo>
                  <a:pt x="129" y="173"/>
                </a:lnTo>
                <a:lnTo>
                  <a:pt x="54" y="98"/>
                </a:lnTo>
                <a:lnTo>
                  <a:pt x="0" y="162"/>
                </a:lnTo>
                <a:lnTo>
                  <a:pt x="129" y="292"/>
                </a:lnTo>
                <a:lnTo>
                  <a:pt x="366" y="55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7254065" y="1870995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extrusionOk="0">
                <a:moveTo>
                  <a:pt x="1" y="0"/>
                </a:moveTo>
                <a:lnTo>
                  <a:pt x="1" y="86"/>
                </a:lnTo>
                <a:lnTo>
                  <a:pt x="2091" y="86"/>
                </a:lnTo>
                <a:lnTo>
                  <a:pt x="2091" y="0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7254065" y="1870995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fill="none" extrusionOk="0">
                <a:moveTo>
                  <a:pt x="1" y="86"/>
                </a:moveTo>
                <a:lnTo>
                  <a:pt x="2091" y="86"/>
                </a:lnTo>
                <a:lnTo>
                  <a:pt x="2091" y="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7071677" y="1978982"/>
            <a:ext cx="115209" cy="95116"/>
          </a:xfrm>
          <a:custGeom>
            <a:avLst/>
            <a:gdLst/>
            <a:ahLst/>
            <a:cxnLst/>
            <a:rect l="l" t="t" r="r" b="b"/>
            <a:pathLst>
              <a:path w="367" h="303" extrusionOk="0">
                <a:moveTo>
                  <a:pt x="302" y="1"/>
                </a:moveTo>
                <a:lnTo>
                  <a:pt x="129" y="173"/>
                </a:lnTo>
                <a:lnTo>
                  <a:pt x="54" y="109"/>
                </a:lnTo>
                <a:lnTo>
                  <a:pt x="0" y="173"/>
                </a:lnTo>
                <a:lnTo>
                  <a:pt x="129" y="302"/>
                </a:lnTo>
                <a:lnTo>
                  <a:pt x="366" y="65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7254065" y="2005979"/>
            <a:ext cx="656407" cy="30764"/>
          </a:xfrm>
          <a:custGeom>
            <a:avLst/>
            <a:gdLst/>
            <a:ahLst/>
            <a:cxnLst/>
            <a:rect l="l" t="t" r="r" b="b"/>
            <a:pathLst>
              <a:path w="2091" h="98" extrusionOk="0">
                <a:moveTo>
                  <a:pt x="1" y="1"/>
                </a:moveTo>
                <a:lnTo>
                  <a:pt x="1" y="98"/>
                </a:lnTo>
                <a:lnTo>
                  <a:pt x="2091" y="98"/>
                </a:lnTo>
                <a:lnTo>
                  <a:pt x="2091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7254065" y="2005979"/>
            <a:ext cx="656407" cy="30764"/>
          </a:xfrm>
          <a:custGeom>
            <a:avLst/>
            <a:gdLst/>
            <a:ahLst/>
            <a:cxnLst/>
            <a:rect l="l" t="t" r="r" b="b"/>
            <a:pathLst>
              <a:path w="2091" h="98" fill="none" extrusionOk="0">
                <a:moveTo>
                  <a:pt x="1" y="98"/>
                </a:moveTo>
                <a:lnTo>
                  <a:pt x="2091" y="98"/>
                </a:lnTo>
                <a:lnTo>
                  <a:pt x="209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7071677" y="2117733"/>
            <a:ext cx="115209" cy="91663"/>
          </a:xfrm>
          <a:custGeom>
            <a:avLst/>
            <a:gdLst/>
            <a:ahLst/>
            <a:cxnLst/>
            <a:rect l="l" t="t" r="r" b="b"/>
            <a:pathLst>
              <a:path w="367" h="292" extrusionOk="0">
                <a:moveTo>
                  <a:pt x="302" y="1"/>
                </a:moveTo>
                <a:lnTo>
                  <a:pt x="129" y="173"/>
                </a:lnTo>
                <a:lnTo>
                  <a:pt x="54" y="97"/>
                </a:lnTo>
                <a:lnTo>
                  <a:pt x="0" y="162"/>
                </a:lnTo>
                <a:lnTo>
                  <a:pt x="129" y="291"/>
                </a:lnTo>
                <a:lnTo>
                  <a:pt x="366" y="54"/>
                </a:lnTo>
                <a:lnTo>
                  <a:pt x="302" y="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7254065" y="2144730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extrusionOk="0">
                <a:moveTo>
                  <a:pt x="1" y="1"/>
                </a:moveTo>
                <a:lnTo>
                  <a:pt x="1" y="87"/>
                </a:lnTo>
                <a:lnTo>
                  <a:pt x="2091" y="87"/>
                </a:lnTo>
                <a:lnTo>
                  <a:pt x="2091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7254065" y="2144730"/>
            <a:ext cx="656407" cy="27311"/>
          </a:xfrm>
          <a:custGeom>
            <a:avLst/>
            <a:gdLst/>
            <a:ahLst/>
            <a:cxnLst/>
            <a:rect l="l" t="t" r="r" b="b"/>
            <a:pathLst>
              <a:path w="2091" h="87" fill="none" extrusionOk="0">
                <a:moveTo>
                  <a:pt x="1" y="87"/>
                </a:moveTo>
                <a:lnTo>
                  <a:pt x="2091" y="87"/>
                </a:lnTo>
                <a:lnTo>
                  <a:pt x="209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266806" y="415704"/>
            <a:ext cx="8606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rtlCol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">
                <a:latin typeface="+mj-lt"/>
                <a:ea typeface="Google Sans"/>
                <a:cs typeface="Google Sans"/>
                <a:sym typeface="Google Sans"/>
              </a:rPr>
              <a:t>Resumo</a:t>
            </a:r>
            <a:endParaRPr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861750" y="1080825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 dirty="0">
                <a:latin typeface="+mj-lt"/>
                <a:ea typeface="Google Sans"/>
                <a:cs typeface="Google Sans"/>
                <a:sym typeface="Google Sans"/>
              </a:rPr>
              <a:t>Concentre-se no usuário, mas também expanda sua definição de "usuário".</a:t>
            </a:r>
            <a:endParaRPr b="1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861750" y="2364300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Etapas principais no processo de gestão de mudanças:</a:t>
            </a:r>
            <a:endParaRPr b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861750" y="3824175"/>
            <a:ext cx="7374900" cy="41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b="1">
                <a:latin typeface="+mj-lt"/>
                <a:ea typeface="Google Sans"/>
                <a:cs typeface="Google Sans"/>
                <a:sym typeface="Google Sans"/>
              </a:rPr>
              <a:t>Não existe uma abordagem de tamanho único para a gestão de mudanças! Lembre-se, é mais uma arte do que uma ciência.</a:t>
            </a:r>
            <a:endParaRPr b="1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1368825" y="2928943"/>
            <a:ext cx="1066200" cy="5361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PLANEJAR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2508087" y="2928900"/>
            <a:ext cx="3667500" cy="2643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EXECUTAR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6248670" y="2928931"/>
            <a:ext cx="1118700" cy="536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" sz="12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MEDIR</a:t>
            </a:r>
            <a:endParaRPr sz="12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2508154" y="3239769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1. CONSCIÊNCIA</a:t>
            </a:r>
            <a:endParaRPr sz="9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3747259" y="3239778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2. PRONTIDÃO</a:t>
            </a:r>
            <a:endParaRPr sz="9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4986373" y="3239769"/>
            <a:ext cx="1189200" cy="225300"/>
          </a:xfrm>
          <a:prstGeom prst="rect">
            <a:avLst/>
          </a:prstGeom>
          <a:solidFill>
            <a:srgbClr val="4285F4">
              <a:alpha val="73180"/>
            </a:srgb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3. RESILIÊNCIA</a:t>
            </a:r>
            <a:endParaRPr sz="9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4183485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2637625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1368814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pic>
        <p:nvPicPr>
          <p:cNvPr id="336" name="Google Shape;3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286" y="1682347"/>
            <a:ext cx="284681" cy="41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394" y="1673862"/>
            <a:ext cx="326203" cy="431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078" y="1673862"/>
            <a:ext cx="347479" cy="43174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1920836" y="1747536"/>
            <a:ext cx="643385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dirty="0">
                <a:latin typeface="+mj-lt"/>
                <a:ea typeface="Google Sans"/>
                <a:cs typeface="Google Sans"/>
                <a:sym typeface="Google Sans"/>
              </a:rPr>
              <a:t>Usuários 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 dirty="0">
                <a:latin typeface="+mj-lt"/>
                <a:ea typeface="Google Sans"/>
                <a:cs typeface="Google Sans"/>
                <a:sym typeface="Google Sans"/>
              </a:rPr>
              <a:t>Finais</a:t>
            </a:r>
            <a:endParaRPr sz="9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3162013" y="1747536"/>
            <a:ext cx="883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Equipes Tangenciais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4696000" y="1747536"/>
            <a:ext cx="825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Executivos / Liderança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634236" y="1621686"/>
            <a:ext cx="552000" cy="536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6146747" y="1747536"/>
            <a:ext cx="68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M&amp;S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900">
                <a:latin typeface="+mj-lt"/>
                <a:ea typeface="Google Sans"/>
                <a:cs typeface="Google Sans"/>
                <a:sym typeface="Google Sans"/>
              </a:rPr>
              <a:t>Vendas e Marketing</a:t>
            </a:r>
            <a:endParaRPr sz="900">
              <a:latin typeface="+mj-lt"/>
              <a:ea typeface="Google Sans"/>
              <a:cs typeface="Google Sans"/>
              <a:sym typeface="Google Sans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899" y="1682347"/>
            <a:ext cx="284681" cy="414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8"/>
          <p:cNvGrpSpPr/>
          <p:nvPr/>
        </p:nvGrpSpPr>
        <p:grpSpPr>
          <a:xfrm flipH="1">
            <a:off x="1369050" y="4430085"/>
            <a:ext cx="862393" cy="364932"/>
            <a:chOff x="4730191" y="5138953"/>
            <a:chExt cx="1097332" cy="368692"/>
          </a:xfrm>
        </p:grpSpPr>
        <p:sp>
          <p:nvSpPr>
            <p:cNvPr id="346" name="Google Shape;346;p28"/>
            <p:cNvSpPr/>
            <p:nvPr/>
          </p:nvSpPr>
          <p:spPr>
            <a:xfrm>
              <a:off x="4730191" y="5445747"/>
              <a:ext cx="1016809" cy="61899"/>
            </a:xfrm>
            <a:custGeom>
              <a:avLst/>
              <a:gdLst/>
              <a:ahLst/>
              <a:cxnLst/>
              <a:rect l="l" t="t" r="r" b="b"/>
              <a:pathLst>
                <a:path w="6390" h="389" extrusionOk="0">
                  <a:moveTo>
                    <a:pt x="1" y="1"/>
                  </a:moveTo>
                  <a:lnTo>
                    <a:pt x="11" y="11"/>
                  </a:lnTo>
                  <a:lnTo>
                    <a:pt x="22" y="33"/>
                  </a:lnTo>
                  <a:lnTo>
                    <a:pt x="173" y="162"/>
                  </a:lnTo>
                  <a:lnTo>
                    <a:pt x="238" y="216"/>
                  </a:lnTo>
                  <a:lnTo>
                    <a:pt x="302" y="259"/>
                  </a:lnTo>
                  <a:lnTo>
                    <a:pt x="378" y="302"/>
                  </a:lnTo>
                  <a:lnTo>
                    <a:pt x="453" y="335"/>
                  </a:lnTo>
                  <a:lnTo>
                    <a:pt x="528" y="356"/>
                  </a:lnTo>
                  <a:lnTo>
                    <a:pt x="604" y="378"/>
                  </a:lnTo>
                  <a:lnTo>
                    <a:pt x="679" y="389"/>
                  </a:lnTo>
                  <a:lnTo>
                    <a:pt x="765" y="389"/>
                  </a:lnTo>
                  <a:lnTo>
                    <a:pt x="5064" y="281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730191" y="5382415"/>
              <a:ext cx="1016809" cy="63490"/>
            </a:xfrm>
            <a:custGeom>
              <a:avLst/>
              <a:gdLst/>
              <a:ahLst/>
              <a:cxnLst/>
              <a:rect l="l" t="t" r="r" b="b"/>
              <a:pathLst>
                <a:path w="6390" h="399" extrusionOk="0">
                  <a:moveTo>
                    <a:pt x="636" y="0"/>
                  </a:moveTo>
                  <a:lnTo>
                    <a:pt x="572" y="22"/>
                  </a:lnTo>
                  <a:lnTo>
                    <a:pt x="507" y="54"/>
                  </a:lnTo>
                  <a:lnTo>
                    <a:pt x="453" y="97"/>
                  </a:lnTo>
                  <a:lnTo>
                    <a:pt x="378" y="162"/>
                  </a:lnTo>
                  <a:lnTo>
                    <a:pt x="335" y="205"/>
                  </a:lnTo>
                  <a:lnTo>
                    <a:pt x="281" y="237"/>
                  </a:lnTo>
                  <a:lnTo>
                    <a:pt x="54" y="302"/>
                  </a:lnTo>
                  <a:lnTo>
                    <a:pt x="33" y="312"/>
                  </a:lnTo>
                  <a:lnTo>
                    <a:pt x="11" y="334"/>
                  </a:lnTo>
                  <a:lnTo>
                    <a:pt x="1" y="366"/>
                  </a:lnTo>
                  <a:lnTo>
                    <a:pt x="1" y="399"/>
                  </a:lnTo>
                  <a:lnTo>
                    <a:pt x="6389" y="399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rgbClr val="EFF0F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4970153" y="5138953"/>
              <a:ext cx="667052" cy="366936"/>
            </a:xfrm>
            <a:custGeom>
              <a:avLst/>
              <a:gdLst/>
              <a:ahLst/>
              <a:cxnLst/>
              <a:rect l="l" t="t" r="r" b="b"/>
              <a:pathLst>
                <a:path w="4192" h="2306" extrusionOk="0">
                  <a:moveTo>
                    <a:pt x="3729" y="0"/>
                  </a:moveTo>
                  <a:lnTo>
                    <a:pt x="1" y="2306"/>
                  </a:lnTo>
                  <a:lnTo>
                    <a:pt x="1692" y="2252"/>
                  </a:lnTo>
                  <a:lnTo>
                    <a:pt x="4192" y="11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DD0D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633708" y="5215970"/>
              <a:ext cx="193814" cy="85926"/>
            </a:xfrm>
            <a:custGeom>
              <a:avLst/>
              <a:gdLst/>
              <a:ahLst/>
              <a:cxnLst/>
              <a:rect l="l" t="t" r="r" b="b"/>
              <a:pathLst>
                <a:path w="1218" h="540" extrusionOk="0">
                  <a:moveTo>
                    <a:pt x="1218" y="1"/>
                  </a:moveTo>
                  <a:lnTo>
                    <a:pt x="1067" y="12"/>
                  </a:lnTo>
                  <a:lnTo>
                    <a:pt x="927" y="44"/>
                  </a:lnTo>
                  <a:lnTo>
                    <a:pt x="787" y="98"/>
                  </a:lnTo>
                  <a:lnTo>
                    <a:pt x="657" y="163"/>
                  </a:lnTo>
                  <a:lnTo>
                    <a:pt x="571" y="216"/>
                  </a:lnTo>
                  <a:lnTo>
                    <a:pt x="0" y="540"/>
                  </a:lnTo>
                  <a:lnTo>
                    <a:pt x="819" y="43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EA7A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633708" y="5215970"/>
              <a:ext cx="193814" cy="85926"/>
            </a:xfrm>
            <a:custGeom>
              <a:avLst/>
              <a:gdLst/>
              <a:ahLst/>
              <a:cxnLst/>
              <a:rect l="l" t="t" r="r" b="b"/>
              <a:pathLst>
                <a:path w="1218" h="540" fill="none" extrusionOk="0">
                  <a:moveTo>
                    <a:pt x="819" y="432"/>
                  </a:moveTo>
                  <a:lnTo>
                    <a:pt x="1218" y="1"/>
                  </a:lnTo>
                  <a:lnTo>
                    <a:pt x="1218" y="1"/>
                  </a:lnTo>
                  <a:lnTo>
                    <a:pt x="1067" y="12"/>
                  </a:lnTo>
                  <a:lnTo>
                    <a:pt x="927" y="44"/>
                  </a:lnTo>
                  <a:lnTo>
                    <a:pt x="787" y="98"/>
                  </a:lnTo>
                  <a:lnTo>
                    <a:pt x="657" y="163"/>
                  </a:lnTo>
                  <a:lnTo>
                    <a:pt x="657" y="163"/>
                  </a:lnTo>
                  <a:lnTo>
                    <a:pt x="571" y="216"/>
                  </a:lnTo>
                  <a:lnTo>
                    <a:pt x="0" y="5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487949" y="5284553"/>
              <a:ext cx="276241" cy="98019"/>
            </a:xfrm>
            <a:custGeom>
              <a:avLst/>
              <a:gdLst/>
              <a:ahLst/>
              <a:cxnLst/>
              <a:rect l="l" t="t" r="r" b="b"/>
              <a:pathLst>
                <a:path w="1736" h="616" extrusionOk="0">
                  <a:moveTo>
                    <a:pt x="1735" y="1"/>
                  </a:moveTo>
                  <a:lnTo>
                    <a:pt x="916" y="109"/>
                  </a:lnTo>
                  <a:lnTo>
                    <a:pt x="1" y="615"/>
                  </a:lnTo>
                  <a:lnTo>
                    <a:pt x="1218" y="61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5487949" y="5284553"/>
              <a:ext cx="276241" cy="98019"/>
            </a:xfrm>
            <a:custGeom>
              <a:avLst/>
              <a:gdLst/>
              <a:ahLst/>
              <a:cxnLst/>
              <a:rect l="l" t="t" r="r" b="b"/>
              <a:pathLst>
                <a:path w="1736" h="616" fill="none" extrusionOk="0">
                  <a:moveTo>
                    <a:pt x="916" y="109"/>
                  </a:moveTo>
                  <a:lnTo>
                    <a:pt x="1" y="615"/>
                  </a:lnTo>
                  <a:lnTo>
                    <a:pt x="1218" y="615"/>
                  </a:lnTo>
                  <a:lnTo>
                    <a:pt x="17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783339" y="5399441"/>
              <a:ext cx="80676" cy="13844"/>
            </a:xfrm>
            <a:custGeom>
              <a:avLst/>
              <a:gdLst/>
              <a:ahLst/>
              <a:cxnLst/>
              <a:rect l="l" t="t" r="r" b="b"/>
              <a:pathLst>
                <a:path w="507" h="87" extrusionOk="0">
                  <a:moveTo>
                    <a:pt x="119" y="1"/>
                  </a:moveTo>
                  <a:lnTo>
                    <a:pt x="1" y="87"/>
                  </a:lnTo>
                  <a:lnTo>
                    <a:pt x="281" y="87"/>
                  </a:lnTo>
                  <a:lnTo>
                    <a:pt x="345" y="76"/>
                  </a:lnTo>
                  <a:lnTo>
                    <a:pt x="399" y="65"/>
                  </a:lnTo>
                  <a:lnTo>
                    <a:pt x="464" y="3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54" name="Google Shape;354;p28"/>
          <p:cNvGrpSpPr/>
          <p:nvPr/>
        </p:nvGrpSpPr>
        <p:grpSpPr>
          <a:xfrm flipH="1">
            <a:off x="2647235" y="4444667"/>
            <a:ext cx="688407" cy="335969"/>
            <a:chOff x="2069444" y="5116675"/>
            <a:chExt cx="823158" cy="413246"/>
          </a:xfrm>
        </p:grpSpPr>
        <p:sp>
          <p:nvSpPr>
            <p:cNvPr id="355" name="Google Shape;355;p28"/>
            <p:cNvSpPr/>
            <p:nvPr/>
          </p:nvSpPr>
          <p:spPr>
            <a:xfrm>
              <a:off x="2588990" y="5390849"/>
              <a:ext cx="99612" cy="130480"/>
            </a:xfrm>
            <a:custGeom>
              <a:avLst/>
              <a:gdLst/>
              <a:ahLst/>
              <a:cxnLst/>
              <a:rect l="l" t="t" r="r" b="b"/>
              <a:pathLst>
                <a:path w="626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62" y="33"/>
                  </a:lnTo>
                  <a:lnTo>
                    <a:pt x="119" y="6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11" y="324"/>
                  </a:lnTo>
                  <a:lnTo>
                    <a:pt x="0" y="410"/>
                  </a:lnTo>
                  <a:lnTo>
                    <a:pt x="11" y="486"/>
                  </a:lnTo>
                  <a:lnTo>
                    <a:pt x="22" y="572"/>
                  </a:lnTo>
                  <a:lnTo>
                    <a:pt x="43" y="637"/>
                  </a:lnTo>
                  <a:lnTo>
                    <a:pt x="76" y="701"/>
                  </a:lnTo>
                  <a:lnTo>
                    <a:pt x="119" y="744"/>
                  </a:lnTo>
                  <a:lnTo>
                    <a:pt x="162" y="787"/>
                  </a:lnTo>
                  <a:lnTo>
                    <a:pt x="205" y="809"/>
                  </a:lnTo>
                  <a:lnTo>
                    <a:pt x="259" y="820"/>
                  </a:lnTo>
                  <a:lnTo>
                    <a:pt x="388" y="820"/>
                  </a:lnTo>
                  <a:lnTo>
                    <a:pt x="442" y="798"/>
                  </a:lnTo>
                  <a:lnTo>
                    <a:pt x="485" y="777"/>
                  </a:lnTo>
                  <a:lnTo>
                    <a:pt x="517" y="734"/>
                  </a:lnTo>
                  <a:lnTo>
                    <a:pt x="550" y="690"/>
                  </a:lnTo>
                  <a:lnTo>
                    <a:pt x="582" y="626"/>
                  </a:lnTo>
                  <a:lnTo>
                    <a:pt x="604" y="561"/>
                  </a:lnTo>
                  <a:lnTo>
                    <a:pt x="614" y="486"/>
                  </a:lnTo>
                  <a:lnTo>
                    <a:pt x="625" y="410"/>
                  </a:lnTo>
                  <a:lnTo>
                    <a:pt x="614" y="324"/>
                  </a:lnTo>
                  <a:lnTo>
                    <a:pt x="604" y="249"/>
                  </a:lnTo>
                  <a:lnTo>
                    <a:pt x="582" y="184"/>
                  </a:lnTo>
                  <a:lnTo>
                    <a:pt x="550" y="119"/>
                  </a:lnTo>
                  <a:lnTo>
                    <a:pt x="507" y="66"/>
                  </a:lnTo>
                  <a:lnTo>
                    <a:pt x="464" y="33"/>
                  </a:lnTo>
                  <a:lnTo>
                    <a:pt x="420" y="1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2158714" y="5390849"/>
              <a:ext cx="97862" cy="130480"/>
            </a:xfrm>
            <a:custGeom>
              <a:avLst/>
              <a:gdLst/>
              <a:ahLst/>
              <a:cxnLst/>
              <a:rect l="l" t="t" r="r" b="b"/>
              <a:pathLst>
                <a:path w="615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6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0" y="324"/>
                  </a:lnTo>
                  <a:lnTo>
                    <a:pt x="0" y="410"/>
                  </a:lnTo>
                  <a:lnTo>
                    <a:pt x="0" y="486"/>
                  </a:lnTo>
                  <a:lnTo>
                    <a:pt x="22" y="572"/>
                  </a:lnTo>
                  <a:lnTo>
                    <a:pt x="43" y="637"/>
                  </a:lnTo>
                  <a:lnTo>
                    <a:pt x="76" y="701"/>
                  </a:lnTo>
                  <a:lnTo>
                    <a:pt x="108" y="744"/>
                  </a:lnTo>
                  <a:lnTo>
                    <a:pt x="151" y="787"/>
                  </a:lnTo>
                  <a:lnTo>
                    <a:pt x="205" y="809"/>
                  </a:lnTo>
                  <a:lnTo>
                    <a:pt x="259" y="820"/>
                  </a:lnTo>
                  <a:lnTo>
                    <a:pt x="388" y="820"/>
                  </a:lnTo>
                  <a:lnTo>
                    <a:pt x="431" y="798"/>
                  </a:lnTo>
                  <a:lnTo>
                    <a:pt x="474" y="777"/>
                  </a:lnTo>
                  <a:lnTo>
                    <a:pt x="517" y="734"/>
                  </a:lnTo>
                  <a:lnTo>
                    <a:pt x="550" y="690"/>
                  </a:lnTo>
                  <a:lnTo>
                    <a:pt x="582" y="626"/>
                  </a:lnTo>
                  <a:lnTo>
                    <a:pt x="603" y="561"/>
                  </a:lnTo>
                  <a:lnTo>
                    <a:pt x="614" y="486"/>
                  </a:lnTo>
                  <a:lnTo>
                    <a:pt x="614" y="410"/>
                  </a:lnTo>
                  <a:lnTo>
                    <a:pt x="614" y="324"/>
                  </a:lnTo>
                  <a:lnTo>
                    <a:pt x="593" y="249"/>
                  </a:lnTo>
                  <a:lnTo>
                    <a:pt x="571" y="184"/>
                  </a:lnTo>
                  <a:lnTo>
                    <a:pt x="539" y="119"/>
                  </a:lnTo>
                  <a:lnTo>
                    <a:pt x="506" y="66"/>
                  </a:lnTo>
                  <a:lnTo>
                    <a:pt x="463" y="33"/>
                  </a:lnTo>
                  <a:lnTo>
                    <a:pt x="410" y="1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297471" y="5116675"/>
              <a:ext cx="562507" cy="17185"/>
            </a:xfrm>
            <a:custGeom>
              <a:avLst/>
              <a:gdLst/>
              <a:ahLst/>
              <a:cxnLst/>
              <a:rect l="l" t="t" r="r" b="b"/>
              <a:pathLst>
                <a:path w="3535" h="108" extrusionOk="0">
                  <a:moveTo>
                    <a:pt x="1" y="0"/>
                  </a:moveTo>
                  <a:lnTo>
                    <a:pt x="1" y="108"/>
                  </a:lnTo>
                  <a:lnTo>
                    <a:pt x="3535" y="108"/>
                  </a:lnTo>
                  <a:lnTo>
                    <a:pt x="3535" y="0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254667" y="5133702"/>
              <a:ext cx="320796" cy="209405"/>
            </a:xfrm>
            <a:custGeom>
              <a:avLst/>
              <a:gdLst/>
              <a:ahLst/>
              <a:cxnLst/>
              <a:rect l="l" t="t" r="r" b="b"/>
              <a:pathLst>
                <a:path w="2016" h="1316" extrusionOk="0">
                  <a:moveTo>
                    <a:pt x="345" y="1"/>
                  </a:moveTo>
                  <a:lnTo>
                    <a:pt x="0" y="1315"/>
                  </a:lnTo>
                  <a:lnTo>
                    <a:pt x="1735" y="1315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rgbClr val="6199F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2530591" y="5133702"/>
              <a:ext cx="228185" cy="209405"/>
            </a:xfrm>
            <a:custGeom>
              <a:avLst/>
              <a:gdLst/>
              <a:ahLst/>
              <a:cxnLst/>
              <a:rect l="l" t="t" r="r" b="b"/>
              <a:pathLst>
                <a:path w="1434" h="1316" extrusionOk="0">
                  <a:moveTo>
                    <a:pt x="281" y="1"/>
                  </a:moveTo>
                  <a:lnTo>
                    <a:pt x="1" y="1315"/>
                  </a:lnTo>
                  <a:lnTo>
                    <a:pt x="1434" y="131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80ADF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2758619" y="5133702"/>
              <a:ext cx="133983" cy="209405"/>
            </a:xfrm>
            <a:custGeom>
              <a:avLst/>
              <a:gdLst/>
              <a:ahLst/>
              <a:cxnLst/>
              <a:rect l="l" t="t" r="r" b="b"/>
              <a:pathLst>
                <a:path w="842" h="1316" extrusionOk="0">
                  <a:moveTo>
                    <a:pt x="1" y="1"/>
                  </a:moveTo>
                  <a:lnTo>
                    <a:pt x="1" y="1315"/>
                  </a:lnTo>
                  <a:lnTo>
                    <a:pt x="841" y="1315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9FC1F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4860" y="5342952"/>
              <a:ext cx="325888" cy="121888"/>
            </a:xfrm>
            <a:custGeom>
              <a:avLst/>
              <a:gdLst/>
              <a:ahLst/>
              <a:cxnLst/>
              <a:rect l="l" t="t" r="r" b="b"/>
              <a:pathLst>
                <a:path w="2048" h="766" extrusionOk="0">
                  <a:moveTo>
                    <a:pt x="195" y="0"/>
                  </a:moveTo>
                  <a:lnTo>
                    <a:pt x="1" y="765"/>
                  </a:lnTo>
                  <a:lnTo>
                    <a:pt x="1854" y="765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499880" y="5342952"/>
              <a:ext cx="258896" cy="121888"/>
            </a:xfrm>
            <a:custGeom>
              <a:avLst/>
              <a:gdLst/>
              <a:ahLst/>
              <a:cxnLst/>
              <a:rect l="l" t="t" r="r" b="b"/>
              <a:pathLst>
                <a:path w="1627" h="766" extrusionOk="0">
                  <a:moveTo>
                    <a:pt x="194" y="0"/>
                  </a:moveTo>
                  <a:lnTo>
                    <a:pt x="0" y="765"/>
                  </a:lnTo>
                  <a:lnTo>
                    <a:pt x="1562" y="765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BC730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748435" y="5342952"/>
              <a:ext cx="144167" cy="121888"/>
            </a:xfrm>
            <a:custGeom>
              <a:avLst/>
              <a:gdLst/>
              <a:ahLst/>
              <a:cxnLst/>
              <a:rect l="l" t="t" r="r" b="b"/>
              <a:pathLst>
                <a:path w="906" h="766" extrusionOk="0">
                  <a:moveTo>
                    <a:pt x="65" y="0"/>
                  </a:moveTo>
                  <a:lnTo>
                    <a:pt x="0" y="765"/>
                  </a:lnTo>
                  <a:lnTo>
                    <a:pt x="690" y="765"/>
                  </a:lnTo>
                  <a:lnTo>
                    <a:pt x="733" y="754"/>
                  </a:lnTo>
                  <a:lnTo>
                    <a:pt x="776" y="744"/>
                  </a:lnTo>
                  <a:lnTo>
                    <a:pt x="808" y="722"/>
                  </a:lnTo>
                  <a:lnTo>
                    <a:pt x="841" y="701"/>
                  </a:lnTo>
                  <a:lnTo>
                    <a:pt x="873" y="668"/>
                  </a:lnTo>
                  <a:lnTo>
                    <a:pt x="884" y="625"/>
                  </a:lnTo>
                  <a:lnTo>
                    <a:pt x="905" y="582"/>
                  </a:lnTo>
                  <a:lnTo>
                    <a:pt x="905" y="539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CD35C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084879" y="5342952"/>
              <a:ext cx="343074" cy="121888"/>
            </a:xfrm>
            <a:custGeom>
              <a:avLst/>
              <a:gdLst/>
              <a:ahLst/>
              <a:cxnLst/>
              <a:rect l="l" t="t" r="r" b="b"/>
              <a:pathLst>
                <a:path w="2156" h="766" extrusionOk="0">
                  <a:moveTo>
                    <a:pt x="173" y="0"/>
                  </a:moveTo>
                  <a:lnTo>
                    <a:pt x="130" y="11"/>
                  </a:lnTo>
                  <a:lnTo>
                    <a:pt x="98" y="33"/>
                  </a:lnTo>
                  <a:lnTo>
                    <a:pt x="65" y="54"/>
                  </a:lnTo>
                  <a:lnTo>
                    <a:pt x="44" y="86"/>
                  </a:lnTo>
                  <a:lnTo>
                    <a:pt x="22" y="130"/>
                  </a:lnTo>
                  <a:lnTo>
                    <a:pt x="12" y="162"/>
                  </a:lnTo>
                  <a:lnTo>
                    <a:pt x="1" y="205"/>
                  </a:lnTo>
                  <a:lnTo>
                    <a:pt x="1" y="765"/>
                  </a:lnTo>
                  <a:lnTo>
                    <a:pt x="2156" y="765"/>
                  </a:lnTo>
                  <a:lnTo>
                    <a:pt x="2156" y="205"/>
                  </a:lnTo>
                  <a:lnTo>
                    <a:pt x="2156" y="162"/>
                  </a:lnTo>
                  <a:lnTo>
                    <a:pt x="2145" y="130"/>
                  </a:lnTo>
                  <a:lnTo>
                    <a:pt x="2123" y="86"/>
                  </a:lnTo>
                  <a:lnTo>
                    <a:pt x="2091" y="54"/>
                  </a:lnTo>
                  <a:lnTo>
                    <a:pt x="2069" y="33"/>
                  </a:lnTo>
                  <a:lnTo>
                    <a:pt x="2026" y="11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EDA606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105565" y="5361729"/>
              <a:ext cx="36121" cy="58557"/>
            </a:xfrm>
            <a:custGeom>
              <a:avLst/>
              <a:gdLst/>
              <a:ahLst/>
              <a:cxnLst/>
              <a:rect l="l" t="t" r="r" b="b"/>
              <a:pathLst>
                <a:path w="227" h="368" extrusionOk="0">
                  <a:moveTo>
                    <a:pt x="119" y="1"/>
                  </a:moveTo>
                  <a:lnTo>
                    <a:pt x="86" y="12"/>
                  </a:lnTo>
                  <a:lnTo>
                    <a:pt x="65" y="22"/>
                  </a:lnTo>
                  <a:lnTo>
                    <a:pt x="32" y="55"/>
                  </a:lnTo>
                  <a:lnTo>
                    <a:pt x="11" y="119"/>
                  </a:lnTo>
                  <a:lnTo>
                    <a:pt x="0" y="184"/>
                  </a:lnTo>
                  <a:lnTo>
                    <a:pt x="11" y="259"/>
                  </a:lnTo>
                  <a:lnTo>
                    <a:pt x="32" y="313"/>
                  </a:lnTo>
                  <a:lnTo>
                    <a:pt x="65" y="356"/>
                  </a:lnTo>
                  <a:lnTo>
                    <a:pt x="86" y="367"/>
                  </a:lnTo>
                  <a:lnTo>
                    <a:pt x="140" y="367"/>
                  </a:lnTo>
                  <a:lnTo>
                    <a:pt x="162" y="356"/>
                  </a:lnTo>
                  <a:lnTo>
                    <a:pt x="194" y="313"/>
                  </a:lnTo>
                  <a:lnTo>
                    <a:pt x="216" y="259"/>
                  </a:lnTo>
                  <a:lnTo>
                    <a:pt x="226" y="184"/>
                  </a:lnTo>
                  <a:lnTo>
                    <a:pt x="216" y="119"/>
                  </a:lnTo>
                  <a:lnTo>
                    <a:pt x="194" y="55"/>
                  </a:lnTo>
                  <a:lnTo>
                    <a:pt x="162" y="22"/>
                  </a:lnTo>
                  <a:lnTo>
                    <a:pt x="140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2359212" y="5361729"/>
              <a:ext cx="36121" cy="58557"/>
            </a:xfrm>
            <a:custGeom>
              <a:avLst/>
              <a:gdLst/>
              <a:ahLst/>
              <a:cxnLst/>
              <a:rect l="l" t="t" r="r" b="b"/>
              <a:pathLst>
                <a:path w="227" h="368" extrusionOk="0">
                  <a:moveTo>
                    <a:pt x="119" y="1"/>
                  </a:moveTo>
                  <a:lnTo>
                    <a:pt x="98" y="12"/>
                  </a:lnTo>
                  <a:lnTo>
                    <a:pt x="76" y="22"/>
                  </a:lnTo>
                  <a:lnTo>
                    <a:pt x="33" y="55"/>
                  </a:lnTo>
                  <a:lnTo>
                    <a:pt x="11" y="119"/>
                  </a:lnTo>
                  <a:lnTo>
                    <a:pt x="1" y="184"/>
                  </a:lnTo>
                  <a:lnTo>
                    <a:pt x="11" y="259"/>
                  </a:lnTo>
                  <a:lnTo>
                    <a:pt x="33" y="313"/>
                  </a:lnTo>
                  <a:lnTo>
                    <a:pt x="76" y="356"/>
                  </a:lnTo>
                  <a:lnTo>
                    <a:pt x="98" y="367"/>
                  </a:lnTo>
                  <a:lnTo>
                    <a:pt x="141" y="367"/>
                  </a:lnTo>
                  <a:lnTo>
                    <a:pt x="162" y="356"/>
                  </a:lnTo>
                  <a:lnTo>
                    <a:pt x="195" y="313"/>
                  </a:lnTo>
                  <a:lnTo>
                    <a:pt x="216" y="259"/>
                  </a:lnTo>
                  <a:lnTo>
                    <a:pt x="227" y="184"/>
                  </a:lnTo>
                  <a:lnTo>
                    <a:pt x="216" y="119"/>
                  </a:lnTo>
                  <a:lnTo>
                    <a:pt x="195" y="55"/>
                  </a:lnTo>
                  <a:lnTo>
                    <a:pt x="162" y="22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162055" y="5363479"/>
              <a:ext cx="176788" cy="61899"/>
            </a:xfrm>
            <a:custGeom>
              <a:avLst/>
              <a:gdLst/>
              <a:ahLst/>
              <a:cxnLst/>
              <a:rect l="l" t="t" r="r" b="b"/>
              <a:pathLst>
                <a:path w="1111" h="389" extrusionOk="0">
                  <a:moveTo>
                    <a:pt x="184" y="1"/>
                  </a:moveTo>
                  <a:lnTo>
                    <a:pt x="151" y="11"/>
                  </a:lnTo>
                  <a:lnTo>
                    <a:pt x="119" y="22"/>
                  </a:lnTo>
                  <a:lnTo>
                    <a:pt x="87" y="33"/>
                  </a:lnTo>
                  <a:lnTo>
                    <a:pt x="55" y="54"/>
                  </a:lnTo>
                  <a:lnTo>
                    <a:pt x="33" y="87"/>
                  </a:lnTo>
                  <a:lnTo>
                    <a:pt x="11" y="119"/>
                  </a:lnTo>
                  <a:lnTo>
                    <a:pt x="1" y="151"/>
                  </a:lnTo>
                  <a:lnTo>
                    <a:pt x="1" y="194"/>
                  </a:lnTo>
                  <a:lnTo>
                    <a:pt x="1" y="238"/>
                  </a:lnTo>
                  <a:lnTo>
                    <a:pt x="11" y="270"/>
                  </a:lnTo>
                  <a:lnTo>
                    <a:pt x="33" y="302"/>
                  </a:lnTo>
                  <a:lnTo>
                    <a:pt x="55" y="335"/>
                  </a:lnTo>
                  <a:lnTo>
                    <a:pt x="87" y="356"/>
                  </a:lnTo>
                  <a:lnTo>
                    <a:pt x="119" y="367"/>
                  </a:lnTo>
                  <a:lnTo>
                    <a:pt x="151" y="378"/>
                  </a:lnTo>
                  <a:lnTo>
                    <a:pt x="184" y="388"/>
                  </a:lnTo>
                  <a:lnTo>
                    <a:pt x="916" y="388"/>
                  </a:lnTo>
                  <a:lnTo>
                    <a:pt x="949" y="378"/>
                  </a:lnTo>
                  <a:lnTo>
                    <a:pt x="992" y="367"/>
                  </a:lnTo>
                  <a:lnTo>
                    <a:pt x="1024" y="356"/>
                  </a:lnTo>
                  <a:lnTo>
                    <a:pt x="1046" y="335"/>
                  </a:lnTo>
                  <a:lnTo>
                    <a:pt x="1078" y="302"/>
                  </a:lnTo>
                  <a:lnTo>
                    <a:pt x="1089" y="270"/>
                  </a:lnTo>
                  <a:lnTo>
                    <a:pt x="1100" y="238"/>
                  </a:lnTo>
                  <a:lnTo>
                    <a:pt x="1110" y="194"/>
                  </a:lnTo>
                  <a:lnTo>
                    <a:pt x="1100" y="151"/>
                  </a:lnTo>
                  <a:lnTo>
                    <a:pt x="1089" y="119"/>
                  </a:lnTo>
                  <a:lnTo>
                    <a:pt x="1078" y="87"/>
                  </a:lnTo>
                  <a:lnTo>
                    <a:pt x="1046" y="54"/>
                  </a:lnTo>
                  <a:lnTo>
                    <a:pt x="1024" y="33"/>
                  </a:lnTo>
                  <a:lnTo>
                    <a:pt x="992" y="22"/>
                  </a:lnTo>
                  <a:lnTo>
                    <a:pt x="949" y="1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2760369" y="5399441"/>
              <a:ext cx="61900" cy="130480"/>
            </a:xfrm>
            <a:custGeom>
              <a:avLst/>
              <a:gdLst/>
              <a:ahLst/>
              <a:cxnLst/>
              <a:rect l="l" t="t" r="r" b="b"/>
              <a:pathLst>
                <a:path w="389" h="820" extrusionOk="0">
                  <a:moveTo>
                    <a:pt x="248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76" y="119"/>
                  </a:lnTo>
                  <a:lnTo>
                    <a:pt x="44" y="184"/>
                  </a:lnTo>
                  <a:lnTo>
                    <a:pt x="22" y="249"/>
                  </a:lnTo>
                  <a:lnTo>
                    <a:pt x="1" y="335"/>
                  </a:lnTo>
                  <a:lnTo>
                    <a:pt x="1" y="410"/>
                  </a:lnTo>
                  <a:lnTo>
                    <a:pt x="1" y="496"/>
                  </a:lnTo>
                  <a:lnTo>
                    <a:pt x="22" y="572"/>
                  </a:lnTo>
                  <a:lnTo>
                    <a:pt x="44" y="647"/>
                  </a:lnTo>
                  <a:lnTo>
                    <a:pt x="76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205" y="820"/>
                  </a:lnTo>
                  <a:lnTo>
                    <a:pt x="389" y="82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777555" y="5399441"/>
              <a:ext cx="80676" cy="130480"/>
            </a:xfrm>
            <a:custGeom>
              <a:avLst/>
              <a:gdLst/>
              <a:ahLst/>
              <a:cxnLst/>
              <a:rect l="l" t="t" r="r" b="b"/>
              <a:pathLst>
                <a:path w="507" h="820" extrusionOk="0">
                  <a:moveTo>
                    <a:pt x="248" y="1"/>
                  </a:moveTo>
                  <a:lnTo>
                    <a:pt x="205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76" y="119"/>
                  </a:lnTo>
                  <a:lnTo>
                    <a:pt x="43" y="184"/>
                  </a:lnTo>
                  <a:lnTo>
                    <a:pt x="22" y="249"/>
                  </a:lnTo>
                  <a:lnTo>
                    <a:pt x="0" y="335"/>
                  </a:lnTo>
                  <a:lnTo>
                    <a:pt x="0" y="410"/>
                  </a:lnTo>
                  <a:lnTo>
                    <a:pt x="0" y="496"/>
                  </a:lnTo>
                  <a:lnTo>
                    <a:pt x="22" y="572"/>
                  </a:lnTo>
                  <a:lnTo>
                    <a:pt x="43" y="647"/>
                  </a:lnTo>
                  <a:lnTo>
                    <a:pt x="76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205" y="820"/>
                  </a:lnTo>
                  <a:lnTo>
                    <a:pt x="302" y="820"/>
                  </a:lnTo>
                  <a:lnTo>
                    <a:pt x="356" y="787"/>
                  </a:lnTo>
                  <a:lnTo>
                    <a:pt x="399" y="755"/>
                  </a:lnTo>
                  <a:lnTo>
                    <a:pt x="431" y="701"/>
                  </a:lnTo>
                  <a:lnTo>
                    <a:pt x="464" y="647"/>
                  </a:lnTo>
                  <a:lnTo>
                    <a:pt x="485" y="572"/>
                  </a:lnTo>
                  <a:lnTo>
                    <a:pt x="507" y="496"/>
                  </a:lnTo>
                  <a:lnTo>
                    <a:pt x="507" y="410"/>
                  </a:lnTo>
                  <a:lnTo>
                    <a:pt x="507" y="335"/>
                  </a:lnTo>
                  <a:lnTo>
                    <a:pt x="485" y="249"/>
                  </a:lnTo>
                  <a:lnTo>
                    <a:pt x="464" y="184"/>
                  </a:lnTo>
                  <a:lnTo>
                    <a:pt x="431" y="119"/>
                  </a:lnTo>
                  <a:lnTo>
                    <a:pt x="399" y="76"/>
                  </a:lnTo>
                  <a:lnTo>
                    <a:pt x="356" y="33"/>
                  </a:lnTo>
                  <a:lnTo>
                    <a:pt x="302" y="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803174" y="5435563"/>
              <a:ext cx="36281" cy="58398"/>
            </a:xfrm>
            <a:custGeom>
              <a:avLst/>
              <a:gdLst/>
              <a:ahLst/>
              <a:cxnLst/>
              <a:rect l="l" t="t" r="r" b="b"/>
              <a:pathLst>
                <a:path w="228" h="367" extrusionOk="0">
                  <a:moveTo>
                    <a:pt x="109" y="0"/>
                  </a:moveTo>
                  <a:lnTo>
                    <a:pt x="87" y="11"/>
                  </a:lnTo>
                  <a:lnTo>
                    <a:pt x="66" y="22"/>
                  </a:lnTo>
                  <a:lnTo>
                    <a:pt x="33" y="54"/>
                  </a:lnTo>
                  <a:lnTo>
                    <a:pt x="12" y="119"/>
                  </a:lnTo>
                  <a:lnTo>
                    <a:pt x="1" y="183"/>
                  </a:lnTo>
                  <a:lnTo>
                    <a:pt x="12" y="259"/>
                  </a:lnTo>
                  <a:lnTo>
                    <a:pt x="33" y="312"/>
                  </a:lnTo>
                  <a:lnTo>
                    <a:pt x="66" y="356"/>
                  </a:lnTo>
                  <a:lnTo>
                    <a:pt x="87" y="366"/>
                  </a:lnTo>
                  <a:lnTo>
                    <a:pt x="130" y="366"/>
                  </a:lnTo>
                  <a:lnTo>
                    <a:pt x="152" y="356"/>
                  </a:lnTo>
                  <a:lnTo>
                    <a:pt x="195" y="312"/>
                  </a:lnTo>
                  <a:lnTo>
                    <a:pt x="216" y="259"/>
                  </a:lnTo>
                  <a:lnTo>
                    <a:pt x="227" y="183"/>
                  </a:lnTo>
                  <a:lnTo>
                    <a:pt x="216" y="119"/>
                  </a:lnTo>
                  <a:lnTo>
                    <a:pt x="195" y="54"/>
                  </a:lnTo>
                  <a:lnTo>
                    <a:pt x="152" y="22"/>
                  </a:lnTo>
                  <a:lnTo>
                    <a:pt x="130" y="1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2496379" y="5399441"/>
              <a:ext cx="61900" cy="130480"/>
            </a:xfrm>
            <a:custGeom>
              <a:avLst/>
              <a:gdLst/>
              <a:ahLst/>
              <a:cxnLst/>
              <a:rect l="l" t="t" r="r" b="b"/>
              <a:pathLst>
                <a:path w="389" h="820" extrusionOk="0">
                  <a:moveTo>
                    <a:pt x="259" y="1"/>
                  </a:moveTo>
                  <a:lnTo>
                    <a:pt x="205" y="12"/>
                  </a:lnTo>
                  <a:lnTo>
                    <a:pt x="162" y="33"/>
                  </a:lnTo>
                  <a:lnTo>
                    <a:pt x="119" y="76"/>
                  </a:lnTo>
                  <a:lnTo>
                    <a:pt x="76" y="119"/>
                  </a:lnTo>
                  <a:lnTo>
                    <a:pt x="54" y="184"/>
                  </a:lnTo>
                  <a:lnTo>
                    <a:pt x="22" y="249"/>
                  </a:lnTo>
                  <a:lnTo>
                    <a:pt x="11" y="335"/>
                  </a:lnTo>
                  <a:lnTo>
                    <a:pt x="1" y="410"/>
                  </a:lnTo>
                  <a:lnTo>
                    <a:pt x="11" y="496"/>
                  </a:lnTo>
                  <a:lnTo>
                    <a:pt x="22" y="572"/>
                  </a:lnTo>
                  <a:lnTo>
                    <a:pt x="54" y="647"/>
                  </a:lnTo>
                  <a:lnTo>
                    <a:pt x="76" y="701"/>
                  </a:lnTo>
                  <a:lnTo>
                    <a:pt x="119" y="755"/>
                  </a:lnTo>
                  <a:lnTo>
                    <a:pt x="162" y="787"/>
                  </a:lnTo>
                  <a:lnTo>
                    <a:pt x="205" y="820"/>
                  </a:lnTo>
                  <a:lnTo>
                    <a:pt x="388" y="820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2515315" y="5399441"/>
              <a:ext cx="80676" cy="130480"/>
            </a:xfrm>
            <a:custGeom>
              <a:avLst/>
              <a:gdLst/>
              <a:ahLst/>
              <a:cxnLst/>
              <a:rect l="l" t="t" r="r" b="b"/>
              <a:pathLst>
                <a:path w="507" h="820" extrusionOk="0">
                  <a:moveTo>
                    <a:pt x="248" y="1"/>
                  </a:moveTo>
                  <a:lnTo>
                    <a:pt x="194" y="12"/>
                  </a:lnTo>
                  <a:lnTo>
                    <a:pt x="151" y="33"/>
                  </a:lnTo>
                  <a:lnTo>
                    <a:pt x="108" y="76"/>
                  </a:lnTo>
                  <a:lnTo>
                    <a:pt x="65" y="119"/>
                  </a:lnTo>
                  <a:lnTo>
                    <a:pt x="43" y="184"/>
                  </a:lnTo>
                  <a:lnTo>
                    <a:pt x="11" y="249"/>
                  </a:lnTo>
                  <a:lnTo>
                    <a:pt x="0" y="335"/>
                  </a:lnTo>
                  <a:lnTo>
                    <a:pt x="0" y="410"/>
                  </a:lnTo>
                  <a:lnTo>
                    <a:pt x="0" y="496"/>
                  </a:lnTo>
                  <a:lnTo>
                    <a:pt x="11" y="572"/>
                  </a:lnTo>
                  <a:lnTo>
                    <a:pt x="43" y="647"/>
                  </a:lnTo>
                  <a:lnTo>
                    <a:pt x="65" y="701"/>
                  </a:lnTo>
                  <a:lnTo>
                    <a:pt x="108" y="755"/>
                  </a:lnTo>
                  <a:lnTo>
                    <a:pt x="151" y="787"/>
                  </a:lnTo>
                  <a:lnTo>
                    <a:pt x="194" y="820"/>
                  </a:lnTo>
                  <a:lnTo>
                    <a:pt x="302" y="820"/>
                  </a:lnTo>
                  <a:lnTo>
                    <a:pt x="345" y="787"/>
                  </a:lnTo>
                  <a:lnTo>
                    <a:pt x="388" y="755"/>
                  </a:lnTo>
                  <a:lnTo>
                    <a:pt x="431" y="701"/>
                  </a:lnTo>
                  <a:lnTo>
                    <a:pt x="463" y="647"/>
                  </a:lnTo>
                  <a:lnTo>
                    <a:pt x="485" y="572"/>
                  </a:lnTo>
                  <a:lnTo>
                    <a:pt x="496" y="496"/>
                  </a:lnTo>
                  <a:lnTo>
                    <a:pt x="506" y="410"/>
                  </a:lnTo>
                  <a:lnTo>
                    <a:pt x="496" y="335"/>
                  </a:lnTo>
                  <a:lnTo>
                    <a:pt x="485" y="249"/>
                  </a:lnTo>
                  <a:lnTo>
                    <a:pt x="463" y="184"/>
                  </a:lnTo>
                  <a:lnTo>
                    <a:pt x="431" y="119"/>
                  </a:lnTo>
                  <a:lnTo>
                    <a:pt x="388" y="76"/>
                  </a:lnTo>
                  <a:lnTo>
                    <a:pt x="345" y="33"/>
                  </a:lnTo>
                  <a:lnTo>
                    <a:pt x="302" y="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540934" y="5435563"/>
              <a:ext cx="34530" cy="58398"/>
            </a:xfrm>
            <a:custGeom>
              <a:avLst/>
              <a:gdLst/>
              <a:ahLst/>
              <a:cxnLst/>
              <a:rect l="l" t="t" r="r" b="b"/>
              <a:pathLst>
                <a:path w="217" h="367" extrusionOk="0">
                  <a:moveTo>
                    <a:pt x="108" y="0"/>
                  </a:moveTo>
                  <a:lnTo>
                    <a:pt x="87" y="11"/>
                  </a:lnTo>
                  <a:lnTo>
                    <a:pt x="65" y="22"/>
                  </a:lnTo>
                  <a:lnTo>
                    <a:pt x="33" y="54"/>
                  </a:lnTo>
                  <a:lnTo>
                    <a:pt x="1" y="119"/>
                  </a:lnTo>
                  <a:lnTo>
                    <a:pt x="1" y="183"/>
                  </a:lnTo>
                  <a:lnTo>
                    <a:pt x="1" y="259"/>
                  </a:lnTo>
                  <a:lnTo>
                    <a:pt x="33" y="312"/>
                  </a:lnTo>
                  <a:lnTo>
                    <a:pt x="65" y="356"/>
                  </a:lnTo>
                  <a:lnTo>
                    <a:pt x="87" y="366"/>
                  </a:lnTo>
                  <a:lnTo>
                    <a:pt x="130" y="366"/>
                  </a:lnTo>
                  <a:lnTo>
                    <a:pt x="151" y="356"/>
                  </a:lnTo>
                  <a:lnTo>
                    <a:pt x="184" y="312"/>
                  </a:lnTo>
                  <a:lnTo>
                    <a:pt x="216" y="259"/>
                  </a:lnTo>
                  <a:lnTo>
                    <a:pt x="216" y="183"/>
                  </a:lnTo>
                  <a:lnTo>
                    <a:pt x="216" y="119"/>
                  </a:lnTo>
                  <a:lnTo>
                    <a:pt x="184" y="54"/>
                  </a:lnTo>
                  <a:lnTo>
                    <a:pt x="151" y="22"/>
                  </a:lnTo>
                  <a:lnTo>
                    <a:pt x="130" y="11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438139" y="5440655"/>
              <a:ext cx="18936" cy="36121"/>
            </a:xfrm>
            <a:custGeom>
              <a:avLst/>
              <a:gdLst/>
              <a:ahLst/>
              <a:cxnLst/>
              <a:rect l="l" t="t" r="r" b="b"/>
              <a:pathLst>
                <a:path w="119" h="227" extrusionOk="0">
                  <a:moveTo>
                    <a:pt x="0" y="0"/>
                  </a:moveTo>
                  <a:lnTo>
                    <a:pt x="0" y="227"/>
                  </a:lnTo>
                  <a:lnTo>
                    <a:pt x="43" y="216"/>
                  </a:lnTo>
                  <a:lnTo>
                    <a:pt x="76" y="194"/>
                  </a:lnTo>
                  <a:lnTo>
                    <a:pt x="108" y="162"/>
                  </a:lnTo>
                  <a:lnTo>
                    <a:pt x="119" y="119"/>
                  </a:lnTo>
                  <a:lnTo>
                    <a:pt x="108" y="76"/>
                  </a:lnTo>
                  <a:lnTo>
                    <a:pt x="76" y="33"/>
                  </a:lnTo>
                  <a:lnTo>
                    <a:pt x="43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438139" y="5440655"/>
              <a:ext cx="18936" cy="36121"/>
            </a:xfrm>
            <a:custGeom>
              <a:avLst/>
              <a:gdLst/>
              <a:ahLst/>
              <a:cxnLst/>
              <a:rect l="l" t="t" r="r" b="b"/>
              <a:pathLst>
                <a:path w="119" h="227" fill="none" extrusionOk="0">
                  <a:moveTo>
                    <a:pt x="0" y="227"/>
                  </a:moveTo>
                  <a:lnTo>
                    <a:pt x="0" y="227"/>
                  </a:lnTo>
                  <a:lnTo>
                    <a:pt x="43" y="216"/>
                  </a:lnTo>
                  <a:lnTo>
                    <a:pt x="76" y="194"/>
                  </a:lnTo>
                  <a:lnTo>
                    <a:pt x="108" y="162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8" y="76"/>
                  </a:lnTo>
                  <a:lnTo>
                    <a:pt x="76" y="33"/>
                  </a:lnTo>
                  <a:lnTo>
                    <a:pt x="43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069444" y="5440655"/>
              <a:ext cx="368852" cy="36121"/>
            </a:xfrm>
            <a:custGeom>
              <a:avLst/>
              <a:gdLst/>
              <a:ahLst/>
              <a:cxnLst/>
              <a:rect l="l" t="t" r="r" b="b"/>
              <a:pathLst>
                <a:path w="2318" h="227" extrusionOk="0">
                  <a:moveTo>
                    <a:pt x="109" y="0"/>
                  </a:moveTo>
                  <a:lnTo>
                    <a:pt x="66" y="11"/>
                  </a:lnTo>
                  <a:lnTo>
                    <a:pt x="33" y="33"/>
                  </a:lnTo>
                  <a:lnTo>
                    <a:pt x="12" y="76"/>
                  </a:lnTo>
                  <a:lnTo>
                    <a:pt x="1" y="119"/>
                  </a:lnTo>
                  <a:lnTo>
                    <a:pt x="12" y="162"/>
                  </a:lnTo>
                  <a:lnTo>
                    <a:pt x="33" y="194"/>
                  </a:lnTo>
                  <a:lnTo>
                    <a:pt x="66" y="216"/>
                  </a:lnTo>
                  <a:lnTo>
                    <a:pt x="109" y="227"/>
                  </a:lnTo>
                  <a:lnTo>
                    <a:pt x="2317" y="227"/>
                  </a:lnTo>
                  <a:lnTo>
                    <a:pt x="2317" y="0"/>
                  </a:lnTo>
                  <a:close/>
                </a:path>
              </a:pathLst>
            </a:custGeom>
            <a:solidFill>
              <a:srgbClr val="DFE1E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069444" y="5440655"/>
              <a:ext cx="368852" cy="36121"/>
            </a:xfrm>
            <a:custGeom>
              <a:avLst/>
              <a:gdLst/>
              <a:ahLst/>
              <a:cxnLst/>
              <a:rect l="l" t="t" r="r" b="b"/>
              <a:pathLst>
                <a:path w="2318" h="227" fill="none" extrusionOk="0">
                  <a:moveTo>
                    <a:pt x="2317" y="0"/>
                  </a:moveTo>
                  <a:lnTo>
                    <a:pt x="109" y="0"/>
                  </a:lnTo>
                  <a:lnTo>
                    <a:pt x="109" y="0"/>
                  </a:lnTo>
                  <a:lnTo>
                    <a:pt x="66" y="11"/>
                  </a:lnTo>
                  <a:lnTo>
                    <a:pt x="33" y="33"/>
                  </a:lnTo>
                  <a:lnTo>
                    <a:pt x="12" y="76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12" y="162"/>
                  </a:lnTo>
                  <a:lnTo>
                    <a:pt x="33" y="194"/>
                  </a:lnTo>
                  <a:lnTo>
                    <a:pt x="66" y="216"/>
                  </a:lnTo>
                  <a:lnTo>
                    <a:pt x="109" y="227"/>
                  </a:lnTo>
                  <a:lnTo>
                    <a:pt x="2317" y="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297471" y="5116675"/>
              <a:ext cx="293426" cy="17185"/>
            </a:xfrm>
            <a:custGeom>
              <a:avLst/>
              <a:gdLst/>
              <a:ahLst/>
              <a:cxnLst/>
              <a:rect l="l" t="t" r="r" b="b"/>
              <a:pathLst>
                <a:path w="1844" h="108" extrusionOk="0">
                  <a:moveTo>
                    <a:pt x="1" y="0"/>
                  </a:moveTo>
                  <a:lnTo>
                    <a:pt x="1" y="108"/>
                  </a:lnTo>
                  <a:lnTo>
                    <a:pt x="1843" y="108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rgbClr val="FBC730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79" name="Google Shape;379;p28"/>
          <p:cNvGrpSpPr/>
          <p:nvPr/>
        </p:nvGrpSpPr>
        <p:grpSpPr>
          <a:xfrm>
            <a:off x="3751433" y="4442212"/>
            <a:ext cx="591817" cy="339812"/>
            <a:chOff x="4857014" y="7965975"/>
            <a:chExt cx="588287" cy="337819"/>
          </a:xfrm>
        </p:grpSpPr>
        <p:sp>
          <p:nvSpPr>
            <p:cNvPr id="380" name="Google Shape;380;p28"/>
            <p:cNvSpPr/>
            <p:nvPr/>
          </p:nvSpPr>
          <p:spPr>
            <a:xfrm>
              <a:off x="5062764" y="8144196"/>
              <a:ext cx="48215" cy="13844"/>
            </a:xfrm>
            <a:custGeom>
              <a:avLst/>
              <a:gdLst/>
              <a:ahLst/>
              <a:cxnLst/>
              <a:rect l="l" t="t" r="r" b="b"/>
              <a:pathLst>
                <a:path w="303" h="87" extrusionOk="0">
                  <a:moveTo>
                    <a:pt x="33" y="1"/>
                  </a:moveTo>
                  <a:lnTo>
                    <a:pt x="11" y="11"/>
                  </a:lnTo>
                  <a:lnTo>
                    <a:pt x="1" y="33"/>
                  </a:lnTo>
                  <a:lnTo>
                    <a:pt x="1" y="54"/>
                  </a:lnTo>
                  <a:lnTo>
                    <a:pt x="11" y="87"/>
                  </a:lnTo>
                  <a:lnTo>
                    <a:pt x="270" y="87"/>
                  </a:lnTo>
                  <a:lnTo>
                    <a:pt x="292" y="76"/>
                  </a:lnTo>
                  <a:lnTo>
                    <a:pt x="302" y="54"/>
                  </a:lnTo>
                  <a:lnTo>
                    <a:pt x="302" y="33"/>
                  </a:lnTo>
                  <a:lnTo>
                    <a:pt x="292" y="11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081700" y="8145946"/>
              <a:ext cx="54898" cy="55056"/>
            </a:xfrm>
            <a:custGeom>
              <a:avLst/>
              <a:gdLst/>
              <a:ahLst/>
              <a:cxnLst/>
              <a:rect l="l" t="t" r="r" b="b"/>
              <a:pathLst>
                <a:path w="345" h="346" extrusionOk="0">
                  <a:moveTo>
                    <a:pt x="32" y="0"/>
                  </a:moveTo>
                  <a:lnTo>
                    <a:pt x="11" y="11"/>
                  </a:lnTo>
                  <a:lnTo>
                    <a:pt x="0" y="33"/>
                  </a:lnTo>
                  <a:lnTo>
                    <a:pt x="11" y="54"/>
                  </a:lnTo>
                  <a:lnTo>
                    <a:pt x="291" y="334"/>
                  </a:lnTo>
                  <a:lnTo>
                    <a:pt x="313" y="345"/>
                  </a:lnTo>
                  <a:lnTo>
                    <a:pt x="334" y="334"/>
                  </a:lnTo>
                  <a:lnTo>
                    <a:pt x="345" y="313"/>
                  </a:lnTo>
                  <a:lnTo>
                    <a:pt x="334" y="291"/>
                  </a:lnTo>
                  <a:lnTo>
                    <a:pt x="54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76C72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081700" y="8145946"/>
              <a:ext cx="54898" cy="55056"/>
            </a:xfrm>
            <a:custGeom>
              <a:avLst/>
              <a:gdLst/>
              <a:ahLst/>
              <a:cxnLst/>
              <a:rect l="l" t="t" r="r" b="b"/>
              <a:pathLst>
                <a:path w="345" h="346" fill="none" extrusionOk="0">
                  <a:moveTo>
                    <a:pt x="11" y="54"/>
                  </a:moveTo>
                  <a:lnTo>
                    <a:pt x="291" y="334"/>
                  </a:lnTo>
                  <a:lnTo>
                    <a:pt x="291" y="334"/>
                  </a:lnTo>
                  <a:lnTo>
                    <a:pt x="313" y="345"/>
                  </a:lnTo>
                  <a:lnTo>
                    <a:pt x="334" y="334"/>
                  </a:lnTo>
                  <a:lnTo>
                    <a:pt x="334" y="334"/>
                  </a:lnTo>
                  <a:lnTo>
                    <a:pt x="345" y="313"/>
                  </a:lnTo>
                  <a:lnTo>
                    <a:pt x="334" y="291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2" y="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33"/>
                  </a:lnTo>
                  <a:lnTo>
                    <a:pt x="11" y="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857014" y="8068770"/>
              <a:ext cx="235028" cy="235024"/>
            </a:xfrm>
            <a:custGeom>
              <a:avLst/>
              <a:gdLst/>
              <a:ahLst/>
              <a:cxnLst/>
              <a:rect l="l" t="t" r="r" b="b"/>
              <a:pathLst>
                <a:path w="1477" h="1477" extrusionOk="0">
                  <a:moveTo>
                    <a:pt x="798" y="119"/>
                  </a:moveTo>
                  <a:lnTo>
                    <a:pt x="863" y="130"/>
                  </a:lnTo>
                  <a:lnTo>
                    <a:pt x="981" y="162"/>
                  </a:lnTo>
                  <a:lnTo>
                    <a:pt x="1089" y="216"/>
                  </a:lnTo>
                  <a:lnTo>
                    <a:pt x="1175" y="291"/>
                  </a:lnTo>
                  <a:lnTo>
                    <a:pt x="1251" y="388"/>
                  </a:lnTo>
                  <a:lnTo>
                    <a:pt x="1315" y="496"/>
                  </a:lnTo>
                  <a:lnTo>
                    <a:pt x="1348" y="604"/>
                  </a:lnTo>
                  <a:lnTo>
                    <a:pt x="1358" y="733"/>
                  </a:lnTo>
                  <a:lnTo>
                    <a:pt x="1348" y="862"/>
                  </a:lnTo>
                  <a:lnTo>
                    <a:pt x="1315" y="981"/>
                  </a:lnTo>
                  <a:lnTo>
                    <a:pt x="1261" y="1078"/>
                  </a:lnTo>
                  <a:lnTo>
                    <a:pt x="1186" y="1175"/>
                  </a:lnTo>
                  <a:lnTo>
                    <a:pt x="1089" y="1250"/>
                  </a:lnTo>
                  <a:lnTo>
                    <a:pt x="981" y="1304"/>
                  </a:lnTo>
                  <a:lnTo>
                    <a:pt x="873" y="1347"/>
                  </a:lnTo>
                  <a:lnTo>
                    <a:pt x="744" y="1358"/>
                  </a:lnTo>
                  <a:lnTo>
                    <a:pt x="615" y="1347"/>
                  </a:lnTo>
                  <a:lnTo>
                    <a:pt x="507" y="1315"/>
                  </a:lnTo>
                  <a:lnTo>
                    <a:pt x="399" y="1250"/>
                  </a:lnTo>
                  <a:lnTo>
                    <a:pt x="302" y="1186"/>
                  </a:lnTo>
                  <a:lnTo>
                    <a:pt x="227" y="1089"/>
                  </a:lnTo>
                  <a:lnTo>
                    <a:pt x="173" y="981"/>
                  </a:lnTo>
                  <a:lnTo>
                    <a:pt x="130" y="862"/>
                  </a:lnTo>
                  <a:lnTo>
                    <a:pt x="119" y="809"/>
                  </a:lnTo>
                  <a:lnTo>
                    <a:pt x="119" y="744"/>
                  </a:lnTo>
                  <a:lnTo>
                    <a:pt x="130" y="615"/>
                  </a:lnTo>
                  <a:lnTo>
                    <a:pt x="162" y="496"/>
                  </a:lnTo>
                  <a:lnTo>
                    <a:pt x="227" y="399"/>
                  </a:lnTo>
                  <a:lnTo>
                    <a:pt x="302" y="302"/>
                  </a:lnTo>
                  <a:lnTo>
                    <a:pt x="389" y="227"/>
                  </a:lnTo>
                  <a:lnTo>
                    <a:pt x="496" y="162"/>
                  </a:lnTo>
                  <a:lnTo>
                    <a:pt x="615" y="130"/>
                  </a:lnTo>
                  <a:lnTo>
                    <a:pt x="733" y="119"/>
                  </a:lnTo>
                  <a:close/>
                  <a:moveTo>
                    <a:pt x="658" y="1"/>
                  </a:moveTo>
                  <a:lnTo>
                    <a:pt x="583" y="11"/>
                  </a:lnTo>
                  <a:lnTo>
                    <a:pt x="518" y="33"/>
                  </a:lnTo>
                  <a:lnTo>
                    <a:pt x="453" y="54"/>
                  </a:lnTo>
                  <a:lnTo>
                    <a:pt x="389" y="87"/>
                  </a:lnTo>
                  <a:lnTo>
                    <a:pt x="324" y="130"/>
                  </a:lnTo>
                  <a:lnTo>
                    <a:pt x="270" y="173"/>
                  </a:lnTo>
                  <a:lnTo>
                    <a:pt x="216" y="216"/>
                  </a:lnTo>
                  <a:lnTo>
                    <a:pt x="173" y="270"/>
                  </a:lnTo>
                  <a:lnTo>
                    <a:pt x="130" y="335"/>
                  </a:lnTo>
                  <a:lnTo>
                    <a:pt x="87" y="388"/>
                  </a:lnTo>
                  <a:lnTo>
                    <a:pt x="55" y="453"/>
                  </a:lnTo>
                  <a:lnTo>
                    <a:pt x="33" y="528"/>
                  </a:lnTo>
                  <a:lnTo>
                    <a:pt x="12" y="593"/>
                  </a:lnTo>
                  <a:lnTo>
                    <a:pt x="1" y="669"/>
                  </a:lnTo>
                  <a:lnTo>
                    <a:pt x="1" y="744"/>
                  </a:lnTo>
                  <a:lnTo>
                    <a:pt x="12" y="819"/>
                  </a:lnTo>
                  <a:lnTo>
                    <a:pt x="22" y="895"/>
                  </a:lnTo>
                  <a:lnTo>
                    <a:pt x="33" y="959"/>
                  </a:lnTo>
                  <a:lnTo>
                    <a:pt x="65" y="1035"/>
                  </a:lnTo>
                  <a:lnTo>
                    <a:pt x="98" y="1099"/>
                  </a:lnTo>
                  <a:lnTo>
                    <a:pt x="130" y="1153"/>
                  </a:lnTo>
                  <a:lnTo>
                    <a:pt x="173" y="1207"/>
                  </a:lnTo>
                  <a:lnTo>
                    <a:pt x="227" y="1261"/>
                  </a:lnTo>
                  <a:lnTo>
                    <a:pt x="270" y="1315"/>
                  </a:lnTo>
                  <a:lnTo>
                    <a:pt x="335" y="1358"/>
                  </a:lnTo>
                  <a:lnTo>
                    <a:pt x="389" y="1390"/>
                  </a:lnTo>
                  <a:lnTo>
                    <a:pt x="453" y="1423"/>
                  </a:lnTo>
                  <a:lnTo>
                    <a:pt x="529" y="1444"/>
                  </a:lnTo>
                  <a:lnTo>
                    <a:pt x="593" y="1466"/>
                  </a:lnTo>
                  <a:lnTo>
                    <a:pt x="669" y="1477"/>
                  </a:lnTo>
                  <a:lnTo>
                    <a:pt x="820" y="1477"/>
                  </a:lnTo>
                  <a:lnTo>
                    <a:pt x="895" y="1466"/>
                  </a:lnTo>
                  <a:lnTo>
                    <a:pt x="960" y="1444"/>
                  </a:lnTo>
                  <a:lnTo>
                    <a:pt x="1035" y="1412"/>
                  </a:lnTo>
                  <a:lnTo>
                    <a:pt x="1100" y="1390"/>
                  </a:lnTo>
                  <a:lnTo>
                    <a:pt x="1154" y="1347"/>
                  </a:lnTo>
                  <a:lnTo>
                    <a:pt x="1218" y="1304"/>
                  </a:lnTo>
                  <a:lnTo>
                    <a:pt x="1261" y="1261"/>
                  </a:lnTo>
                  <a:lnTo>
                    <a:pt x="1315" y="1207"/>
                  </a:lnTo>
                  <a:lnTo>
                    <a:pt x="1358" y="1143"/>
                  </a:lnTo>
                  <a:lnTo>
                    <a:pt x="1391" y="1089"/>
                  </a:lnTo>
                  <a:lnTo>
                    <a:pt x="1423" y="1024"/>
                  </a:lnTo>
                  <a:lnTo>
                    <a:pt x="1444" y="949"/>
                  </a:lnTo>
                  <a:lnTo>
                    <a:pt x="1466" y="884"/>
                  </a:lnTo>
                  <a:lnTo>
                    <a:pt x="1477" y="809"/>
                  </a:lnTo>
                  <a:lnTo>
                    <a:pt x="1477" y="733"/>
                  </a:lnTo>
                  <a:lnTo>
                    <a:pt x="1477" y="658"/>
                  </a:lnTo>
                  <a:lnTo>
                    <a:pt x="1466" y="582"/>
                  </a:lnTo>
                  <a:lnTo>
                    <a:pt x="1444" y="518"/>
                  </a:lnTo>
                  <a:lnTo>
                    <a:pt x="1423" y="442"/>
                  </a:lnTo>
                  <a:lnTo>
                    <a:pt x="1391" y="378"/>
                  </a:lnTo>
                  <a:lnTo>
                    <a:pt x="1348" y="324"/>
                  </a:lnTo>
                  <a:lnTo>
                    <a:pt x="1304" y="270"/>
                  </a:lnTo>
                  <a:lnTo>
                    <a:pt x="1261" y="216"/>
                  </a:lnTo>
                  <a:lnTo>
                    <a:pt x="1207" y="162"/>
                  </a:lnTo>
                  <a:lnTo>
                    <a:pt x="1154" y="119"/>
                  </a:lnTo>
                  <a:lnTo>
                    <a:pt x="1089" y="87"/>
                  </a:lnTo>
                  <a:lnTo>
                    <a:pt x="1024" y="54"/>
                  </a:lnTo>
                  <a:lnTo>
                    <a:pt x="960" y="33"/>
                  </a:lnTo>
                  <a:lnTo>
                    <a:pt x="884" y="1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210274" y="8067020"/>
              <a:ext cx="235028" cy="235024"/>
            </a:xfrm>
            <a:custGeom>
              <a:avLst/>
              <a:gdLst/>
              <a:ahLst/>
              <a:cxnLst/>
              <a:rect l="l" t="t" r="r" b="b"/>
              <a:pathLst>
                <a:path w="1477" h="1477" extrusionOk="0">
                  <a:moveTo>
                    <a:pt x="733" y="109"/>
                  </a:moveTo>
                  <a:lnTo>
                    <a:pt x="862" y="130"/>
                  </a:lnTo>
                  <a:lnTo>
                    <a:pt x="970" y="162"/>
                  </a:lnTo>
                  <a:lnTo>
                    <a:pt x="1078" y="216"/>
                  </a:lnTo>
                  <a:lnTo>
                    <a:pt x="1175" y="292"/>
                  </a:lnTo>
                  <a:lnTo>
                    <a:pt x="1250" y="389"/>
                  </a:lnTo>
                  <a:lnTo>
                    <a:pt x="1304" y="486"/>
                  </a:lnTo>
                  <a:lnTo>
                    <a:pt x="1347" y="604"/>
                  </a:lnTo>
                  <a:lnTo>
                    <a:pt x="1358" y="669"/>
                  </a:lnTo>
                  <a:lnTo>
                    <a:pt x="1358" y="733"/>
                  </a:lnTo>
                  <a:lnTo>
                    <a:pt x="1347" y="852"/>
                  </a:lnTo>
                  <a:lnTo>
                    <a:pt x="1315" y="970"/>
                  </a:lnTo>
                  <a:lnTo>
                    <a:pt x="1250" y="1078"/>
                  </a:lnTo>
                  <a:lnTo>
                    <a:pt x="1175" y="1175"/>
                  </a:lnTo>
                  <a:lnTo>
                    <a:pt x="1088" y="1251"/>
                  </a:lnTo>
                  <a:lnTo>
                    <a:pt x="981" y="1304"/>
                  </a:lnTo>
                  <a:lnTo>
                    <a:pt x="862" y="1347"/>
                  </a:lnTo>
                  <a:lnTo>
                    <a:pt x="744" y="1358"/>
                  </a:lnTo>
                  <a:lnTo>
                    <a:pt x="614" y="1347"/>
                  </a:lnTo>
                  <a:lnTo>
                    <a:pt x="496" y="1304"/>
                  </a:lnTo>
                  <a:lnTo>
                    <a:pt x="388" y="1251"/>
                  </a:lnTo>
                  <a:lnTo>
                    <a:pt x="302" y="1175"/>
                  </a:lnTo>
                  <a:lnTo>
                    <a:pt x="226" y="1089"/>
                  </a:lnTo>
                  <a:lnTo>
                    <a:pt x="162" y="981"/>
                  </a:lnTo>
                  <a:lnTo>
                    <a:pt x="129" y="863"/>
                  </a:lnTo>
                  <a:lnTo>
                    <a:pt x="119" y="744"/>
                  </a:lnTo>
                  <a:lnTo>
                    <a:pt x="129" y="615"/>
                  </a:lnTo>
                  <a:lnTo>
                    <a:pt x="162" y="496"/>
                  </a:lnTo>
                  <a:lnTo>
                    <a:pt x="216" y="389"/>
                  </a:lnTo>
                  <a:lnTo>
                    <a:pt x="291" y="302"/>
                  </a:lnTo>
                  <a:lnTo>
                    <a:pt x="388" y="227"/>
                  </a:lnTo>
                  <a:lnTo>
                    <a:pt x="496" y="162"/>
                  </a:lnTo>
                  <a:lnTo>
                    <a:pt x="603" y="130"/>
                  </a:lnTo>
                  <a:lnTo>
                    <a:pt x="733" y="109"/>
                  </a:lnTo>
                  <a:close/>
                  <a:moveTo>
                    <a:pt x="657" y="1"/>
                  </a:moveTo>
                  <a:lnTo>
                    <a:pt x="582" y="12"/>
                  </a:lnTo>
                  <a:lnTo>
                    <a:pt x="517" y="33"/>
                  </a:lnTo>
                  <a:lnTo>
                    <a:pt x="442" y="55"/>
                  </a:lnTo>
                  <a:lnTo>
                    <a:pt x="377" y="87"/>
                  </a:lnTo>
                  <a:lnTo>
                    <a:pt x="323" y="130"/>
                  </a:lnTo>
                  <a:lnTo>
                    <a:pt x="259" y="173"/>
                  </a:lnTo>
                  <a:lnTo>
                    <a:pt x="216" y="216"/>
                  </a:lnTo>
                  <a:lnTo>
                    <a:pt x="162" y="270"/>
                  </a:lnTo>
                  <a:lnTo>
                    <a:pt x="119" y="324"/>
                  </a:lnTo>
                  <a:lnTo>
                    <a:pt x="86" y="389"/>
                  </a:lnTo>
                  <a:lnTo>
                    <a:pt x="54" y="453"/>
                  </a:lnTo>
                  <a:lnTo>
                    <a:pt x="32" y="518"/>
                  </a:lnTo>
                  <a:lnTo>
                    <a:pt x="11" y="593"/>
                  </a:lnTo>
                  <a:lnTo>
                    <a:pt x="0" y="669"/>
                  </a:lnTo>
                  <a:lnTo>
                    <a:pt x="0" y="744"/>
                  </a:lnTo>
                  <a:lnTo>
                    <a:pt x="0" y="820"/>
                  </a:lnTo>
                  <a:lnTo>
                    <a:pt x="11" y="884"/>
                  </a:lnTo>
                  <a:lnTo>
                    <a:pt x="32" y="960"/>
                  </a:lnTo>
                  <a:lnTo>
                    <a:pt x="54" y="1024"/>
                  </a:lnTo>
                  <a:lnTo>
                    <a:pt x="86" y="1089"/>
                  </a:lnTo>
                  <a:lnTo>
                    <a:pt x="129" y="1154"/>
                  </a:lnTo>
                  <a:lnTo>
                    <a:pt x="173" y="1207"/>
                  </a:lnTo>
                  <a:lnTo>
                    <a:pt x="216" y="1261"/>
                  </a:lnTo>
                  <a:lnTo>
                    <a:pt x="270" y="1304"/>
                  </a:lnTo>
                  <a:lnTo>
                    <a:pt x="323" y="1347"/>
                  </a:lnTo>
                  <a:lnTo>
                    <a:pt x="388" y="1391"/>
                  </a:lnTo>
                  <a:lnTo>
                    <a:pt x="453" y="1412"/>
                  </a:lnTo>
                  <a:lnTo>
                    <a:pt x="517" y="1444"/>
                  </a:lnTo>
                  <a:lnTo>
                    <a:pt x="593" y="1455"/>
                  </a:lnTo>
                  <a:lnTo>
                    <a:pt x="668" y="1466"/>
                  </a:lnTo>
                  <a:lnTo>
                    <a:pt x="744" y="1477"/>
                  </a:lnTo>
                  <a:lnTo>
                    <a:pt x="819" y="1466"/>
                  </a:lnTo>
                  <a:lnTo>
                    <a:pt x="894" y="1455"/>
                  </a:lnTo>
                  <a:lnTo>
                    <a:pt x="959" y="1434"/>
                  </a:lnTo>
                  <a:lnTo>
                    <a:pt x="1024" y="1412"/>
                  </a:lnTo>
                  <a:lnTo>
                    <a:pt x="1088" y="1380"/>
                  </a:lnTo>
                  <a:lnTo>
                    <a:pt x="1153" y="1347"/>
                  </a:lnTo>
                  <a:lnTo>
                    <a:pt x="1207" y="1304"/>
                  </a:lnTo>
                  <a:lnTo>
                    <a:pt x="1261" y="1251"/>
                  </a:lnTo>
                  <a:lnTo>
                    <a:pt x="1315" y="1197"/>
                  </a:lnTo>
                  <a:lnTo>
                    <a:pt x="1347" y="1143"/>
                  </a:lnTo>
                  <a:lnTo>
                    <a:pt x="1390" y="1078"/>
                  </a:lnTo>
                  <a:lnTo>
                    <a:pt x="1422" y="1014"/>
                  </a:lnTo>
                  <a:lnTo>
                    <a:pt x="1444" y="949"/>
                  </a:lnTo>
                  <a:lnTo>
                    <a:pt x="1465" y="884"/>
                  </a:lnTo>
                  <a:lnTo>
                    <a:pt x="1476" y="809"/>
                  </a:lnTo>
                  <a:lnTo>
                    <a:pt x="1476" y="733"/>
                  </a:lnTo>
                  <a:lnTo>
                    <a:pt x="1476" y="658"/>
                  </a:lnTo>
                  <a:lnTo>
                    <a:pt x="1455" y="583"/>
                  </a:lnTo>
                  <a:lnTo>
                    <a:pt x="1444" y="507"/>
                  </a:lnTo>
                  <a:lnTo>
                    <a:pt x="1412" y="442"/>
                  </a:lnTo>
                  <a:lnTo>
                    <a:pt x="1379" y="378"/>
                  </a:lnTo>
                  <a:lnTo>
                    <a:pt x="1347" y="313"/>
                  </a:lnTo>
                  <a:lnTo>
                    <a:pt x="1304" y="259"/>
                  </a:lnTo>
                  <a:lnTo>
                    <a:pt x="1250" y="205"/>
                  </a:lnTo>
                  <a:lnTo>
                    <a:pt x="1207" y="162"/>
                  </a:lnTo>
                  <a:lnTo>
                    <a:pt x="1142" y="119"/>
                  </a:lnTo>
                  <a:lnTo>
                    <a:pt x="1088" y="87"/>
                  </a:lnTo>
                  <a:lnTo>
                    <a:pt x="1024" y="55"/>
                  </a:lnTo>
                  <a:lnTo>
                    <a:pt x="948" y="33"/>
                  </a:lnTo>
                  <a:lnTo>
                    <a:pt x="884" y="12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292D33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953126" y="8163132"/>
              <a:ext cx="46464" cy="46305"/>
            </a:xfrm>
            <a:custGeom>
              <a:avLst/>
              <a:gdLst/>
              <a:ahLst/>
              <a:cxnLst/>
              <a:rect l="l" t="t" r="r" b="b"/>
              <a:pathLst>
                <a:path w="292" h="291" extrusionOk="0">
                  <a:moveTo>
                    <a:pt x="140" y="0"/>
                  </a:moveTo>
                  <a:lnTo>
                    <a:pt x="86" y="11"/>
                  </a:lnTo>
                  <a:lnTo>
                    <a:pt x="43" y="43"/>
                  </a:lnTo>
                  <a:lnTo>
                    <a:pt x="11" y="86"/>
                  </a:lnTo>
                  <a:lnTo>
                    <a:pt x="0" y="151"/>
                  </a:lnTo>
                  <a:lnTo>
                    <a:pt x="11" y="205"/>
                  </a:lnTo>
                  <a:lnTo>
                    <a:pt x="43" y="248"/>
                  </a:lnTo>
                  <a:lnTo>
                    <a:pt x="86" y="280"/>
                  </a:lnTo>
                  <a:lnTo>
                    <a:pt x="140" y="291"/>
                  </a:lnTo>
                  <a:lnTo>
                    <a:pt x="194" y="280"/>
                  </a:lnTo>
                  <a:lnTo>
                    <a:pt x="248" y="248"/>
                  </a:lnTo>
                  <a:lnTo>
                    <a:pt x="280" y="205"/>
                  </a:lnTo>
                  <a:lnTo>
                    <a:pt x="291" y="140"/>
                  </a:lnTo>
                  <a:lnTo>
                    <a:pt x="269" y="86"/>
                  </a:lnTo>
                  <a:lnTo>
                    <a:pt x="248" y="43"/>
                  </a:lnTo>
                  <a:lnTo>
                    <a:pt x="194" y="1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ABFC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121004" y="8034558"/>
              <a:ext cx="152760" cy="169784"/>
            </a:xfrm>
            <a:custGeom>
              <a:avLst/>
              <a:gdLst/>
              <a:ahLst/>
              <a:cxnLst/>
              <a:rect l="l" t="t" r="r" b="b"/>
              <a:pathLst>
                <a:path w="960" h="1067" extrusionOk="0">
                  <a:moveTo>
                    <a:pt x="884" y="0"/>
                  </a:moveTo>
                  <a:lnTo>
                    <a:pt x="863" y="11"/>
                  </a:lnTo>
                  <a:lnTo>
                    <a:pt x="22" y="970"/>
                  </a:lnTo>
                  <a:lnTo>
                    <a:pt x="12" y="991"/>
                  </a:lnTo>
                  <a:lnTo>
                    <a:pt x="1" y="1013"/>
                  </a:lnTo>
                  <a:lnTo>
                    <a:pt x="12" y="1034"/>
                  </a:lnTo>
                  <a:lnTo>
                    <a:pt x="22" y="1045"/>
                  </a:lnTo>
                  <a:lnTo>
                    <a:pt x="44" y="1056"/>
                  </a:lnTo>
                  <a:lnTo>
                    <a:pt x="66" y="1067"/>
                  </a:lnTo>
                  <a:lnTo>
                    <a:pt x="87" y="1056"/>
                  </a:lnTo>
                  <a:lnTo>
                    <a:pt x="98" y="1045"/>
                  </a:lnTo>
                  <a:lnTo>
                    <a:pt x="949" y="86"/>
                  </a:lnTo>
                  <a:lnTo>
                    <a:pt x="960" y="65"/>
                  </a:lnTo>
                  <a:lnTo>
                    <a:pt x="960" y="43"/>
                  </a:lnTo>
                  <a:lnTo>
                    <a:pt x="949" y="32"/>
                  </a:lnTo>
                  <a:lnTo>
                    <a:pt x="938" y="11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121004" y="8034558"/>
              <a:ext cx="152760" cy="169784"/>
            </a:xfrm>
            <a:custGeom>
              <a:avLst/>
              <a:gdLst/>
              <a:ahLst/>
              <a:cxnLst/>
              <a:rect l="l" t="t" r="r" b="b"/>
              <a:pathLst>
                <a:path w="960" h="1067" fill="none" extrusionOk="0">
                  <a:moveTo>
                    <a:pt x="863" y="11"/>
                  </a:moveTo>
                  <a:lnTo>
                    <a:pt x="22" y="970"/>
                  </a:lnTo>
                  <a:lnTo>
                    <a:pt x="22" y="970"/>
                  </a:lnTo>
                  <a:lnTo>
                    <a:pt x="12" y="991"/>
                  </a:lnTo>
                  <a:lnTo>
                    <a:pt x="1" y="1013"/>
                  </a:lnTo>
                  <a:lnTo>
                    <a:pt x="12" y="1034"/>
                  </a:lnTo>
                  <a:lnTo>
                    <a:pt x="22" y="1045"/>
                  </a:lnTo>
                  <a:lnTo>
                    <a:pt x="22" y="1045"/>
                  </a:lnTo>
                  <a:lnTo>
                    <a:pt x="44" y="1056"/>
                  </a:lnTo>
                  <a:lnTo>
                    <a:pt x="66" y="1067"/>
                  </a:lnTo>
                  <a:lnTo>
                    <a:pt x="87" y="1056"/>
                  </a:lnTo>
                  <a:lnTo>
                    <a:pt x="98" y="1045"/>
                  </a:lnTo>
                  <a:lnTo>
                    <a:pt x="949" y="86"/>
                  </a:lnTo>
                  <a:lnTo>
                    <a:pt x="949" y="86"/>
                  </a:lnTo>
                  <a:lnTo>
                    <a:pt x="960" y="65"/>
                  </a:lnTo>
                  <a:lnTo>
                    <a:pt x="960" y="43"/>
                  </a:lnTo>
                  <a:lnTo>
                    <a:pt x="949" y="32"/>
                  </a:lnTo>
                  <a:lnTo>
                    <a:pt x="938" y="11"/>
                  </a:lnTo>
                  <a:lnTo>
                    <a:pt x="938" y="11"/>
                  </a:lnTo>
                  <a:lnTo>
                    <a:pt x="917" y="0"/>
                  </a:lnTo>
                  <a:lnTo>
                    <a:pt x="895" y="0"/>
                  </a:lnTo>
                  <a:lnTo>
                    <a:pt x="884" y="0"/>
                  </a:lnTo>
                  <a:lnTo>
                    <a:pt x="863" y="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078199" y="8032808"/>
              <a:ext cx="193973" cy="18936"/>
            </a:xfrm>
            <a:custGeom>
              <a:avLst/>
              <a:gdLst/>
              <a:ahLst/>
              <a:cxnLst/>
              <a:rect l="l" t="t" r="r" b="b"/>
              <a:pathLst>
                <a:path w="1219" h="119" extrusionOk="0">
                  <a:moveTo>
                    <a:pt x="1164" y="0"/>
                  </a:moveTo>
                  <a:lnTo>
                    <a:pt x="54" y="11"/>
                  </a:lnTo>
                  <a:lnTo>
                    <a:pt x="33" y="22"/>
                  </a:lnTo>
                  <a:lnTo>
                    <a:pt x="11" y="33"/>
                  </a:lnTo>
                  <a:lnTo>
                    <a:pt x="1" y="43"/>
                  </a:lnTo>
                  <a:lnTo>
                    <a:pt x="1" y="65"/>
                  </a:lnTo>
                  <a:lnTo>
                    <a:pt x="1" y="86"/>
                  </a:lnTo>
                  <a:lnTo>
                    <a:pt x="11" y="108"/>
                  </a:lnTo>
                  <a:lnTo>
                    <a:pt x="33" y="119"/>
                  </a:lnTo>
                  <a:lnTo>
                    <a:pt x="1164" y="119"/>
                  </a:lnTo>
                  <a:lnTo>
                    <a:pt x="1186" y="108"/>
                  </a:lnTo>
                  <a:lnTo>
                    <a:pt x="1207" y="97"/>
                  </a:lnTo>
                  <a:lnTo>
                    <a:pt x="1218" y="76"/>
                  </a:lnTo>
                  <a:lnTo>
                    <a:pt x="1218" y="65"/>
                  </a:lnTo>
                  <a:lnTo>
                    <a:pt x="1218" y="43"/>
                  </a:lnTo>
                  <a:lnTo>
                    <a:pt x="1207" y="22"/>
                  </a:lnTo>
                  <a:lnTo>
                    <a:pt x="1186" y="1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078199" y="8032808"/>
              <a:ext cx="193973" cy="18936"/>
            </a:xfrm>
            <a:custGeom>
              <a:avLst/>
              <a:gdLst/>
              <a:ahLst/>
              <a:cxnLst/>
              <a:rect l="l" t="t" r="r" b="b"/>
              <a:pathLst>
                <a:path w="1219" h="119" fill="none" extrusionOk="0">
                  <a:moveTo>
                    <a:pt x="54" y="119"/>
                  </a:moveTo>
                  <a:lnTo>
                    <a:pt x="1164" y="119"/>
                  </a:lnTo>
                  <a:lnTo>
                    <a:pt x="1164" y="119"/>
                  </a:lnTo>
                  <a:lnTo>
                    <a:pt x="1186" y="108"/>
                  </a:lnTo>
                  <a:lnTo>
                    <a:pt x="1207" y="97"/>
                  </a:lnTo>
                  <a:lnTo>
                    <a:pt x="1218" y="76"/>
                  </a:lnTo>
                  <a:lnTo>
                    <a:pt x="1218" y="65"/>
                  </a:lnTo>
                  <a:lnTo>
                    <a:pt x="1218" y="65"/>
                  </a:lnTo>
                  <a:lnTo>
                    <a:pt x="1218" y="43"/>
                  </a:lnTo>
                  <a:lnTo>
                    <a:pt x="1207" y="22"/>
                  </a:lnTo>
                  <a:lnTo>
                    <a:pt x="1186" y="11"/>
                  </a:lnTo>
                  <a:lnTo>
                    <a:pt x="1164" y="0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3" y="22"/>
                  </a:lnTo>
                  <a:lnTo>
                    <a:pt x="11" y="33"/>
                  </a:lnTo>
                  <a:lnTo>
                    <a:pt x="1" y="43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1" y="86"/>
                  </a:lnTo>
                  <a:lnTo>
                    <a:pt x="11" y="108"/>
                  </a:lnTo>
                  <a:lnTo>
                    <a:pt x="33" y="119"/>
                  </a:lnTo>
                  <a:lnTo>
                    <a:pt x="54" y="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225709" y="7965975"/>
              <a:ext cx="109796" cy="226431"/>
            </a:xfrm>
            <a:custGeom>
              <a:avLst/>
              <a:gdLst/>
              <a:ahLst/>
              <a:cxnLst/>
              <a:rect l="l" t="t" r="r" b="b"/>
              <a:pathLst>
                <a:path w="690" h="1423" extrusionOk="0">
                  <a:moveTo>
                    <a:pt x="54" y="0"/>
                  </a:move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593" y="1390"/>
                  </a:lnTo>
                  <a:lnTo>
                    <a:pt x="603" y="1411"/>
                  </a:lnTo>
                  <a:lnTo>
                    <a:pt x="625" y="1422"/>
                  </a:lnTo>
                  <a:lnTo>
                    <a:pt x="657" y="1422"/>
                  </a:lnTo>
                  <a:lnTo>
                    <a:pt x="679" y="1411"/>
                  </a:lnTo>
                  <a:lnTo>
                    <a:pt x="690" y="1390"/>
                  </a:lnTo>
                  <a:lnTo>
                    <a:pt x="690" y="1368"/>
                  </a:lnTo>
                  <a:lnTo>
                    <a:pt x="690" y="1347"/>
                  </a:lnTo>
                  <a:lnTo>
                    <a:pt x="108" y="32"/>
                  </a:lnTo>
                  <a:lnTo>
                    <a:pt x="97" y="22"/>
                  </a:lnTo>
                  <a:lnTo>
                    <a:pt x="76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225709" y="7965975"/>
              <a:ext cx="109796" cy="226431"/>
            </a:xfrm>
            <a:custGeom>
              <a:avLst/>
              <a:gdLst/>
              <a:ahLst/>
              <a:cxnLst/>
              <a:rect l="l" t="t" r="r" b="b"/>
              <a:pathLst>
                <a:path w="690" h="1423" fill="none" extrusionOk="0">
                  <a:moveTo>
                    <a:pt x="690" y="1347"/>
                  </a:moveTo>
                  <a:lnTo>
                    <a:pt x="108" y="32"/>
                  </a:lnTo>
                  <a:lnTo>
                    <a:pt x="108" y="32"/>
                  </a:lnTo>
                  <a:lnTo>
                    <a:pt x="97" y="22"/>
                  </a:lnTo>
                  <a:lnTo>
                    <a:pt x="76" y="11"/>
                  </a:lnTo>
                  <a:lnTo>
                    <a:pt x="54" y="0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593" y="1390"/>
                  </a:lnTo>
                  <a:lnTo>
                    <a:pt x="593" y="1390"/>
                  </a:lnTo>
                  <a:lnTo>
                    <a:pt x="603" y="1411"/>
                  </a:lnTo>
                  <a:lnTo>
                    <a:pt x="625" y="1422"/>
                  </a:lnTo>
                  <a:lnTo>
                    <a:pt x="636" y="1422"/>
                  </a:lnTo>
                  <a:lnTo>
                    <a:pt x="657" y="1422"/>
                  </a:lnTo>
                  <a:lnTo>
                    <a:pt x="657" y="1422"/>
                  </a:lnTo>
                  <a:lnTo>
                    <a:pt x="679" y="1411"/>
                  </a:lnTo>
                  <a:lnTo>
                    <a:pt x="690" y="1390"/>
                  </a:lnTo>
                  <a:lnTo>
                    <a:pt x="690" y="1368"/>
                  </a:lnTo>
                  <a:lnTo>
                    <a:pt x="690" y="13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225709" y="7965975"/>
              <a:ext cx="63491" cy="17185"/>
            </a:xfrm>
            <a:custGeom>
              <a:avLst/>
              <a:gdLst/>
              <a:ahLst/>
              <a:cxnLst/>
              <a:rect l="l" t="t" r="r" b="b"/>
              <a:pathLst>
                <a:path w="399" h="108" extrusionOk="0">
                  <a:moveTo>
                    <a:pt x="54" y="0"/>
                  </a:move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366" y="108"/>
                  </a:lnTo>
                  <a:lnTo>
                    <a:pt x="388" y="97"/>
                  </a:lnTo>
                  <a:lnTo>
                    <a:pt x="399" y="76"/>
                  </a:lnTo>
                  <a:lnTo>
                    <a:pt x="399" y="54"/>
                  </a:lnTo>
                  <a:lnTo>
                    <a:pt x="399" y="32"/>
                  </a:lnTo>
                  <a:lnTo>
                    <a:pt x="388" y="1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225709" y="7965975"/>
              <a:ext cx="63491" cy="17185"/>
            </a:xfrm>
            <a:custGeom>
              <a:avLst/>
              <a:gdLst/>
              <a:ahLst/>
              <a:cxnLst/>
              <a:rect l="l" t="t" r="r" b="b"/>
              <a:pathLst>
                <a:path w="399" h="108" fill="none" extrusionOk="0">
                  <a:moveTo>
                    <a:pt x="54" y="108"/>
                  </a:moveTo>
                  <a:lnTo>
                    <a:pt x="345" y="108"/>
                  </a:lnTo>
                  <a:lnTo>
                    <a:pt x="345" y="108"/>
                  </a:lnTo>
                  <a:lnTo>
                    <a:pt x="366" y="108"/>
                  </a:lnTo>
                  <a:lnTo>
                    <a:pt x="388" y="97"/>
                  </a:lnTo>
                  <a:lnTo>
                    <a:pt x="399" y="76"/>
                  </a:lnTo>
                  <a:lnTo>
                    <a:pt x="399" y="54"/>
                  </a:lnTo>
                  <a:lnTo>
                    <a:pt x="399" y="54"/>
                  </a:lnTo>
                  <a:lnTo>
                    <a:pt x="399" y="32"/>
                  </a:lnTo>
                  <a:lnTo>
                    <a:pt x="388" y="11"/>
                  </a:lnTo>
                  <a:lnTo>
                    <a:pt x="366" y="0"/>
                  </a:lnTo>
                  <a:lnTo>
                    <a:pt x="34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2" y="11"/>
                  </a:lnTo>
                  <a:lnTo>
                    <a:pt x="22" y="22"/>
                  </a:lnTo>
                  <a:lnTo>
                    <a:pt x="11" y="3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54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263422" y="7965975"/>
              <a:ext cx="72084" cy="63490"/>
            </a:xfrm>
            <a:custGeom>
              <a:avLst/>
              <a:gdLst/>
              <a:ahLst/>
              <a:cxnLst/>
              <a:rect l="l" t="t" r="r" b="b"/>
              <a:pathLst>
                <a:path w="453" h="399" extrusionOk="0">
                  <a:moveTo>
                    <a:pt x="32" y="0"/>
                  </a:moveTo>
                  <a:lnTo>
                    <a:pt x="22" y="22"/>
                  </a:lnTo>
                  <a:lnTo>
                    <a:pt x="0" y="32"/>
                  </a:lnTo>
                  <a:lnTo>
                    <a:pt x="0" y="54"/>
                  </a:lnTo>
                  <a:lnTo>
                    <a:pt x="11" y="76"/>
                  </a:lnTo>
                  <a:lnTo>
                    <a:pt x="22" y="97"/>
                  </a:lnTo>
                  <a:lnTo>
                    <a:pt x="32" y="108"/>
                  </a:lnTo>
                  <a:lnTo>
                    <a:pt x="259" y="108"/>
                  </a:lnTo>
                  <a:lnTo>
                    <a:pt x="291" y="119"/>
                  </a:lnTo>
                  <a:lnTo>
                    <a:pt x="323" y="129"/>
                  </a:lnTo>
                  <a:lnTo>
                    <a:pt x="334" y="162"/>
                  </a:lnTo>
                  <a:lnTo>
                    <a:pt x="345" y="194"/>
                  </a:lnTo>
                  <a:lnTo>
                    <a:pt x="334" y="226"/>
                  </a:lnTo>
                  <a:lnTo>
                    <a:pt x="323" y="259"/>
                  </a:lnTo>
                  <a:lnTo>
                    <a:pt x="291" y="280"/>
                  </a:lnTo>
                  <a:lnTo>
                    <a:pt x="173" y="280"/>
                  </a:lnTo>
                  <a:lnTo>
                    <a:pt x="151" y="291"/>
                  </a:lnTo>
                  <a:lnTo>
                    <a:pt x="140" y="302"/>
                  </a:lnTo>
                  <a:lnTo>
                    <a:pt x="129" y="323"/>
                  </a:lnTo>
                  <a:lnTo>
                    <a:pt x="119" y="345"/>
                  </a:lnTo>
                  <a:lnTo>
                    <a:pt x="129" y="366"/>
                  </a:lnTo>
                  <a:lnTo>
                    <a:pt x="140" y="377"/>
                  </a:lnTo>
                  <a:lnTo>
                    <a:pt x="151" y="388"/>
                  </a:lnTo>
                  <a:lnTo>
                    <a:pt x="173" y="399"/>
                  </a:lnTo>
                  <a:lnTo>
                    <a:pt x="259" y="399"/>
                  </a:lnTo>
                  <a:lnTo>
                    <a:pt x="302" y="388"/>
                  </a:lnTo>
                  <a:lnTo>
                    <a:pt x="334" y="377"/>
                  </a:lnTo>
                  <a:lnTo>
                    <a:pt x="366" y="356"/>
                  </a:lnTo>
                  <a:lnTo>
                    <a:pt x="399" y="334"/>
                  </a:lnTo>
                  <a:lnTo>
                    <a:pt x="420" y="302"/>
                  </a:lnTo>
                  <a:lnTo>
                    <a:pt x="442" y="269"/>
                  </a:lnTo>
                  <a:lnTo>
                    <a:pt x="453" y="237"/>
                  </a:lnTo>
                  <a:lnTo>
                    <a:pt x="453" y="194"/>
                  </a:lnTo>
                  <a:lnTo>
                    <a:pt x="453" y="151"/>
                  </a:lnTo>
                  <a:lnTo>
                    <a:pt x="442" y="119"/>
                  </a:lnTo>
                  <a:lnTo>
                    <a:pt x="420" y="86"/>
                  </a:lnTo>
                  <a:lnTo>
                    <a:pt x="399" y="54"/>
                  </a:lnTo>
                  <a:lnTo>
                    <a:pt x="366" y="32"/>
                  </a:lnTo>
                  <a:lnTo>
                    <a:pt x="334" y="1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999432" y="8037900"/>
              <a:ext cx="94361" cy="115046"/>
            </a:xfrm>
            <a:custGeom>
              <a:avLst/>
              <a:gdLst/>
              <a:ahLst/>
              <a:cxnLst/>
              <a:rect l="l" t="t" r="r" b="b"/>
              <a:pathLst>
                <a:path w="593" h="723" extrusionOk="0">
                  <a:moveTo>
                    <a:pt x="506" y="1"/>
                  </a:moveTo>
                  <a:lnTo>
                    <a:pt x="496" y="22"/>
                  </a:lnTo>
                  <a:lnTo>
                    <a:pt x="11" y="636"/>
                  </a:lnTo>
                  <a:lnTo>
                    <a:pt x="11" y="647"/>
                  </a:lnTo>
                  <a:lnTo>
                    <a:pt x="0" y="669"/>
                  </a:lnTo>
                  <a:lnTo>
                    <a:pt x="11" y="690"/>
                  </a:lnTo>
                  <a:lnTo>
                    <a:pt x="22" y="712"/>
                  </a:lnTo>
                  <a:lnTo>
                    <a:pt x="43" y="722"/>
                  </a:lnTo>
                  <a:lnTo>
                    <a:pt x="65" y="722"/>
                  </a:lnTo>
                  <a:lnTo>
                    <a:pt x="86" y="712"/>
                  </a:lnTo>
                  <a:lnTo>
                    <a:pt x="97" y="701"/>
                  </a:lnTo>
                  <a:lnTo>
                    <a:pt x="582" y="87"/>
                  </a:lnTo>
                  <a:lnTo>
                    <a:pt x="593" y="65"/>
                  </a:lnTo>
                  <a:lnTo>
                    <a:pt x="593" y="44"/>
                  </a:lnTo>
                  <a:lnTo>
                    <a:pt x="582" y="22"/>
                  </a:lnTo>
                  <a:lnTo>
                    <a:pt x="571" y="11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999432" y="8037900"/>
              <a:ext cx="94361" cy="115046"/>
            </a:xfrm>
            <a:custGeom>
              <a:avLst/>
              <a:gdLst/>
              <a:ahLst/>
              <a:cxnLst/>
              <a:rect l="l" t="t" r="r" b="b"/>
              <a:pathLst>
                <a:path w="593" h="723" fill="none" extrusionOk="0">
                  <a:moveTo>
                    <a:pt x="496" y="22"/>
                  </a:moveTo>
                  <a:lnTo>
                    <a:pt x="11" y="636"/>
                  </a:lnTo>
                  <a:lnTo>
                    <a:pt x="11" y="636"/>
                  </a:lnTo>
                  <a:lnTo>
                    <a:pt x="11" y="647"/>
                  </a:lnTo>
                  <a:lnTo>
                    <a:pt x="0" y="669"/>
                  </a:lnTo>
                  <a:lnTo>
                    <a:pt x="11" y="690"/>
                  </a:lnTo>
                  <a:lnTo>
                    <a:pt x="22" y="712"/>
                  </a:lnTo>
                  <a:lnTo>
                    <a:pt x="22" y="712"/>
                  </a:lnTo>
                  <a:lnTo>
                    <a:pt x="43" y="722"/>
                  </a:lnTo>
                  <a:lnTo>
                    <a:pt x="65" y="722"/>
                  </a:lnTo>
                  <a:lnTo>
                    <a:pt x="86" y="712"/>
                  </a:lnTo>
                  <a:lnTo>
                    <a:pt x="97" y="701"/>
                  </a:lnTo>
                  <a:lnTo>
                    <a:pt x="582" y="87"/>
                  </a:lnTo>
                  <a:lnTo>
                    <a:pt x="582" y="87"/>
                  </a:lnTo>
                  <a:lnTo>
                    <a:pt x="593" y="65"/>
                  </a:lnTo>
                  <a:lnTo>
                    <a:pt x="593" y="44"/>
                  </a:lnTo>
                  <a:lnTo>
                    <a:pt x="582" y="22"/>
                  </a:lnTo>
                  <a:lnTo>
                    <a:pt x="571" y="11"/>
                  </a:lnTo>
                  <a:lnTo>
                    <a:pt x="571" y="11"/>
                  </a:lnTo>
                  <a:lnTo>
                    <a:pt x="549" y="1"/>
                  </a:lnTo>
                  <a:lnTo>
                    <a:pt x="528" y="1"/>
                  </a:lnTo>
                  <a:lnTo>
                    <a:pt x="506" y="1"/>
                  </a:lnTo>
                  <a:lnTo>
                    <a:pt x="496" y="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062764" y="7989844"/>
              <a:ext cx="77335" cy="214497"/>
            </a:xfrm>
            <a:custGeom>
              <a:avLst/>
              <a:gdLst/>
              <a:ahLst/>
              <a:cxnLst/>
              <a:rect l="l" t="t" r="r" b="b"/>
              <a:pathLst>
                <a:path w="486" h="1348" extrusionOk="0">
                  <a:moveTo>
                    <a:pt x="33" y="1"/>
                  </a:moveTo>
                  <a:lnTo>
                    <a:pt x="22" y="12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" y="76"/>
                  </a:lnTo>
                  <a:lnTo>
                    <a:pt x="378" y="1305"/>
                  </a:lnTo>
                  <a:lnTo>
                    <a:pt x="388" y="1326"/>
                  </a:lnTo>
                  <a:lnTo>
                    <a:pt x="399" y="1337"/>
                  </a:lnTo>
                  <a:lnTo>
                    <a:pt x="421" y="1348"/>
                  </a:lnTo>
                  <a:lnTo>
                    <a:pt x="442" y="1348"/>
                  </a:lnTo>
                  <a:lnTo>
                    <a:pt x="464" y="1337"/>
                  </a:lnTo>
                  <a:lnTo>
                    <a:pt x="475" y="1315"/>
                  </a:lnTo>
                  <a:lnTo>
                    <a:pt x="485" y="1294"/>
                  </a:lnTo>
                  <a:lnTo>
                    <a:pt x="475" y="1272"/>
                  </a:lnTo>
                  <a:lnTo>
                    <a:pt x="108" y="44"/>
                  </a:lnTo>
                  <a:lnTo>
                    <a:pt x="98" y="22"/>
                  </a:lnTo>
                  <a:lnTo>
                    <a:pt x="76" y="12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062764" y="7989844"/>
              <a:ext cx="77335" cy="214497"/>
            </a:xfrm>
            <a:custGeom>
              <a:avLst/>
              <a:gdLst/>
              <a:ahLst/>
              <a:cxnLst/>
              <a:rect l="l" t="t" r="r" b="b"/>
              <a:pathLst>
                <a:path w="486" h="1348" fill="none" extrusionOk="0">
                  <a:moveTo>
                    <a:pt x="475" y="1272"/>
                  </a:moveTo>
                  <a:lnTo>
                    <a:pt x="108" y="44"/>
                  </a:lnTo>
                  <a:lnTo>
                    <a:pt x="108" y="44"/>
                  </a:lnTo>
                  <a:lnTo>
                    <a:pt x="98" y="22"/>
                  </a:lnTo>
                  <a:lnTo>
                    <a:pt x="76" y="12"/>
                  </a:lnTo>
                  <a:lnTo>
                    <a:pt x="55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2" y="12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" y="76"/>
                  </a:lnTo>
                  <a:lnTo>
                    <a:pt x="378" y="1305"/>
                  </a:lnTo>
                  <a:lnTo>
                    <a:pt x="378" y="1305"/>
                  </a:lnTo>
                  <a:lnTo>
                    <a:pt x="388" y="1326"/>
                  </a:lnTo>
                  <a:lnTo>
                    <a:pt x="399" y="1337"/>
                  </a:lnTo>
                  <a:lnTo>
                    <a:pt x="421" y="1348"/>
                  </a:lnTo>
                  <a:lnTo>
                    <a:pt x="442" y="1348"/>
                  </a:lnTo>
                  <a:lnTo>
                    <a:pt x="442" y="1348"/>
                  </a:lnTo>
                  <a:lnTo>
                    <a:pt x="464" y="1337"/>
                  </a:lnTo>
                  <a:lnTo>
                    <a:pt x="475" y="1315"/>
                  </a:lnTo>
                  <a:lnTo>
                    <a:pt x="485" y="1294"/>
                  </a:lnTo>
                  <a:lnTo>
                    <a:pt x="475" y="12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949625" y="8159631"/>
              <a:ext cx="185381" cy="70491"/>
            </a:xfrm>
            <a:custGeom>
              <a:avLst/>
              <a:gdLst/>
              <a:ahLst/>
              <a:cxnLst/>
              <a:rect l="l" t="t" r="r" b="b"/>
              <a:pathLst>
                <a:path w="1165" h="443" extrusionOk="0">
                  <a:moveTo>
                    <a:pt x="1132" y="1"/>
                  </a:moveTo>
                  <a:lnTo>
                    <a:pt x="162" y="11"/>
                  </a:lnTo>
                  <a:lnTo>
                    <a:pt x="130" y="11"/>
                  </a:lnTo>
                  <a:lnTo>
                    <a:pt x="98" y="22"/>
                  </a:lnTo>
                  <a:lnTo>
                    <a:pt x="44" y="54"/>
                  </a:lnTo>
                  <a:lnTo>
                    <a:pt x="11" y="108"/>
                  </a:lnTo>
                  <a:lnTo>
                    <a:pt x="1" y="141"/>
                  </a:lnTo>
                  <a:lnTo>
                    <a:pt x="1" y="173"/>
                  </a:lnTo>
                  <a:lnTo>
                    <a:pt x="11" y="238"/>
                  </a:lnTo>
                  <a:lnTo>
                    <a:pt x="44" y="281"/>
                  </a:lnTo>
                  <a:lnTo>
                    <a:pt x="87" y="324"/>
                  </a:lnTo>
                  <a:lnTo>
                    <a:pt x="151" y="335"/>
                  </a:lnTo>
                  <a:lnTo>
                    <a:pt x="1132" y="442"/>
                  </a:lnTo>
                  <a:lnTo>
                    <a:pt x="1153" y="442"/>
                  </a:lnTo>
                  <a:lnTo>
                    <a:pt x="1164" y="421"/>
                  </a:lnTo>
                  <a:lnTo>
                    <a:pt x="1153" y="410"/>
                  </a:lnTo>
                  <a:lnTo>
                    <a:pt x="1143" y="399"/>
                  </a:lnTo>
                  <a:lnTo>
                    <a:pt x="151" y="291"/>
                  </a:lnTo>
                  <a:lnTo>
                    <a:pt x="108" y="281"/>
                  </a:lnTo>
                  <a:lnTo>
                    <a:pt x="76" y="259"/>
                  </a:lnTo>
                  <a:lnTo>
                    <a:pt x="54" y="216"/>
                  </a:lnTo>
                  <a:lnTo>
                    <a:pt x="44" y="173"/>
                  </a:lnTo>
                  <a:lnTo>
                    <a:pt x="54" y="130"/>
                  </a:lnTo>
                  <a:lnTo>
                    <a:pt x="76" y="87"/>
                  </a:lnTo>
                  <a:lnTo>
                    <a:pt x="119" y="65"/>
                  </a:lnTo>
                  <a:lnTo>
                    <a:pt x="162" y="54"/>
                  </a:lnTo>
                  <a:lnTo>
                    <a:pt x="1132" y="44"/>
                  </a:lnTo>
                  <a:lnTo>
                    <a:pt x="1153" y="33"/>
                  </a:lnTo>
                  <a:lnTo>
                    <a:pt x="1153" y="22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D37C0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4966811" y="8135603"/>
              <a:ext cx="173287" cy="68741"/>
            </a:xfrm>
            <a:custGeom>
              <a:avLst/>
              <a:gdLst/>
              <a:ahLst/>
              <a:cxnLst/>
              <a:rect l="l" t="t" r="r" b="b"/>
              <a:pathLst>
                <a:path w="1089" h="432" extrusionOk="0">
                  <a:moveTo>
                    <a:pt x="237" y="1"/>
                  </a:moveTo>
                  <a:lnTo>
                    <a:pt x="216" y="22"/>
                  </a:lnTo>
                  <a:lnTo>
                    <a:pt x="11" y="281"/>
                  </a:lnTo>
                  <a:lnTo>
                    <a:pt x="0" y="313"/>
                  </a:lnTo>
                  <a:lnTo>
                    <a:pt x="11" y="345"/>
                  </a:lnTo>
                  <a:lnTo>
                    <a:pt x="22" y="367"/>
                  </a:lnTo>
                  <a:lnTo>
                    <a:pt x="54" y="378"/>
                  </a:lnTo>
                  <a:lnTo>
                    <a:pt x="1024" y="432"/>
                  </a:lnTo>
                  <a:lnTo>
                    <a:pt x="1045" y="421"/>
                  </a:lnTo>
                  <a:lnTo>
                    <a:pt x="1067" y="410"/>
                  </a:lnTo>
                  <a:lnTo>
                    <a:pt x="1078" y="399"/>
                  </a:lnTo>
                  <a:lnTo>
                    <a:pt x="1088" y="378"/>
                  </a:lnTo>
                  <a:lnTo>
                    <a:pt x="1078" y="356"/>
                  </a:lnTo>
                  <a:lnTo>
                    <a:pt x="1067" y="335"/>
                  </a:lnTo>
                  <a:lnTo>
                    <a:pt x="1056" y="324"/>
                  </a:lnTo>
                  <a:lnTo>
                    <a:pt x="1035" y="324"/>
                  </a:lnTo>
                  <a:lnTo>
                    <a:pt x="162" y="270"/>
                  </a:lnTo>
                  <a:lnTo>
                    <a:pt x="302" y="87"/>
                  </a:lnTo>
                  <a:lnTo>
                    <a:pt x="313" y="65"/>
                  </a:lnTo>
                  <a:lnTo>
                    <a:pt x="313" y="44"/>
                  </a:lnTo>
                  <a:lnTo>
                    <a:pt x="313" y="22"/>
                  </a:lnTo>
                  <a:lnTo>
                    <a:pt x="302" y="11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DF382B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019959" y="7977910"/>
              <a:ext cx="109796" cy="32779"/>
            </a:xfrm>
            <a:custGeom>
              <a:avLst/>
              <a:gdLst/>
              <a:ahLst/>
              <a:cxnLst/>
              <a:rect l="l" t="t" r="r" b="b"/>
              <a:pathLst>
                <a:path w="690" h="206" extrusionOk="0">
                  <a:moveTo>
                    <a:pt x="33" y="1"/>
                  </a:moveTo>
                  <a:lnTo>
                    <a:pt x="22" y="22"/>
                  </a:lnTo>
                  <a:lnTo>
                    <a:pt x="0" y="44"/>
                  </a:lnTo>
                  <a:lnTo>
                    <a:pt x="0" y="65"/>
                  </a:lnTo>
                  <a:lnTo>
                    <a:pt x="0" y="97"/>
                  </a:lnTo>
                  <a:lnTo>
                    <a:pt x="11" y="130"/>
                  </a:lnTo>
                  <a:lnTo>
                    <a:pt x="33" y="151"/>
                  </a:lnTo>
                  <a:lnTo>
                    <a:pt x="54" y="173"/>
                  </a:lnTo>
                  <a:lnTo>
                    <a:pt x="76" y="194"/>
                  </a:lnTo>
                  <a:lnTo>
                    <a:pt x="108" y="205"/>
                  </a:lnTo>
                  <a:lnTo>
                    <a:pt x="173" y="205"/>
                  </a:lnTo>
                  <a:lnTo>
                    <a:pt x="647" y="119"/>
                  </a:lnTo>
                  <a:lnTo>
                    <a:pt x="679" y="108"/>
                  </a:lnTo>
                  <a:lnTo>
                    <a:pt x="690" y="76"/>
                  </a:lnTo>
                  <a:lnTo>
                    <a:pt x="679" y="44"/>
                  </a:lnTo>
                  <a:lnTo>
                    <a:pt x="668" y="2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098727" y="8163132"/>
              <a:ext cx="63650" cy="63490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62" y="0"/>
                  </a:moveTo>
                  <a:lnTo>
                    <a:pt x="119" y="11"/>
                  </a:lnTo>
                  <a:lnTo>
                    <a:pt x="87" y="32"/>
                  </a:lnTo>
                  <a:lnTo>
                    <a:pt x="55" y="54"/>
                  </a:lnTo>
                  <a:lnTo>
                    <a:pt x="33" y="86"/>
                  </a:lnTo>
                  <a:lnTo>
                    <a:pt x="12" y="119"/>
                  </a:lnTo>
                  <a:lnTo>
                    <a:pt x="1" y="162"/>
                  </a:lnTo>
                  <a:lnTo>
                    <a:pt x="1" y="194"/>
                  </a:lnTo>
                  <a:lnTo>
                    <a:pt x="1" y="237"/>
                  </a:lnTo>
                  <a:lnTo>
                    <a:pt x="12" y="280"/>
                  </a:lnTo>
                  <a:lnTo>
                    <a:pt x="33" y="313"/>
                  </a:lnTo>
                  <a:lnTo>
                    <a:pt x="55" y="345"/>
                  </a:lnTo>
                  <a:lnTo>
                    <a:pt x="87" y="366"/>
                  </a:lnTo>
                  <a:lnTo>
                    <a:pt x="119" y="388"/>
                  </a:lnTo>
                  <a:lnTo>
                    <a:pt x="162" y="399"/>
                  </a:lnTo>
                  <a:lnTo>
                    <a:pt x="238" y="399"/>
                  </a:lnTo>
                  <a:lnTo>
                    <a:pt x="281" y="388"/>
                  </a:lnTo>
                  <a:lnTo>
                    <a:pt x="313" y="366"/>
                  </a:lnTo>
                  <a:lnTo>
                    <a:pt x="346" y="334"/>
                  </a:lnTo>
                  <a:lnTo>
                    <a:pt x="367" y="313"/>
                  </a:lnTo>
                  <a:lnTo>
                    <a:pt x="389" y="269"/>
                  </a:lnTo>
                  <a:lnTo>
                    <a:pt x="400" y="237"/>
                  </a:lnTo>
                  <a:lnTo>
                    <a:pt x="400" y="194"/>
                  </a:lnTo>
                  <a:lnTo>
                    <a:pt x="400" y="151"/>
                  </a:lnTo>
                  <a:lnTo>
                    <a:pt x="389" y="119"/>
                  </a:lnTo>
                  <a:lnTo>
                    <a:pt x="367" y="86"/>
                  </a:lnTo>
                  <a:lnTo>
                    <a:pt x="346" y="54"/>
                  </a:lnTo>
                  <a:lnTo>
                    <a:pt x="313" y="32"/>
                  </a:lnTo>
                  <a:lnTo>
                    <a:pt x="281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114162" y="8178567"/>
              <a:ext cx="32780" cy="30870"/>
            </a:xfrm>
            <a:custGeom>
              <a:avLst/>
              <a:gdLst/>
              <a:ahLst/>
              <a:cxnLst/>
              <a:rect l="l" t="t" r="r" b="b"/>
              <a:pathLst>
                <a:path w="206" h="194" extrusionOk="0">
                  <a:moveTo>
                    <a:pt x="98" y="0"/>
                  </a:moveTo>
                  <a:lnTo>
                    <a:pt x="65" y="11"/>
                  </a:lnTo>
                  <a:lnTo>
                    <a:pt x="33" y="32"/>
                  </a:lnTo>
                  <a:lnTo>
                    <a:pt x="12" y="65"/>
                  </a:lnTo>
                  <a:lnTo>
                    <a:pt x="1" y="97"/>
                  </a:lnTo>
                  <a:lnTo>
                    <a:pt x="12" y="140"/>
                  </a:lnTo>
                  <a:lnTo>
                    <a:pt x="33" y="172"/>
                  </a:lnTo>
                  <a:lnTo>
                    <a:pt x="65" y="194"/>
                  </a:lnTo>
                  <a:lnTo>
                    <a:pt x="141" y="194"/>
                  </a:lnTo>
                  <a:lnTo>
                    <a:pt x="173" y="172"/>
                  </a:lnTo>
                  <a:lnTo>
                    <a:pt x="195" y="140"/>
                  </a:lnTo>
                  <a:lnTo>
                    <a:pt x="206" y="97"/>
                  </a:lnTo>
                  <a:lnTo>
                    <a:pt x="195" y="65"/>
                  </a:lnTo>
                  <a:lnTo>
                    <a:pt x="173" y="32"/>
                  </a:lnTo>
                  <a:lnTo>
                    <a:pt x="141" y="1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DDF87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016458" y="8159631"/>
              <a:ext cx="149418" cy="70491"/>
            </a:xfrm>
            <a:custGeom>
              <a:avLst/>
              <a:gdLst/>
              <a:ahLst/>
              <a:cxnLst/>
              <a:rect l="l" t="t" r="r" b="b"/>
              <a:pathLst>
                <a:path w="939" h="443" extrusionOk="0">
                  <a:moveTo>
                    <a:pt x="712" y="1"/>
                  </a:moveTo>
                  <a:lnTo>
                    <a:pt x="22" y="11"/>
                  </a:lnTo>
                  <a:lnTo>
                    <a:pt x="1" y="11"/>
                  </a:lnTo>
                  <a:lnTo>
                    <a:pt x="1" y="33"/>
                  </a:lnTo>
                  <a:lnTo>
                    <a:pt x="1" y="44"/>
                  </a:lnTo>
                  <a:lnTo>
                    <a:pt x="22" y="54"/>
                  </a:lnTo>
                  <a:lnTo>
                    <a:pt x="22" y="44"/>
                  </a:lnTo>
                  <a:lnTo>
                    <a:pt x="755" y="44"/>
                  </a:lnTo>
                  <a:lnTo>
                    <a:pt x="787" y="54"/>
                  </a:lnTo>
                  <a:lnTo>
                    <a:pt x="820" y="65"/>
                  </a:lnTo>
                  <a:lnTo>
                    <a:pt x="841" y="87"/>
                  </a:lnTo>
                  <a:lnTo>
                    <a:pt x="863" y="119"/>
                  </a:lnTo>
                  <a:lnTo>
                    <a:pt x="884" y="151"/>
                  </a:lnTo>
                  <a:lnTo>
                    <a:pt x="895" y="184"/>
                  </a:lnTo>
                  <a:lnTo>
                    <a:pt x="895" y="216"/>
                  </a:lnTo>
                  <a:lnTo>
                    <a:pt x="895" y="259"/>
                  </a:lnTo>
                  <a:lnTo>
                    <a:pt x="884" y="291"/>
                  </a:lnTo>
                  <a:lnTo>
                    <a:pt x="863" y="324"/>
                  </a:lnTo>
                  <a:lnTo>
                    <a:pt x="841" y="345"/>
                  </a:lnTo>
                  <a:lnTo>
                    <a:pt x="820" y="367"/>
                  </a:lnTo>
                  <a:lnTo>
                    <a:pt x="787" y="388"/>
                  </a:lnTo>
                  <a:lnTo>
                    <a:pt x="755" y="399"/>
                  </a:lnTo>
                  <a:lnTo>
                    <a:pt x="723" y="399"/>
                  </a:lnTo>
                  <a:lnTo>
                    <a:pt x="108" y="335"/>
                  </a:lnTo>
                  <a:lnTo>
                    <a:pt x="98" y="335"/>
                  </a:lnTo>
                  <a:lnTo>
                    <a:pt x="87" y="356"/>
                  </a:lnTo>
                  <a:lnTo>
                    <a:pt x="87" y="367"/>
                  </a:lnTo>
                  <a:lnTo>
                    <a:pt x="108" y="378"/>
                  </a:lnTo>
                  <a:lnTo>
                    <a:pt x="723" y="442"/>
                  </a:lnTo>
                  <a:lnTo>
                    <a:pt x="766" y="442"/>
                  </a:lnTo>
                  <a:lnTo>
                    <a:pt x="809" y="421"/>
                  </a:lnTo>
                  <a:lnTo>
                    <a:pt x="841" y="399"/>
                  </a:lnTo>
                  <a:lnTo>
                    <a:pt x="873" y="378"/>
                  </a:lnTo>
                  <a:lnTo>
                    <a:pt x="906" y="345"/>
                  </a:lnTo>
                  <a:lnTo>
                    <a:pt x="927" y="302"/>
                  </a:lnTo>
                  <a:lnTo>
                    <a:pt x="938" y="259"/>
                  </a:lnTo>
                  <a:lnTo>
                    <a:pt x="938" y="216"/>
                  </a:lnTo>
                  <a:lnTo>
                    <a:pt x="938" y="173"/>
                  </a:lnTo>
                  <a:lnTo>
                    <a:pt x="927" y="130"/>
                  </a:lnTo>
                  <a:lnTo>
                    <a:pt x="906" y="98"/>
                  </a:lnTo>
                  <a:lnTo>
                    <a:pt x="873" y="65"/>
                  </a:lnTo>
                  <a:lnTo>
                    <a:pt x="841" y="33"/>
                  </a:lnTo>
                  <a:lnTo>
                    <a:pt x="809" y="11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D37C09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126255" y="8188751"/>
              <a:ext cx="53307" cy="55056"/>
            </a:xfrm>
            <a:custGeom>
              <a:avLst/>
              <a:gdLst/>
              <a:ahLst/>
              <a:cxnLst/>
              <a:rect l="l" t="t" r="r" b="b"/>
              <a:pathLst>
                <a:path w="335" h="346" extrusionOk="0">
                  <a:moveTo>
                    <a:pt x="33" y="1"/>
                  </a:moveTo>
                  <a:lnTo>
                    <a:pt x="11" y="11"/>
                  </a:lnTo>
                  <a:lnTo>
                    <a:pt x="0" y="33"/>
                  </a:lnTo>
                  <a:lnTo>
                    <a:pt x="11" y="55"/>
                  </a:lnTo>
                  <a:lnTo>
                    <a:pt x="280" y="335"/>
                  </a:lnTo>
                  <a:lnTo>
                    <a:pt x="302" y="345"/>
                  </a:lnTo>
                  <a:lnTo>
                    <a:pt x="323" y="335"/>
                  </a:lnTo>
                  <a:lnTo>
                    <a:pt x="334" y="313"/>
                  </a:lnTo>
                  <a:lnTo>
                    <a:pt x="323" y="292"/>
                  </a:lnTo>
                  <a:lnTo>
                    <a:pt x="54" y="1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959CA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126255" y="8188751"/>
              <a:ext cx="53307" cy="55056"/>
            </a:xfrm>
            <a:custGeom>
              <a:avLst/>
              <a:gdLst/>
              <a:ahLst/>
              <a:cxnLst/>
              <a:rect l="l" t="t" r="r" b="b"/>
              <a:pathLst>
                <a:path w="335" h="346" fill="none" extrusionOk="0">
                  <a:moveTo>
                    <a:pt x="11" y="55"/>
                  </a:moveTo>
                  <a:lnTo>
                    <a:pt x="280" y="335"/>
                  </a:lnTo>
                  <a:lnTo>
                    <a:pt x="280" y="335"/>
                  </a:lnTo>
                  <a:lnTo>
                    <a:pt x="302" y="345"/>
                  </a:lnTo>
                  <a:lnTo>
                    <a:pt x="323" y="335"/>
                  </a:lnTo>
                  <a:lnTo>
                    <a:pt x="323" y="335"/>
                  </a:lnTo>
                  <a:lnTo>
                    <a:pt x="334" y="313"/>
                  </a:lnTo>
                  <a:lnTo>
                    <a:pt x="323" y="292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33" y="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0" y="33"/>
                  </a:lnTo>
                  <a:lnTo>
                    <a:pt x="11" y="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151875" y="8231715"/>
              <a:ext cx="46464" cy="13844"/>
            </a:xfrm>
            <a:custGeom>
              <a:avLst/>
              <a:gdLst/>
              <a:ahLst/>
              <a:cxnLst/>
              <a:rect l="l" t="t" r="r" b="b"/>
              <a:pathLst>
                <a:path w="292" h="87" extrusionOk="0">
                  <a:moveTo>
                    <a:pt x="33" y="0"/>
                  </a:moveTo>
                  <a:lnTo>
                    <a:pt x="1" y="11"/>
                  </a:lnTo>
                  <a:lnTo>
                    <a:pt x="1" y="32"/>
                  </a:lnTo>
                  <a:lnTo>
                    <a:pt x="1" y="54"/>
                  </a:lnTo>
                  <a:lnTo>
                    <a:pt x="12" y="75"/>
                  </a:lnTo>
                  <a:lnTo>
                    <a:pt x="33" y="86"/>
                  </a:lnTo>
                  <a:lnTo>
                    <a:pt x="259" y="86"/>
                  </a:lnTo>
                  <a:lnTo>
                    <a:pt x="281" y="75"/>
                  </a:lnTo>
                  <a:lnTo>
                    <a:pt x="292" y="54"/>
                  </a:lnTo>
                  <a:lnTo>
                    <a:pt x="292" y="3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ABB05"/>
            </a:solidFill>
            <a:ln>
              <a:noFill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08" name="Google Shape;408;p28"/>
          <p:cNvSpPr txBox="1"/>
          <p:nvPr/>
        </p:nvSpPr>
        <p:spPr>
          <a:xfrm>
            <a:off x="4578925" y="4440750"/>
            <a:ext cx="2788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latin typeface="+mj-lt"/>
                <a:ea typeface="Google Sans"/>
                <a:cs typeface="Google Sans"/>
                <a:sym typeface="Google Sans"/>
              </a:rPr>
              <a:t>Considere a percepção da mudança, localidade, visibilidade, complexidade, público, etc.</a:t>
            </a:r>
            <a:endParaRPr sz="110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61975" y="1079175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1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561975" y="2367694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2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561975" y="3805116"/>
            <a:ext cx="484500" cy="453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b="1">
                <a:solidFill>
                  <a:srgbClr val="FFFFFF"/>
                </a:solidFill>
                <a:latin typeface="+mj-lt"/>
                <a:ea typeface="Google Sans"/>
                <a:cs typeface="Google Sans"/>
                <a:sym typeface="Google Sans"/>
              </a:rPr>
              <a:t>3</a:t>
            </a:r>
            <a:endParaRPr sz="2400" b="1">
              <a:solidFill>
                <a:srgbClr val="FFFFFF"/>
              </a:solidFill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7000886" y="1733812"/>
            <a:ext cx="774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 dirty="0">
                <a:latin typeface="+mj-lt"/>
                <a:ea typeface="Google Sans"/>
                <a:cs typeface="Google Sans"/>
                <a:sym typeface="Google Sans"/>
              </a:rPr>
              <a:t>e mais!</a:t>
            </a:r>
            <a:endParaRPr sz="1100" dirty="0">
              <a:latin typeface="+mj-lt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1392</Words>
  <Application>Microsoft Macintosh PowerPoint</Application>
  <PresentationFormat>On-screen Show (16:9)</PresentationFormat>
  <Paragraphs>181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Montserrat</vt:lpstr>
      <vt:lpstr>Google Sans Medium</vt:lpstr>
      <vt:lpstr>Montserrat ExtraBold</vt:lpstr>
      <vt:lpstr>Calibri</vt:lpstr>
      <vt:lpstr>Arial</vt:lpstr>
      <vt:lpstr>Roboto Light</vt:lpstr>
      <vt:lpstr>Roboto</vt:lpstr>
      <vt:lpstr>Google Sans</vt:lpstr>
      <vt:lpstr>Simple Light</vt:lpstr>
      <vt:lpstr>Custom</vt:lpstr>
      <vt:lpstr>Princípios Orientadores de Gestão da Mudanças</vt:lpstr>
      <vt:lpstr>Como abordamos a gestão de mudanças?</vt:lpstr>
      <vt:lpstr>Planejamento: Centricidade do usuário</vt:lpstr>
      <vt:lpstr>Gerenciamento de partes interessadas: foco amplo no “usuário”</vt:lpstr>
      <vt:lpstr>Execução: filosofia da comunicação</vt:lpstr>
      <vt:lpstr>Execução: outras considerações de mudança</vt:lpstr>
      <vt:lpstr>Mudança é um processo emocional</vt:lpstr>
      <vt:lpstr>Medir: avaliar a adoção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Guiding Principles</dc:title>
  <dc:creator>Laura Veneskey</dc:creator>
  <cp:lastModifiedBy>Mike Devlin</cp:lastModifiedBy>
  <cp:revision>3</cp:revision>
  <dcterms:modified xsi:type="dcterms:W3CDTF">2021-11-24T22:51:14Z</dcterms:modified>
</cp:coreProperties>
</file>