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4"/>
  </p:sldMasterIdLst>
  <p:notesMasterIdLst>
    <p:notesMasterId r:id="rId15"/>
  </p:notesMasterIdLst>
  <p:sldIdLst>
    <p:sldId id="257" r:id="rId5"/>
    <p:sldId id="260" r:id="rId6"/>
    <p:sldId id="259" r:id="rId7"/>
    <p:sldId id="329" r:id="rId8"/>
    <p:sldId id="330" r:id="rId9"/>
    <p:sldId id="332" r:id="rId10"/>
    <p:sldId id="331" r:id="rId11"/>
    <p:sldId id="333" r:id="rId12"/>
    <p:sldId id="334" r:id="rId13"/>
    <p:sldId id="277" r:id="rId1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E73"/>
    <a:srgbClr val="4F5764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D74D-C6B1-4DAE-A6CC-ED0357E6D737}" v="2050" dt="2021-11-27T14:35:43.754"/>
    <p1510:client id="{0BA872A1-A591-47B0-ABDA-72911D35549D}" v="5" dt="2021-11-27T20:09:34.633"/>
    <p1510:client id="{287541DF-EB4A-43B2-92D0-D200E1DE2237}" v="1254" dt="2021-11-27T19:23:38.527"/>
    <p1510:client id="{4BB41532-20B5-0A89-FF94-838B19C7D15D}" v="109" dt="2021-11-27T14:59:40.648"/>
    <p1510:client id="{61D0B916-B17C-4693-A0C4-328B8677C7C4}" v="851" dt="2021-11-27T19:51:43.993"/>
    <p1510:client id="{661798C2-7AD2-4396-A177-54C2D1489B9D}" v="313" dt="2022-05-28T05:49:14.958"/>
    <p1510:client id="{6938F07E-3C70-475A-9600-8385BCD84FBC}" v="982" dt="2021-11-27T19:51:51.437"/>
    <p1510:client id="{7DC413A3-AB08-92A7-6492-CD1491520FA8}" v="120" dt="2021-11-27T14:20:28.201"/>
    <p1510:client id="{8909FBC7-F614-4C6D-B089-90451C96BC5A}" v="234" dt="2021-11-27T18:30:23.536"/>
    <p1510:client id="{8E16EAB5-D64C-4648-9B29-3D1F80696CFA}" v="82" dt="2021-11-27T14:11:57.640"/>
    <p1510:client id="{932DA40B-131C-4AA8-9FA6-AF720C0EE658}" v="1" dt="2021-11-27T18:29:10.462"/>
    <p1510:client id="{9A9C4A7D-566B-4F6F-A876-D7777254C274}" v="479" dt="2021-11-27T19:07:51.616"/>
    <p1510:client id="{9FB95CB1-4356-4788-A237-0841D9FA68DA}" v="799" dt="2022-05-30T03:55:41.971"/>
    <p1510:client id="{A4CFA94A-6841-ACB5-13F2-4F02C8FBE162}" v="120" dt="2022-05-30T23:57:26.271"/>
    <p1510:client id="{C68E4A67-3EE4-C14F-BF1F-A28F574CBF3E}" v="476" dt="2022-06-01T19:27:01.635"/>
    <p1510:client id="{D288402A-BD70-44B7-BF59-2B50C152C30B}" v="17" dt="2022-05-31T00:10:44.514"/>
    <p1510:client id="{DD8E13D3-505E-411B-A75A-A2BB8F0FCEB9}" v="743" dt="2021-11-27T14:58:55.194"/>
    <p1510:client id="{E4D97F3B-9A3F-48D7-B71F-604F15767774}" v="361" dt="2021-11-27T14:21:59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2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34"/>
            <a:ext cx="7889358" cy="858044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7326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5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9205-9656-6046-8C3D-28FDB8803E6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9B36-4058-3742-A64C-523393E04A2E}" type="slidenum">
              <a:rPr lang="en-US" smtClean="0"/>
              <a:t>‹nº›</a:t>
            </a:fld>
            <a:endParaRPr lang="en-US"/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2287E5D5-86AA-BA41-AD5B-C512E4ADA64F}"/>
              </a:ext>
            </a:extLst>
          </p:cNvPr>
          <p:cNvGrpSpPr/>
          <p:nvPr userDrawn="1"/>
        </p:nvGrpSpPr>
        <p:grpSpPr>
          <a:xfrm>
            <a:off x="8083482" y="167634"/>
            <a:ext cx="884670" cy="138982"/>
            <a:chOff x="7919542" y="328894"/>
            <a:chExt cx="957000" cy="150345"/>
          </a:xfrm>
        </p:grpSpPr>
        <p:pic>
          <p:nvPicPr>
            <p:cNvPr id="13" name="Imagem 1">
              <a:extLst>
                <a:ext uri="{FF2B5EF4-FFF2-40B4-BE49-F238E27FC236}">
                  <a16:creationId xmlns:a16="http://schemas.microsoft.com/office/drawing/2014/main" id="{88405014-CFAE-AA46-826B-C6318AB3B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14" name="Picture 10" descr="mba.png">
              <a:extLst>
                <a:ext uri="{FF2B5EF4-FFF2-40B4-BE49-F238E27FC236}">
                  <a16:creationId xmlns:a16="http://schemas.microsoft.com/office/drawing/2014/main" id="{45D96DEE-F149-EB4A-95B1-85F69FCBE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coratti.net/20/07/aspc_mediatr1.htm" TargetMode="External"/><Relationship Id="rId5" Type="http://schemas.openxmlformats.org/officeDocument/2006/relationships/hyperlink" Target="https://docs.microsoft.com/pt-br/azure/architecture/patterns/cqrs" TargetMode="External"/><Relationship Id="rId4" Type="http://schemas.openxmlformats.org/officeDocument/2006/relationships/hyperlink" Target="https://www.eduardopires.net.br/2016/07/cqrs-o-que-e-onde-aplic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8" y="-4763"/>
            <a:ext cx="9160936" cy="5153026"/>
          </a:xfrm>
          <a:prstGeom prst="rect">
            <a:avLst/>
          </a:prstGeom>
        </p:spPr>
      </p:pic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54" y="1018281"/>
            <a:ext cx="1809092" cy="486646"/>
          </a:xfrm>
          <a:prstGeom prst="rect">
            <a:avLst/>
          </a:prstGeom>
        </p:spPr>
      </p:pic>
      <p:pic>
        <p:nvPicPr>
          <p:cNvPr id="2" name="Picture 1" descr="fiap_elemento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1" y="44678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9144000" cy="5148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" y="209197"/>
            <a:ext cx="8699498" cy="4708684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61597" y="2753146"/>
            <a:ext cx="444501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4"/>
            <a:ext cx="129265" cy="495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333" y="1079848"/>
            <a:ext cx="7227491" cy="10618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pt-BR" sz="3500" dirty="0">
                <a:solidFill>
                  <a:srgbClr val="626E73"/>
                </a:solidFill>
                <a:latin typeface="Gotham HTF Bold"/>
                <a:cs typeface="Gotham HTF Bold"/>
              </a:rPr>
              <a:t>Proposta de solução para concorrência</a:t>
            </a:r>
            <a:br>
              <a:rPr lang="pt-BR" sz="3500" dirty="0">
                <a:latin typeface="Gotham HTF Bold"/>
                <a:cs typeface="Gotham HTF Bold"/>
              </a:rPr>
            </a:br>
            <a:r>
              <a:rPr lang="pt-BR" sz="3500" dirty="0">
                <a:solidFill>
                  <a:srgbClr val="626E73"/>
                </a:solidFill>
                <a:latin typeface="Gotham HTF Bold"/>
                <a:cs typeface="Gotham HTF Bold"/>
              </a:rPr>
              <a:t>entre portal de notícias e 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9338E-D4C8-44C2-B895-0143E5BCF1B9}"/>
              </a:ext>
            </a:extLst>
          </p:cNvPr>
          <p:cNvSpPr txBox="1"/>
          <p:nvPr/>
        </p:nvSpPr>
        <p:spPr>
          <a:xfrm>
            <a:off x="5630779" y="3783932"/>
            <a:ext cx="33447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0" i="0" cap="all">
                <a:solidFill>
                  <a:srgbClr val="666666"/>
                </a:solidFill>
                <a:effectLst/>
                <a:latin typeface="Gotham HTF Bold"/>
              </a:rPr>
              <a:t>343266</a:t>
            </a:r>
            <a:r>
              <a:rPr lang="pt-BR" sz="1100" b="0" i="0" cap="all">
                <a:solidFill>
                  <a:srgbClr val="666666"/>
                </a:solidFill>
                <a:effectLst/>
                <a:latin typeface="Gotham HTF Book"/>
              </a:rPr>
              <a:t> - EDENILSON BILA DOS SANTOS</a:t>
            </a:r>
            <a:br>
              <a:rPr lang="pt-BR" sz="1100" b="0" i="0" cap="all">
                <a:solidFill>
                  <a:srgbClr val="666666"/>
                </a:solidFill>
                <a:effectLst/>
                <a:latin typeface="Gotham HTF Book"/>
              </a:rPr>
            </a:br>
            <a:endParaRPr lang="pt-BR" sz="1100" b="0" i="0" cap="all">
              <a:solidFill>
                <a:srgbClr val="666666"/>
              </a:solidFill>
              <a:effectLst/>
              <a:latin typeface="Gotham HTF Book"/>
            </a:endParaRPr>
          </a:p>
          <a:p>
            <a:pPr algn="r"/>
            <a:r>
              <a:rPr lang="pt-BR" sz="1100" b="0" i="0" cap="all">
                <a:solidFill>
                  <a:srgbClr val="666666"/>
                </a:solidFill>
                <a:effectLst/>
                <a:latin typeface="Gotham HTF Book"/>
              </a:rPr>
              <a:t> </a:t>
            </a:r>
            <a:r>
              <a:rPr lang="pt-BR" sz="1100" b="0" i="0" cap="all">
                <a:solidFill>
                  <a:srgbClr val="666666"/>
                </a:solidFill>
                <a:effectLst/>
                <a:latin typeface="Gotham HTF Bold"/>
              </a:rPr>
              <a:t>343895</a:t>
            </a:r>
            <a:r>
              <a:rPr lang="pt-BR" sz="1100" b="0" i="0" cap="all">
                <a:solidFill>
                  <a:srgbClr val="666666"/>
                </a:solidFill>
                <a:effectLst/>
                <a:latin typeface="Gotham HTF Book"/>
              </a:rPr>
              <a:t> - MARCIO ROBERTO RELA</a:t>
            </a:r>
            <a:br>
              <a:rPr lang="pt-BR" sz="1100" b="0" i="0" cap="all">
                <a:solidFill>
                  <a:srgbClr val="666666"/>
                </a:solidFill>
                <a:effectLst/>
                <a:latin typeface="Gotham HTF Book"/>
              </a:rPr>
            </a:br>
            <a:endParaRPr lang="pt-BR" sz="1100" b="0" i="0" cap="all">
              <a:solidFill>
                <a:srgbClr val="666666"/>
              </a:solidFill>
              <a:effectLst/>
              <a:latin typeface="Gotham HTF Book"/>
            </a:endParaRPr>
          </a:p>
          <a:p>
            <a:pPr algn="r"/>
            <a:r>
              <a:rPr lang="pt-BR" sz="800" cap="all">
                <a:solidFill>
                  <a:srgbClr val="666666"/>
                </a:solidFill>
                <a:latin typeface="Gotham HTF Book"/>
              </a:rPr>
              <a:t> </a:t>
            </a:r>
            <a:endParaRPr lang="pt-BR" sz="800"/>
          </a:p>
        </p:txBody>
      </p:sp>
    </p:spTree>
    <p:extLst>
      <p:ext uri="{BB962C8B-B14F-4D97-AF65-F5344CB8AC3E}">
        <p14:creationId xmlns:p14="http://schemas.microsoft.com/office/powerpoint/2010/main" val="20932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7312561" cy="3994485"/>
          </a:xfrm>
          <a:prstGeom prst="rect">
            <a:avLst/>
          </a:prstGeom>
        </p:spPr>
        <p:txBody>
          <a:bodyPr wrap="none" lIns="91440" tIns="45720" rIns="91440" bIns="45720" numCol="1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No cenário de olimpíadas existem uma constante demanda de informações, por ocorrer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diversos jogos simultâneos de variadas categorias e modalidades.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Neste cenário foi levantado os seguintes números: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Público (Portal de Notícias):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30 Dias de uso intenso</a:t>
            </a:r>
            <a:b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- 20M de visitantes no site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Picos de acesso de 100.000/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seg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-60% de acessos são da página principal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10.000 buscas no site/dia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Edição (Editores do Blog)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500 Editores de conteúdo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2000 artigos publicados/dia</a:t>
            </a:r>
          </a:p>
          <a:p>
            <a:pPr algn="just">
              <a:spcBef>
                <a:spcPts val="0"/>
              </a:spcBef>
              <a:buClr>
                <a:schemeClr val="tx1"/>
              </a:buClr>
              <a:buFontTx/>
              <a:buChar char="-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100.000 fotos publicadas/dia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Ter muitas requisições consumindo um único banco de dados que serve de leitura e gravação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pode ocasionar muitos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locks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nos dados e com isso ocasionar diversos problemas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de performance e timeouts.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lIns="91440" tIns="45720" rIns="91440" bIns="45720" numCol="1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Para suportar os picos e as demandas do Portal durante o período de olimpíadas foi proposto a 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implementação do padrão:</a:t>
            </a:r>
            <a:b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CQRS (Command Query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Responsibility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Segregation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) ou 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Segregação de Responsabilidade de Comando e Consulta</a:t>
            </a:r>
            <a:b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O que é CQRS?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CQRS é um padrão(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pattern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) cujo sua função seria separar as operações de gravação e leitura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de um banco de dados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A ideia básica é segregar as responsabilidades da aplicação em: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Command – Operações que modificam o estado dos dados na aplicação.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Query – Operações que recuperam informações dos dados na aplicação.</a:t>
            </a:r>
          </a:p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Proposta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21002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Square721 BT" panose="020B0504020202060204" pitchFamily="34" charset="0"/>
              <a:buNone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Visão Arquitetural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FC2084B3-F1A4-5DBD-DA74-3F589FFC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97" y="715313"/>
            <a:ext cx="5921442" cy="39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Desenho Arquitetura</a:t>
            </a: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CAF7143-4837-EC84-6144-80DC2BA8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5" y="949159"/>
            <a:ext cx="7670440" cy="33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Estimativa de Custos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ABCB3B-369A-E96F-63B7-AB12717E6617}"/>
              </a:ext>
            </a:extLst>
          </p:cNvPr>
          <p:cNvSpPr txBox="1"/>
          <p:nvPr/>
        </p:nvSpPr>
        <p:spPr>
          <a:xfrm>
            <a:off x="287078" y="73403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>
                <a:cs typeface="Calibri"/>
              </a:rPr>
              <a:t>Azure Cache for Redis: R$ 1913,27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C03FA5-C413-E59C-B15E-6E2172B06E27}"/>
              </a:ext>
            </a:extLst>
          </p:cNvPr>
          <p:cNvSpPr txBox="1"/>
          <p:nvPr/>
        </p:nvSpPr>
        <p:spPr>
          <a:xfrm>
            <a:off x="353616" y="2501696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Por ser o ponto que vai receber diretamente a maioria das requisições de leitura, foi definido o plano Premium do </a:t>
            </a:r>
            <a:r>
              <a:rPr lang="pt-BR" sz="1400" dirty="0" err="1">
                <a:cs typeface="Calibri"/>
              </a:rPr>
              <a:t>azure</a:t>
            </a:r>
            <a:r>
              <a:rPr lang="pt-BR" sz="1400" dirty="0">
                <a:cs typeface="Calibri"/>
              </a:rPr>
              <a:t> cache, de alta disponibilidade, e com servidor no brasil para questões de </a:t>
            </a:r>
            <a:r>
              <a:rPr lang="pt-BR" sz="1400" dirty="0" err="1">
                <a:cs typeface="Calibri"/>
              </a:rPr>
              <a:t>latencia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A53264-3663-40D5-7DD8-28757A0756D2}"/>
              </a:ext>
            </a:extLst>
          </p:cNvPr>
          <p:cNvSpPr txBox="1"/>
          <p:nvPr/>
        </p:nvSpPr>
        <p:spPr>
          <a:xfrm>
            <a:off x="4506233" y="2501695"/>
            <a:ext cx="29959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ea typeface="+mn-lt"/>
                <a:cs typeface="+mn-lt"/>
              </a:rPr>
              <a:t>Estimando 2000 artigos/dia com tamanho aproximado de 5km para atender os 30 dias seriam necessários aproximadamente 300mb de armazenamento para artigos, e considerando que as requisições seriam reduzidas devido ao cache, foi escolhido a instancia M10 do Atlas no Azure com 8GB Armazenamento, 2gb </a:t>
            </a:r>
            <a:r>
              <a:rPr lang="pt-BR" sz="1400" dirty="0" err="1">
                <a:ea typeface="+mn-lt"/>
                <a:cs typeface="+mn-lt"/>
              </a:rPr>
              <a:t>ram</a:t>
            </a:r>
            <a:r>
              <a:rPr lang="pt-BR" sz="1400" dirty="0">
                <a:ea typeface="+mn-lt"/>
                <a:cs typeface="+mn-lt"/>
              </a:rPr>
              <a:t> e 1vCpu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49F8C4-B6C4-12A5-E7D0-65CA573D5FCB}"/>
              </a:ext>
            </a:extLst>
          </p:cNvPr>
          <p:cNvSpPr txBox="1"/>
          <p:nvPr/>
        </p:nvSpPr>
        <p:spPr>
          <a:xfrm>
            <a:off x="4506123" y="734033"/>
            <a:ext cx="35212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cs typeface="Calibri"/>
              </a:rPr>
              <a:t>Mongo DB Atlas Azure: R$1652,40 / $367,2</a:t>
            </a:r>
          </a:p>
        </p:txBody>
      </p:sp>
      <p:pic>
        <p:nvPicPr>
          <p:cNvPr id="12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A74F97A-4FB5-3099-2029-BFD1BDF88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645" y="1046752"/>
            <a:ext cx="3168267" cy="1375541"/>
          </a:xfrm>
          <a:prstGeom prst="rect">
            <a:avLst/>
          </a:prstGeom>
        </p:spPr>
      </p:pic>
      <p:pic>
        <p:nvPicPr>
          <p:cNvPr id="9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B07575E-3C0C-6057-A40E-1252E0B37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28" y="1046567"/>
            <a:ext cx="2742656" cy="15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354330" y="950494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Estimativa de Custos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ABCB3B-369A-E96F-63B7-AB12717E6617}"/>
              </a:ext>
            </a:extLst>
          </p:cNvPr>
          <p:cNvSpPr txBox="1"/>
          <p:nvPr/>
        </p:nvSpPr>
        <p:spPr>
          <a:xfrm>
            <a:off x="287078" y="73403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 err="1">
                <a:cs typeface="Calibri"/>
              </a:rPr>
              <a:t>Sql</a:t>
            </a:r>
            <a:r>
              <a:rPr lang="pt-BR" sz="1400" b="1" dirty="0">
                <a:cs typeface="Calibri"/>
              </a:rPr>
              <a:t> do Azure: R$ 1741,86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C03FA5-C413-E59C-B15E-6E2172B06E27}"/>
              </a:ext>
            </a:extLst>
          </p:cNvPr>
          <p:cNvSpPr txBox="1"/>
          <p:nvPr/>
        </p:nvSpPr>
        <p:spPr>
          <a:xfrm>
            <a:off x="207447" y="2754219"/>
            <a:ext cx="368087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A base de comandos lida com requisições menores, somente recebe as do </a:t>
            </a:r>
            <a:r>
              <a:rPr lang="pt-BR" sz="1400" dirty="0" err="1">
                <a:cs typeface="Calibri"/>
              </a:rPr>
              <a:t>MicroBlog</a:t>
            </a:r>
            <a:r>
              <a:rPr lang="pt-BR" sz="1400" dirty="0">
                <a:cs typeface="Calibri"/>
              </a:rPr>
              <a:t> serve para persistir as informações e replicar em caso de perda ou expiração do Mongo ou Cache Redis.</a:t>
            </a:r>
            <a:br>
              <a:rPr lang="pt-BR" sz="1400" dirty="0">
                <a:cs typeface="Calibri"/>
              </a:rPr>
            </a:br>
            <a:r>
              <a:rPr lang="pt-BR" sz="1400" dirty="0">
                <a:cs typeface="Calibri"/>
              </a:rPr>
              <a:t>Por isto foi selecionado a configuração </a:t>
            </a:r>
            <a:r>
              <a:rPr lang="pt-BR" sz="1400" dirty="0" err="1">
                <a:cs typeface="Calibri"/>
              </a:rPr>
              <a:t>minima</a:t>
            </a:r>
            <a:r>
              <a:rPr lang="pt-BR" sz="1400" dirty="0">
                <a:cs typeface="Calibri"/>
              </a:rPr>
              <a:t>: 2vCore, 5ª Geração, Com Licença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A53264-3663-40D5-7DD8-28757A0756D2}"/>
              </a:ext>
            </a:extLst>
          </p:cNvPr>
          <p:cNvSpPr txBox="1"/>
          <p:nvPr/>
        </p:nvSpPr>
        <p:spPr>
          <a:xfrm>
            <a:off x="4506233" y="2501695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Por ser o que o serviço que vai lidar diretamente com todas as requisições, foi selecionado a instancia P3V2 do Azure em Linux, com capacidade de 4 Núcleos, 14gb </a:t>
            </a:r>
            <a:r>
              <a:rPr lang="pt-BR" sz="1400" err="1">
                <a:cs typeface="Calibri"/>
              </a:rPr>
              <a:t>Ram</a:t>
            </a:r>
            <a:r>
              <a:rPr lang="pt-BR" sz="1400">
                <a:cs typeface="Calibri"/>
              </a:rPr>
              <a:t> e 250 Armazenamento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49F8C4-B6C4-12A5-E7D0-65CA573D5FCB}"/>
              </a:ext>
            </a:extLst>
          </p:cNvPr>
          <p:cNvSpPr txBox="1"/>
          <p:nvPr/>
        </p:nvSpPr>
        <p:spPr>
          <a:xfrm>
            <a:off x="4506123" y="734033"/>
            <a:ext cx="35212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err="1">
                <a:cs typeface="Calibri"/>
              </a:rPr>
              <a:t>WebApp</a:t>
            </a:r>
            <a:r>
              <a:rPr lang="pt-BR" sz="1400" b="1">
                <a:cs typeface="Calibri"/>
              </a:rPr>
              <a:t> Azure: R$ 2275,90</a:t>
            </a:r>
            <a:endParaRPr lang="pt-BR">
              <a:cs typeface="Calibri"/>
            </a:endParaRPr>
          </a:p>
        </p:txBody>
      </p:sp>
      <p:pic>
        <p:nvPicPr>
          <p:cNvPr id="16" name="Imagem 1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471AB7A-26DE-07D3-5D55-D96F4444B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79" y="1043648"/>
            <a:ext cx="2503250" cy="145454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D882AC-9B10-CE29-5364-5F9C1750D4FB}"/>
              </a:ext>
            </a:extLst>
          </p:cNvPr>
          <p:cNvSpPr txBox="1"/>
          <p:nvPr/>
        </p:nvSpPr>
        <p:spPr>
          <a:xfrm>
            <a:off x="208359" y="4628207"/>
            <a:ext cx="3521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>
                <a:cs typeface="Calibri"/>
              </a:rPr>
              <a:t>Custo Total Estimado para o período de 30 dias do evento: R$ </a:t>
            </a:r>
            <a:r>
              <a:rPr lang="pt-BR" sz="1400" dirty="0">
                <a:ea typeface="+mn-lt"/>
                <a:cs typeface="+mn-lt"/>
              </a:rPr>
              <a:t>7583,43</a:t>
            </a:r>
            <a:endParaRPr lang="pt-BR" dirty="0">
              <a:cs typeface="Calibri"/>
            </a:endParaRPr>
          </a:p>
        </p:txBody>
      </p:sp>
      <p:pic>
        <p:nvPicPr>
          <p:cNvPr id="3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3585459-F355-52F8-F5C7-B53EA5F0F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80" y="1047782"/>
            <a:ext cx="3381073" cy="17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80" y="4390227"/>
            <a:ext cx="129265" cy="495975"/>
          </a:xfrm>
          <a:prstGeom prst="rect">
            <a:avLst/>
          </a:prstGeom>
        </p:spPr>
      </p:pic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E1800179-EFF6-3044-82C3-39287D555E5A}"/>
              </a:ext>
            </a:extLst>
          </p:cNvPr>
          <p:cNvSpPr txBox="1">
            <a:spLocks/>
          </p:cNvSpPr>
          <p:nvPr/>
        </p:nvSpPr>
        <p:spPr>
          <a:xfrm>
            <a:off x="2460487" y="1628320"/>
            <a:ext cx="8452786" cy="3994485"/>
          </a:xfrm>
          <a:prstGeom prst="rect">
            <a:avLst/>
          </a:prstGeom>
        </p:spPr>
        <p:txBody>
          <a:bodyPr wrap="none"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tx1"/>
              </a:buClr>
              <a:buNone/>
            </a:pP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9ECDC-7E05-E746-AAC1-53565C2203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7264" y="141611"/>
            <a:ext cx="6598648" cy="43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833" tIns="33241" rIns="67833" bIns="33241" anchor="t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>
                <a:srgbClr val="000000"/>
              </a:buClr>
              <a:buSzPct val="100000"/>
              <a:defRPr/>
            </a:pPr>
            <a:r>
              <a:rPr lang="pt-BR" altLang="pt-BR" sz="2400" b="1">
                <a:solidFill>
                  <a:srgbClr val="626E73"/>
                </a:solidFill>
                <a:latin typeface="Gotham HTF Bold"/>
                <a:ea typeface="+mn-ea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C6D942-A230-B0AB-CBEE-41929DE1746F}"/>
              </a:ext>
            </a:extLst>
          </p:cNvPr>
          <p:cNvSpPr txBox="1"/>
          <p:nvPr/>
        </p:nvSpPr>
        <p:spPr>
          <a:xfrm>
            <a:off x="170723" y="75729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CQRS - O que é? Onde aplicar? – Eduardo Pires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5F9F87-4715-C38D-45C5-ED0FCF54338E}"/>
              </a:ext>
            </a:extLst>
          </p:cNvPr>
          <p:cNvSpPr txBox="1"/>
          <p:nvPr/>
        </p:nvSpPr>
        <p:spPr>
          <a:xfrm>
            <a:off x="170722" y="876909"/>
            <a:ext cx="39202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hlinkClick r:id="rId4"/>
              </a:rPr>
              <a:t>https://www.eduardopires.net.br/2016/07/cqrs-o-que-e-onde-aplicar/</a:t>
            </a:r>
            <a:endParaRPr lang="en-US" sz="10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9079F-CF98-9BFB-2E2B-B97A9B397561}"/>
              </a:ext>
            </a:extLst>
          </p:cNvPr>
          <p:cNvSpPr txBox="1"/>
          <p:nvPr/>
        </p:nvSpPr>
        <p:spPr>
          <a:xfrm>
            <a:off x="170785" y="112278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/>
              <a:t>Padrão</a:t>
            </a:r>
            <a:r>
              <a:rPr lang="en-US" sz="1000"/>
              <a:t> </a:t>
            </a:r>
            <a:r>
              <a:rPr lang="en-US" sz="1000" err="1"/>
              <a:t>Cqrs</a:t>
            </a:r>
            <a:r>
              <a:rPr lang="en-US" sz="1000"/>
              <a:t> – Microsoft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CA9F38-4BB0-09F4-C090-9796EB6A4B46}"/>
              </a:ext>
            </a:extLst>
          </p:cNvPr>
          <p:cNvSpPr txBox="1"/>
          <p:nvPr/>
        </p:nvSpPr>
        <p:spPr>
          <a:xfrm>
            <a:off x="170728" y="1288921"/>
            <a:ext cx="37074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hlinkClick r:id="rId5"/>
              </a:rPr>
              <a:t>https://docs.microsoft.com/pt-br/azure/architecture/patterns/cqrs</a:t>
            </a:r>
            <a:endParaRPr lang="en-US" sz="10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0536C3-2DEF-45B6-C500-D7AE6C269C14}"/>
              </a:ext>
            </a:extLst>
          </p:cNvPr>
          <p:cNvSpPr txBox="1"/>
          <p:nvPr/>
        </p:nvSpPr>
        <p:spPr>
          <a:xfrm>
            <a:off x="170728" y="1754095"/>
            <a:ext cx="42062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hlinkClick r:id="rId6"/>
              </a:rPr>
              <a:t>https://www.macoratti.net/20/07/aspc_mediatr1.htm</a:t>
            </a:r>
            <a:endParaRPr lang="en-US" sz="10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968BAF-D9C9-CC71-1A00-9C3BCF493501}"/>
              </a:ext>
            </a:extLst>
          </p:cNvPr>
          <p:cNvSpPr txBox="1"/>
          <p:nvPr/>
        </p:nvSpPr>
        <p:spPr>
          <a:xfrm>
            <a:off x="170723" y="1581316"/>
            <a:ext cx="47382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ASP .NET Core  - </a:t>
            </a:r>
            <a:r>
              <a:rPr lang="en-US" sz="1000" err="1"/>
              <a:t>Usando</a:t>
            </a:r>
            <a:r>
              <a:rPr lang="en-US" sz="1000"/>
              <a:t> o </a:t>
            </a:r>
            <a:r>
              <a:rPr lang="en-US" sz="1000" err="1"/>
              <a:t>padrão</a:t>
            </a:r>
            <a:r>
              <a:rPr lang="en-US" sz="1000"/>
              <a:t> Mediator com </a:t>
            </a:r>
            <a:r>
              <a:rPr lang="en-US" sz="1000" err="1"/>
              <a:t>MediatR</a:t>
            </a:r>
            <a:r>
              <a:rPr lang="en-US" sz="1000"/>
              <a:t> (CQRS) - macoratti.net</a:t>
            </a:r>
          </a:p>
        </p:txBody>
      </p:sp>
    </p:spTree>
    <p:extLst>
      <p:ext uri="{BB962C8B-B14F-4D97-AF65-F5344CB8AC3E}">
        <p14:creationId xmlns:p14="http://schemas.microsoft.com/office/powerpoint/2010/main" val="35835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DC6F3C1FE67E4BB8D4B8DDD09E7CD8" ma:contentTypeVersion="2" ma:contentTypeDescription="Crie um novo documento." ma:contentTypeScope="" ma:versionID="78f6b7f95de3113b32cc12c569ab870e">
  <xsd:schema xmlns:xsd="http://www.w3.org/2001/XMLSchema" xmlns:xs="http://www.w3.org/2001/XMLSchema" xmlns:p="http://schemas.microsoft.com/office/2006/metadata/properties" xmlns:ns2="cf3f5284-b43c-4b82-8547-792c71a7877a" targetNamespace="http://schemas.microsoft.com/office/2006/metadata/properties" ma:root="true" ma:fieldsID="e0b2e2df0e21959200fbdc9ce5a18315" ns2:_="">
    <xsd:import namespace="cf3f5284-b43c-4b82-8547-792c71a78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f5284-b43c-4b82-8547-792c71a78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E373F-69D2-4CFC-B24B-6B8A4DD61A43}">
  <ds:schemaRefs>
    <ds:schemaRef ds:uri="cf3f5284-b43c-4b82-8547-792c71a787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B6DE7E-225D-4759-A935-788013FB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93C83-4C70-4CE1-8E18-6A775200AA1F}">
  <ds:schemaRefs>
    <ds:schemaRef ds:uri="cf3f5284-b43c-4b82-8547-792c71a787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10</Slides>
  <Notes>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revision>57</cp:revision>
  <dcterms:created xsi:type="dcterms:W3CDTF">2019-02-15T12:16:11Z</dcterms:created>
  <dcterms:modified xsi:type="dcterms:W3CDTF">2022-06-01T20:03:04Z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0x010100AFDC6F3C1FE67E4BB8D4B8DDD09E7CD8</vt:lpwstr>
  </property>
</Properties>
</file>