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p:txBody>
          <a:bodyPr>
            <a:normAutofit fontScale="90000"/>
          </a:bodyPr>
          <a:lstStyle/>
          <a:p>
            <a:r>
              <a:rPr lang="en-US" dirty="0">
                <a:solidFill>
                  <a:schemeClr val="tx1"/>
                </a:solidFill>
              </a:rPr>
              <a:t>Week 5: The Battle of Neighborhoods</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p:txBody>
          <a:bodyPr/>
          <a:lstStyle/>
          <a:p>
            <a:r>
              <a:rPr lang="en-US" dirty="0">
                <a:solidFill>
                  <a:schemeClr val="tx1"/>
                </a:solidFill>
              </a:rPr>
              <a:t>Applied Data Science Capstone Course</a:t>
            </a:r>
          </a:p>
          <a:p>
            <a:endParaRPr lang="en-US" dirty="0"/>
          </a:p>
        </p:txBody>
      </p:sp>
    </p:spTree>
    <p:extLst>
      <p:ext uri="{BB962C8B-B14F-4D97-AF65-F5344CB8AC3E}">
        <p14:creationId xmlns:p14="http://schemas.microsoft.com/office/powerpoint/2010/main" val="130132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3" name="Picture 2">
            <a:extLst>
              <a:ext uri="{FF2B5EF4-FFF2-40B4-BE49-F238E27FC236}">
                <a16:creationId xmlns:a16="http://schemas.microsoft.com/office/drawing/2014/main" id="{07FBA90B-8EEB-4110-95AE-EC7BCEE67CF8}"/>
              </a:ext>
            </a:extLst>
          </p:cNvPr>
          <p:cNvPicPr>
            <a:picLocks noChangeAspect="1"/>
          </p:cNvPicPr>
          <p:nvPr/>
        </p:nvPicPr>
        <p:blipFill>
          <a:blip r:embed="rId2"/>
          <a:stretch>
            <a:fillRect/>
          </a:stretch>
        </p:blipFill>
        <p:spPr>
          <a:xfrm>
            <a:off x="1849120" y="1257414"/>
            <a:ext cx="10207067" cy="5434271"/>
          </a:xfrm>
          <a:prstGeom prst="rect">
            <a:avLst/>
          </a:prstGeom>
        </p:spPr>
      </p:pic>
    </p:spTree>
    <p:extLst>
      <p:ext uri="{BB962C8B-B14F-4D97-AF65-F5344CB8AC3E}">
        <p14:creationId xmlns:p14="http://schemas.microsoft.com/office/powerpoint/2010/main" val="408177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4" name="Picture 3">
            <a:extLst>
              <a:ext uri="{FF2B5EF4-FFF2-40B4-BE49-F238E27FC236}">
                <a16:creationId xmlns:a16="http://schemas.microsoft.com/office/drawing/2014/main" id="{4827D0E5-205B-4F71-818B-731ABAED41DD}"/>
              </a:ext>
            </a:extLst>
          </p:cNvPr>
          <p:cNvPicPr>
            <a:picLocks noChangeAspect="1"/>
          </p:cNvPicPr>
          <p:nvPr/>
        </p:nvPicPr>
        <p:blipFill>
          <a:blip r:embed="rId2"/>
          <a:stretch>
            <a:fillRect/>
          </a:stretch>
        </p:blipFill>
        <p:spPr>
          <a:xfrm>
            <a:off x="2003573" y="1028127"/>
            <a:ext cx="9689883" cy="5728274"/>
          </a:xfrm>
          <a:prstGeom prst="rect">
            <a:avLst/>
          </a:prstGeom>
        </p:spPr>
      </p:pic>
    </p:spTree>
    <p:extLst>
      <p:ext uri="{BB962C8B-B14F-4D97-AF65-F5344CB8AC3E}">
        <p14:creationId xmlns:p14="http://schemas.microsoft.com/office/powerpoint/2010/main" val="371367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3" name="Picture 2">
            <a:extLst>
              <a:ext uri="{FF2B5EF4-FFF2-40B4-BE49-F238E27FC236}">
                <a16:creationId xmlns:a16="http://schemas.microsoft.com/office/drawing/2014/main" id="{A5235E66-9990-4220-8949-A70651A669FE}"/>
              </a:ext>
            </a:extLst>
          </p:cNvPr>
          <p:cNvPicPr>
            <a:picLocks noChangeAspect="1"/>
          </p:cNvPicPr>
          <p:nvPr/>
        </p:nvPicPr>
        <p:blipFill>
          <a:blip r:embed="rId2"/>
          <a:stretch>
            <a:fillRect/>
          </a:stretch>
        </p:blipFill>
        <p:spPr>
          <a:xfrm>
            <a:off x="2814320" y="1141611"/>
            <a:ext cx="8349976" cy="5630226"/>
          </a:xfrm>
          <a:prstGeom prst="rect">
            <a:avLst/>
          </a:prstGeom>
        </p:spPr>
      </p:pic>
    </p:spTree>
    <p:extLst>
      <p:ext uri="{BB962C8B-B14F-4D97-AF65-F5344CB8AC3E}">
        <p14:creationId xmlns:p14="http://schemas.microsoft.com/office/powerpoint/2010/main" val="167021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4" name="Picture 3">
            <a:extLst>
              <a:ext uri="{FF2B5EF4-FFF2-40B4-BE49-F238E27FC236}">
                <a16:creationId xmlns:a16="http://schemas.microsoft.com/office/drawing/2014/main" id="{01F95537-E0BB-4282-B73A-C4A34E10DB75}"/>
              </a:ext>
            </a:extLst>
          </p:cNvPr>
          <p:cNvPicPr>
            <a:picLocks noChangeAspect="1"/>
          </p:cNvPicPr>
          <p:nvPr/>
        </p:nvPicPr>
        <p:blipFill>
          <a:blip r:embed="rId2"/>
          <a:stretch>
            <a:fillRect/>
          </a:stretch>
        </p:blipFill>
        <p:spPr>
          <a:xfrm>
            <a:off x="2854158" y="1295290"/>
            <a:ext cx="8451677" cy="5562710"/>
          </a:xfrm>
          <a:prstGeom prst="rect">
            <a:avLst/>
          </a:prstGeom>
        </p:spPr>
      </p:pic>
    </p:spTree>
    <p:extLst>
      <p:ext uri="{BB962C8B-B14F-4D97-AF65-F5344CB8AC3E}">
        <p14:creationId xmlns:p14="http://schemas.microsoft.com/office/powerpoint/2010/main" val="420990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3" name="Picture 2">
            <a:extLst>
              <a:ext uri="{FF2B5EF4-FFF2-40B4-BE49-F238E27FC236}">
                <a16:creationId xmlns:a16="http://schemas.microsoft.com/office/drawing/2014/main" id="{C6463146-F576-41E3-977B-0C50A517B37B}"/>
              </a:ext>
            </a:extLst>
          </p:cNvPr>
          <p:cNvPicPr>
            <a:picLocks noChangeAspect="1"/>
          </p:cNvPicPr>
          <p:nvPr/>
        </p:nvPicPr>
        <p:blipFill>
          <a:blip r:embed="rId2"/>
          <a:stretch>
            <a:fillRect/>
          </a:stretch>
        </p:blipFill>
        <p:spPr>
          <a:xfrm>
            <a:off x="2479041" y="1409596"/>
            <a:ext cx="8890494" cy="5275684"/>
          </a:xfrm>
          <a:prstGeom prst="rect">
            <a:avLst/>
          </a:prstGeom>
        </p:spPr>
      </p:pic>
    </p:spTree>
    <p:extLst>
      <p:ext uri="{BB962C8B-B14F-4D97-AF65-F5344CB8AC3E}">
        <p14:creationId xmlns:p14="http://schemas.microsoft.com/office/powerpoint/2010/main" val="328686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4" name="Picture 3">
            <a:extLst>
              <a:ext uri="{FF2B5EF4-FFF2-40B4-BE49-F238E27FC236}">
                <a16:creationId xmlns:a16="http://schemas.microsoft.com/office/drawing/2014/main" id="{E0F8D05D-CA88-442F-960C-DC62D119D09E}"/>
              </a:ext>
            </a:extLst>
          </p:cNvPr>
          <p:cNvPicPr>
            <a:picLocks noChangeAspect="1"/>
          </p:cNvPicPr>
          <p:nvPr/>
        </p:nvPicPr>
        <p:blipFill>
          <a:blip r:embed="rId2"/>
          <a:stretch>
            <a:fillRect/>
          </a:stretch>
        </p:blipFill>
        <p:spPr>
          <a:xfrm>
            <a:off x="2724619" y="1183911"/>
            <a:ext cx="8085622" cy="5674089"/>
          </a:xfrm>
          <a:prstGeom prst="rect">
            <a:avLst/>
          </a:prstGeom>
        </p:spPr>
      </p:pic>
    </p:spTree>
    <p:extLst>
      <p:ext uri="{BB962C8B-B14F-4D97-AF65-F5344CB8AC3E}">
        <p14:creationId xmlns:p14="http://schemas.microsoft.com/office/powerpoint/2010/main" val="38449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5 - Results</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669774" y="1997765"/>
            <a:ext cx="9834838" cy="3905898"/>
          </a:xfrm>
        </p:spPr>
        <p:txBody>
          <a:bodyPr/>
          <a:lstStyle/>
          <a:p>
            <a:r>
              <a:rPr lang="en-US" dirty="0"/>
              <a:t>By looking the numbers and the chart above, it is clear that New York city has more </a:t>
            </a:r>
            <a:r>
              <a:rPr lang="en-US" dirty="0" err="1"/>
              <a:t>japanese</a:t>
            </a:r>
            <a:r>
              <a:rPr lang="en-US" dirty="0"/>
              <a:t> restaurants than Toronto. And, we can also verify that New York has also more restaurants, in despite of the restaurant category. </a:t>
            </a:r>
          </a:p>
          <a:p>
            <a:r>
              <a:rPr lang="en-US" dirty="0"/>
              <a:t>So, if you are a </a:t>
            </a:r>
            <a:r>
              <a:rPr lang="en-US" dirty="0" err="1"/>
              <a:t>japanese</a:t>
            </a:r>
            <a:r>
              <a:rPr lang="en-US" dirty="0"/>
              <a:t>-restaurant professional like a </a:t>
            </a:r>
            <a:r>
              <a:rPr lang="en-US" dirty="0" err="1"/>
              <a:t>sushiman</a:t>
            </a:r>
            <a:r>
              <a:rPr lang="en-US" dirty="0"/>
              <a:t>, it is more likely for you to find a job in New York city than Toronto. Of course, this study focused only in the number of </a:t>
            </a:r>
            <a:r>
              <a:rPr lang="en-US" dirty="0" err="1"/>
              <a:t>japanese</a:t>
            </a:r>
            <a:r>
              <a:rPr lang="en-US" dirty="0"/>
              <a:t> restaurants and it doesn't take in account another </a:t>
            </a:r>
            <a:r>
              <a:rPr lang="en-US" dirty="0" err="1"/>
              <a:t>factos</a:t>
            </a:r>
            <a:r>
              <a:rPr lang="en-US" dirty="0"/>
              <a:t> that may influence the chance of someone get a job or not or even get work VISA or not.</a:t>
            </a:r>
          </a:p>
        </p:txBody>
      </p:sp>
    </p:spTree>
    <p:extLst>
      <p:ext uri="{BB962C8B-B14F-4D97-AF65-F5344CB8AC3E}">
        <p14:creationId xmlns:p14="http://schemas.microsoft.com/office/powerpoint/2010/main" val="250419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6 - Conclusion</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669774" y="1997765"/>
            <a:ext cx="9834838" cy="3905898"/>
          </a:xfrm>
        </p:spPr>
        <p:txBody>
          <a:bodyPr/>
          <a:lstStyle/>
          <a:p>
            <a:r>
              <a:rPr lang="en-US" dirty="0"/>
              <a:t>And now this study comes to a conclusion where is was showed that New York city has more </a:t>
            </a:r>
            <a:r>
              <a:rPr lang="en-US" dirty="0" err="1"/>
              <a:t>japanese</a:t>
            </a:r>
            <a:r>
              <a:rPr lang="en-US" dirty="0"/>
              <a:t> restaurants than Toronto. And by consequence a more robust marketplace for restaurants under this </a:t>
            </a:r>
            <a:r>
              <a:rPr lang="en-US" dirty="0" err="1"/>
              <a:t>japanese</a:t>
            </a:r>
            <a:r>
              <a:rPr lang="en-US" dirty="0"/>
              <a:t> category as well as more </a:t>
            </a:r>
            <a:r>
              <a:rPr lang="en-US" dirty="0" err="1"/>
              <a:t>opportunitis</a:t>
            </a:r>
            <a:r>
              <a:rPr lang="en-US" dirty="0"/>
              <a:t> for </a:t>
            </a:r>
            <a:r>
              <a:rPr lang="en-US" dirty="0" err="1"/>
              <a:t>travellers</a:t>
            </a:r>
            <a:r>
              <a:rPr lang="en-US" dirty="0"/>
              <a:t> and local people to enjoy the fantastic </a:t>
            </a:r>
            <a:r>
              <a:rPr lang="en-US" dirty="0" err="1"/>
              <a:t>japanese</a:t>
            </a:r>
            <a:r>
              <a:rPr lang="en-US" dirty="0"/>
              <a:t> food.</a:t>
            </a:r>
          </a:p>
          <a:p>
            <a:r>
              <a:rPr lang="en-US" dirty="0"/>
              <a:t>But this study would not be complete if it was not listed all these restaurants in both cities. So, in tis last part of this study, it is presented two maps with markers showing all restaurants identified in this study. By clicking in the mark, you can see the restaurant name as well as its address. </a:t>
            </a:r>
          </a:p>
        </p:txBody>
      </p:sp>
    </p:spTree>
    <p:extLst>
      <p:ext uri="{BB962C8B-B14F-4D97-AF65-F5344CB8AC3E}">
        <p14:creationId xmlns:p14="http://schemas.microsoft.com/office/powerpoint/2010/main" val="113901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6 - Conclusion</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005839" y="1068456"/>
            <a:ext cx="9097355" cy="447261"/>
          </a:xfrm>
        </p:spPr>
        <p:txBody>
          <a:bodyPr/>
          <a:lstStyle/>
          <a:p>
            <a:r>
              <a:rPr lang="en-US" dirty="0"/>
              <a:t>Japanese Restaurants in New York City:</a:t>
            </a:r>
          </a:p>
        </p:txBody>
      </p:sp>
      <p:pic>
        <p:nvPicPr>
          <p:cNvPr id="4" name="Picture 3">
            <a:extLst>
              <a:ext uri="{FF2B5EF4-FFF2-40B4-BE49-F238E27FC236}">
                <a16:creationId xmlns:a16="http://schemas.microsoft.com/office/drawing/2014/main" id="{D5B90889-FBCE-475E-AD82-7B1FB5709E49}"/>
              </a:ext>
            </a:extLst>
          </p:cNvPr>
          <p:cNvPicPr>
            <a:picLocks noChangeAspect="1"/>
          </p:cNvPicPr>
          <p:nvPr/>
        </p:nvPicPr>
        <p:blipFill>
          <a:blip r:embed="rId2"/>
          <a:stretch>
            <a:fillRect/>
          </a:stretch>
        </p:blipFill>
        <p:spPr>
          <a:xfrm>
            <a:off x="1868006" y="1434313"/>
            <a:ext cx="9226714" cy="5423687"/>
          </a:xfrm>
          <a:prstGeom prst="rect">
            <a:avLst/>
          </a:prstGeom>
        </p:spPr>
      </p:pic>
    </p:spTree>
    <p:extLst>
      <p:ext uri="{BB962C8B-B14F-4D97-AF65-F5344CB8AC3E}">
        <p14:creationId xmlns:p14="http://schemas.microsoft.com/office/powerpoint/2010/main" val="142770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6 - Conclusion</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005839" y="1068456"/>
            <a:ext cx="9097355" cy="447261"/>
          </a:xfrm>
        </p:spPr>
        <p:txBody>
          <a:bodyPr/>
          <a:lstStyle/>
          <a:p>
            <a:r>
              <a:rPr lang="en-US" dirty="0"/>
              <a:t>Japanese Restaurants in Toronto:</a:t>
            </a:r>
          </a:p>
        </p:txBody>
      </p:sp>
      <p:pic>
        <p:nvPicPr>
          <p:cNvPr id="5" name="Picture 4">
            <a:extLst>
              <a:ext uri="{FF2B5EF4-FFF2-40B4-BE49-F238E27FC236}">
                <a16:creationId xmlns:a16="http://schemas.microsoft.com/office/drawing/2014/main" id="{D2F19880-0E99-4400-A133-B373D0E1908E}"/>
              </a:ext>
            </a:extLst>
          </p:cNvPr>
          <p:cNvPicPr>
            <a:picLocks noChangeAspect="1"/>
          </p:cNvPicPr>
          <p:nvPr/>
        </p:nvPicPr>
        <p:blipFill>
          <a:blip r:embed="rId2"/>
          <a:stretch>
            <a:fillRect/>
          </a:stretch>
        </p:blipFill>
        <p:spPr>
          <a:xfrm>
            <a:off x="1615275" y="1510637"/>
            <a:ext cx="9097355" cy="5342891"/>
          </a:xfrm>
          <a:prstGeom prst="rect">
            <a:avLst/>
          </a:prstGeom>
        </p:spPr>
      </p:pic>
    </p:spTree>
    <p:extLst>
      <p:ext uri="{BB962C8B-B14F-4D97-AF65-F5344CB8AC3E}">
        <p14:creationId xmlns:p14="http://schemas.microsoft.com/office/powerpoint/2010/main" val="159618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379304" y="298174"/>
            <a:ext cx="8473178" cy="2673626"/>
          </a:xfrm>
        </p:spPr>
        <p:txBody>
          <a:bodyPr>
            <a:normAutofit/>
          </a:bodyPr>
          <a:lstStyle/>
          <a:p>
            <a:r>
              <a:rPr lang="en-US" dirty="0">
                <a:solidFill>
                  <a:schemeClr val="tx1"/>
                </a:solidFill>
              </a:rPr>
              <a:t>Table of contents</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3379304" y="3051313"/>
            <a:ext cx="8125308" cy="2852349"/>
          </a:xfrm>
        </p:spPr>
        <p:txBody>
          <a:bodyPr/>
          <a:lstStyle/>
          <a:p>
            <a:r>
              <a:rPr lang="en-US" dirty="0"/>
              <a:t>Part 1 - Introduction: Business Problem</a:t>
            </a:r>
          </a:p>
          <a:p>
            <a:r>
              <a:rPr lang="en-US" dirty="0"/>
              <a:t>Part 2 - Data Section</a:t>
            </a:r>
          </a:p>
          <a:p>
            <a:r>
              <a:rPr lang="en-US" dirty="0"/>
              <a:t>Part 3 - Methodology</a:t>
            </a:r>
          </a:p>
          <a:p>
            <a:r>
              <a:rPr lang="en-US" dirty="0"/>
              <a:t>Part 4 - Analysis</a:t>
            </a:r>
          </a:p>
          <a:p>
            <a:r>
              <a:rPr lang="en-US" dirty="0"/>
              <a:t>Part 5 - Results</a:t>
            </a:r>
          </a:p>
          <a:p>
            <a:r>
              <a:rPr lang="en-US" dirty="0"/>
              <a:t>Part 6 - Conclusion</a:t>
            </a:r>
          </a:p>
          <a:p>
            <a:endParaRPr lang="en-US" dirty="0"/>
          </a:p>
        </p:txBody>
      </p:sp>
    </p:spTree>
    <p:extLst>
      <p:ext uri="{BB962C8B-B14F-4D97-AF65-F5344CB8AC3E}">
        <p14:creationId xmlns:p14="http://schemas.microsoft.com/office/powerpoint/2010/main" val="118348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6 - Conclusion</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2763519" y="3038889"/>
            <a:ext cx="7630161" cy="780222"/>
          </a:xfrm>
        </p:spPr>
        <p:txBody>
          <a:bodyPr>
            <a:noAutofit/>
          </a:bodyPr>
          <a:lstStyle/>
          <a:p>
            <a:r>
              <a:rPr lang="en-US" sz="2800" dirty="0"/>
              <a:t>End of this Demonstration - Thank you !</a:t>
            </a:r>
          </a:p>
        </p:txBody>
      </p:sp>
    </p:spTree>
    <p:extLst>
      <p:ext uri="{BB962C8B-B14F-4D97-AF65-F5344CB8AC3E}">
        <p14:creationId xmlns:p14="http://schemas.microsoft.com/office/powerpoint/2010/main" val="126149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1 – Introduction</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669774" y="1371601"/>
            <a:ext cx="9834838" cy="4532062"/>
          </a:xfrm>
        </p:spPr>
        <p:txBody>
          <a:bodyPr/>
          <a:lstStyle/>
          <a:p>
            <a:r>
              <a:rPr lang="en-US" dirty="0"/>
              <a:t>Imagine that you are a </a:t>
            </a:r>
            <a:r>
              <a:rPr lang="en-US" dirty="0" err="1"/>
              <a:t>traveller</a:t>
            </a:r>
            <a:r>
              <a:rPr lang="en-US" dirty="0"/>
              <a:t> who loves Japanese food. And, you </a:t>
            </a:r>
            <a:r>
              <a:rPr lang="en-US" dirty="0" err="1"/>
              <a:t>you</a:t>
            </a:r>
            <a:r>
              <a:rPr lang="en-US" dirty="0"/>
              <a:t> will visit NY city and Toronto in the upcoming days. This study will allow you to find the city holding the major number of Japanese restaurants. </a:t>
            </a:r>
          </a:p>
          <a:p>
            <a:r>
              <a:rPr lang="en-US" dirty="0"/>
              <a:t>Or... imagine that you are a highly skilled </a:t>
            </a:r>
            <a:r>
              <a:rPr lang="en-US" dirty="0" err="1"/>
              <a:t>sushiman</a:t>
            </a:r>
            <a:r>
              <a:rPr lang="en-US" dirty="0"/>
              <a:t> wanting to move over and work in a big city in North America. You want to know what city you will find more job work opportunities as a </a:t>
            </a:r>
            <a:r>
              <a:rPr lang="en-US" dirty="0" err="1"/>
              <a:t>sushiman</a:t>
            </a:r>
            <a:r>
              <a:rPr lang="en-US" dirty="0"/>
              <a:t>. </a:t>
            </a:r>
          </a:p>
          <a:p>
            <a:r>
              <a:rPr lang="en-US" dirty="0"/>
              <a:t>It is well known that both New York and Toronto cities have a large number of immigrants and, by using this study we will be able to identify what city has more </a:t>
            </a:r>
            <a:r>
              <a:rPr lang="en-US" dirty="0" err="1"/>
              <a:t>japanese</a:t>
            </a:r>
            <a:r>
              <a:rPr lang="en-US" dirty="0"/>
              <a:t> restaurants. And, besides immigrants, local people may like </a:t>
            </a:r>
            <a:r>
              <a:rPr lang="en-US" dirty="0" err="1"/>
              <a:t>japanese</a:t>
            </a:r>
            <a:r>
              <a:rPr lang="en-US" dirty="0"/>
              <a:t> food also and this way justify the number of </a:t>
            </a:r>
            <a:r>
              <a:rPr lang="en-US" dirty="0" err="1"/>
              <a:t>japanese</a:t>
            </a:r>
            <a:r>
              <a:rPr lang="en-US" dirty="0"/>
              <a:t> restaurants. </a:t>
            </a:r>
          </a:p>
          <a:p>
            <a:r>
              <a:rPr lang="en-US" dirty="0"/>
              <a:t>So, in summary, the goal of this study is to identify in what city you will find more opportunities to find a </a:t>
            </a:r>
            <a:r>
              <a:rPr lang="en-US" dirty="0" err="1"/>
              <a:t>japanese</a:t>
            </a:r>
            <a:r>
              <a:rPr lang="en-US" dirty="0"/>
              <a:t> restaurant. Besides the numbers, it will be provided additional information and maps to justify the chosen city. Of course, this study reflects current information and it may be used in the future to get more updated information.</a:t>
            </a:r>
          </a:p>
          <a:p>
            <a:endParaRPr lang="en-US" dirty="0"/>
          </a:p>
        </p:txBody>
      </p:sp>
    </p:spTree>
    <p:extLst>
      <p:ext uri="{BB962C8B-B14F-4D97-AF65-F5344CB8AC3E}">
        <p14:creationId xmlns:p14="http://schemas.microsoft.com/office/powerpoint/2010/main" val="214927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1 – Introduction</a:t>
            </a:r>
            <a:br>
              <a:rPr lang="en-US" dirty="0">
                <a:solidFill>
                  <a:schemeClr val="tx1"/>
                </a:solidFill>
              </a:rPr>
            </a:br>
            <a:endParaRPr lang="en-US" dirty="0"/>
          </a:p>
        </p:txBody>
      </p:sp>
      <p:pic>
        <p:nvPicPr>
          <p:cNvPr id="7" name="Picture 6">
            <a:extLst>
              <a:ext uri="{FF2B5EF4-FFF2-40B4-BE49-F238E27FC236}">
                <a16:creationId xmlns:a16="http://schemas.microsoft.com/office/drawing/2014/main" id="{1D99CA88-108B-49E1-8538-7D5C2B862B8B}"/>
              </a:ext>
            </a:extLst>
          </p:cNvPr>
          <p:cNvPicPr>
            <a:picLocks noChangeAspect="1"/>
          </p:cNvPicPr>
          <p:nvPr/>
        </p:nvPicPr>
        <p:blipFill>
          <a:blip r:embed="rId2"/>
          <a:stretch>
            <a:fillRect/>
          </a:stretch>
        </p:blipFill>
        <p:spPr>
          <a:xfrm>
            <a:off x="2930401" y="1148080"/>
            <a:ext cx="7514079" cy="5612607"/>
          </a:xfrm>
          <a:prstGeom prst="rect">
            <a:avLst/>
          </a:prstGeom>
        </p:spPr>
      </p:pic>
    </p:spTree>
    <p:extLst>
      <p:ext uri="{BB962C8B-B14F-4D97-AF65-F5344CB8AC3E}">
        <p14:creationId xmlns:p14="http://schemas.microsoft.com/office/powerpoint/2010/main" val="115407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2 – Data Section</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669774" y="1371601"/>
            <a:ext cx="9834838" cy="5287616"/>
          </a:xfrm>
        </p:spPr>
        <p:txBody>
          <a:bodyPr>
            <a:normAutofit fontScale="92500" lnSpcReduction="10000"/>
          </a:bodyPr>
          <a:lstStyle/>
          <a:p>
            <a:r>
              <a:rPr lang="en-US" dirty="0"/>
              <a:t>Following data sources will be used to get the required information:</a:t>
            </a:r>
          </a:p>
          <a:p>
            <a:pPr marL="285750" indent="-285750">
              <a:buFont typeface="Arial" panose="020B0604020202020204" pitchFamily="34" charset="0"/>
              <a:buChar char="•"/>
            </a:pPr>
            <a:r>
              <a:rPr lang="en-US" dirty="0"/>
              <a:t>Wikipedia will be used scrap Toronto and New York neighborhoods;</a:t>
            </a:r>
          </a:p>
          <a:p>
            <a:pPr marL="285750" indent="-285750">
              <a:buFont typeface="Arial" panose="020B0604020202020204" pitchFamily="34" charset="0"/>
              <a:buChar char="•"/>
            </a:pPr>
            <a:r>
              <a:rPr lang="en-US" dirty="0"/>
              <a:t>Geocoder will be used to get Latitude and Longitude information;</a:t>
            </a:r>
          </a:p>
          <a:p>
            <a:pPr marL="285750" indent="-285750">
              <a:buFont typeface="Arial" panose="020B0604020202020204" pitchFamily="34" charset="0"/>
              <a:buChar char="•"/>
            </a:pPr>
            <a:r>
              <a:rPr lang="en-US" dirty="0"/>
              <a:t>Foursquare API will be used to get restaurants data related to these 2 cities.</a:t>
            </a:r>
          </a:p>
          <a:p>
            <a:r>
              <a:rPr lang="en-US" dirty="0"/>
              <a:t>Above data sources will be used to get venues and </a:t>
            </a:r>
            <a:r>
              <a:rPr lang="en-US" dirty="0" err="1"/>
              <a:t>japanese</a:t>
            </a:r>
            <a:r>
              <a:rPr lang="en-US" dirty="0"/>
              <a:t> restaurants information in order to identify in what city we have more Japanese restaurants and, this way, more opportunities for </a:t>
            </a:r>
            <a:r>
              <a:rPr lang="en-US" dirty="0" err="1"/>
              <a:t>travellers</a:t>
            </a:r>
            <a:r>
              <a:rPr lang="en-US" dirty="0"/>
              <a:t> and professionals. </a:t>
            </a:r>
          </a:p>
          <a:p>
            <a:endParaRPr lang="en-US" dirty="0"/>
          </a:p>
          <a:p>
            <a:r>
              <a:rPr lang="en-US" b="1" dirty="0"/>
              <a:t>Data flow</a:t>
            </a:r>
          </a:p>
          <a:p>
            <a:r>
              <a:rPr lang="en-US" dirty="0"/>
              <a:t>First, it is used data from </a:t>
            </a:r>
            <a:r>
              <a:rPr lang="en-US" dirty="0" err="1"/>
              <a:t>get_city_opendata</a:t>
            </a:r>
            <a:r>
              <a:rPr lang="en-US" dirty="0"/>
              <a:t> to get cities information as well as latitude and longitude coordinates</a:t>
            </a:r>
          </a:p>
          <a:p>
            <a:r>
              <a:rPr lang="en-US" dirty="0"/>
              <a:t>Then, for both New York and Toronto cities, it is created two </a:t>
            </a:r>
            <a:r>
              <a:rPr lang="en-US" dirty="0" err="1"/>
              <a:t>dataframes</a:t>
            </a:r>
            <a:r>
              <a:rPr lang="en-US" dirty="0"/>
              <a:t> with borough and </a:t>
            </a:r>
            <a:r>
              <a:rPr lang="en-US" dirty="0" err="1"/>
              <a:t>neighbourhood</a:t>
            </a:r>
            <a:r>
              <a:rPr lang="en-US" dirty="0"/>
              <a:t> information. For Toronto, it is used Wikipedia to get the list of Postal Code of all </a:t>
            </a:r>
            <a:r>
              <a:rPr lang="en-US" dirty="0" err="1"/>
              <a:t>Neighbourhoods</a:t>
            </a:r>
            <a:r>
              <a:rPr lang="en-US" dirty="0"/>
              <a:t> in Toronto </a:t>
            </a:r>
          </a:p>
          <a:p>
            <a:r>
              <a:rPr lang="en-US" dirty="0"/>
              <a:t>And. for every </a:t>
            </a:r>
            <a:r>
              <a:rPr lang="en-US" dirty="0" err="1"/>
              <a:t>neighbourhood</a:t>
            </a:r>
            <a:r>
              <a:rPr lang="en-US" dirty="0"/>
              <a:t> in both </a:t>
            </a:r>
            <a:r>
              <a:rPr lang="en-US" dirty="0" err="1"/>
              <a:t>dataframes</a:t>
            </a:r>
            <a:r>
              <a:rPr lang="en-US" dirty="0"/>
              <a:t>, it will be gathered the list of restaurants from Foursquare. With this information it is possible to come up with a total as well as draw the maps with </a:t>
            </a:r>
            <a:r>
              <a:rPr lang="en-US" dirty="0" err="1"/>
              <a:t>japanese</a:t>
            </a:r>
            <a:r>
              <a:rPr lang="en-US" dirty="0"/>
              <a:t> restaurants location. </a:t>
            </a:r>
          </a:p>
          <a:p>
            <a:endParaRPr lang="en-US" dirty="0"/>
          </a:p>
          <a:p>
            <a:endParaRPr lang="en-US" dirty="0"/>
          </a:p>
        </p:txBody>
      </p:sp>
    </p:spTree>
    <p:extLst>
      <p:ext uri="{BB962C8B-B14F-4D97-AF65-F5344CB8AC3E}">
        <p14:creationId xmlns:p14="http://schemas.microsoft.com/office/powerpoint/2010/main" val="36563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3 - Methodology</a:t>
            </a:r>
            <a:br>
              <a:rPr lang="en-US" dirty="0">
                <a:solidFill>
                  <a:schemeClr val="tx1"/>
                </a:solidFill>
              </a:rPr>
            </a:br>
            <a:endParaRPr lang="en-US" dirty="0"/>
          </a:p>
        </p:txBody>
      </p:sp>
      <p:sp>
        <p:nvSpPr>
          <p:cNvPr id="3" name="Subtitle 2">
            <a:extLst>
              <a:ext uri="{FF2B5EF4-FFF2-40B4-BE49-F238E27FC236}">
                <a16:creationId xmlns:a16="http://schemas.microsoft.com/office/drawing/2014/main" id="{198102BC-FCD9-4AE3-A688-A9710C4F2603}"/>
              </a:ext>
            </a:extLst>
          </p:cNvPr>
          <p:cNvSpPr>
            <a:spLocks noGrp="1"/>
          </p:cNvSpPr>
          <p:nvPr>
            <p:ph type="subTitle" idx="1"/>
          </p:nvPr>
        </p:nvSpPr>
        <p:spPr>
          <a:xfrm>
            <a:off x="1669774" y="1371601"/>
            <a:ext cx="9834838" cy="4532062"/>
          </a:xfrm>
        </p:spPr>
        <p:txBody>
          <a:bodyPr/>
          <a:lstStyle/>
          <a:p>
            <a:r>
              <a:rPr lang="en-US" dirty="0"/>
              <a:t>The goal of this project is to come up with a simple study to identify between 2 of the biggest cities in the world, which one have more </a:t>
            </a:r>
            <a:r>
              <a:rPr lang="en-US" dirty="0" err="1"/>
              <a:t>japanese</a:t>
            </a:r>
            <a:r>
              <a:rPr lang="en-US" dirty="0"/>
              <a:t> </a:t>
            </a:r>
            <a:r>
              <a:rPr lang="en-US" dirty="0" err="1"/>
              <a:t>restaurantes</a:t>
            </a:r>
            <a:r>
              <a:rPr lang="en-US" dirty="0"/>
              <a:t> and, this way, more job market for </a:t>
            </a:r>
            <a:r>
              <a:rPr lang="en-US" dirty="0" err="1"/>
              <a:t>japanese</a:t>
            </a:r>
            <a:r>
              <a:rPr lang="en-US" dirty="0"/>
              <a:t>-food professionals as well as </a:t>
            </a:r>
            <a:r>
              <a:rPr lang="en-US" dirty="0" err="1"/>
              <a:t>travellers</a:t>
            </a:r>
            <a:r>
              <a:rPr lang="en-US" dirty="0"/>
              <a:t> that love </a:t>
            </a:r>
            <a:r>
              <a:rPr lang="en-US" dirty="0" err="1"/>
              <a:t>japanese</a:t>
            </a:r>
            <a:r>
              <a:rPr lang="en-US" dirty="0"/>
              <a:t> food. The main idea is to know the boroughs and </a:t>
            </a:r>
            <a:r>
              <a:rPr lang="en-US" dirty="0" err="1"/>
              <a:t>neighbourhoods</a:t>
            </a:r>
            <a:r>
              <a:rPr lang="en-US" dirty="0"/>
              <a:t> of both cities, New York and Toronto, and in the sequence, for each </a:t>
            </a:r>
            <a:r>
              <a:rPr lang="en-US" dirty="0" err="1"/>
              <a:t>neighbourhood</a:t>
            </a:r>
            <a:r>
              <a:rPr lang="en-US" dirty="0"/>
              <a:t>, this study will identify all </a:t>
            </a:r>
            <a:r>
              <a:rPr lang="en-US" dirty="0" err="1"/>
              <a:t>japanese</a:t>
            </a:r>
            <a:r>
              <a:rPr lang="en-US" dirty="0"/>
              <a:t> restaurants. </a:t>
            </a:r>
          </a:p>
          <a:p>
            <a:r>
              <a:rPr lang="en-US" dirty="0"/>
              <a:t>After that, it will be presented some number to justify the decision about what city has a better job market and more offers for </a:t>
            </a:r>
            <a:r>
              <a:rPr lang="en-US" dirty="0" err="1"/>
              <a:t>travellers</a:t>
            </a:r>
            <a:r>
              <a:rPr lang="en-US" dirty="0"/>
              <a:t> wishing to have good time with delicious </a:t>
            </a:r>
            <a:r>
              <a:rPr lang="en-US" dirty="0" err="1"/>
              <a:t>japanese</a:t>
            </a:r>
            <a:r>
              <a:rPr lang="en-US" dirty="0"/>
              <a:t> plates.</a:t>
            </a:r>
          </a:p>
          <a:p>
            <a:r>
              <a:rPr lang="en-US" dirty="0"/>
              <a:t>And finally, in the last part of this study, it is showed two maps showing the spots where these </a:t>
            </a:r>
            <a:r>
              <a:rPr lang="en-US" dirty="0" err="1"/>
              <a:t>japanese</a:t>
            </a:r>
            <a:r>
              <a:rPr lang="en-US" dirty="0"/>
              <a:t> restaurants are located. These maps have the full address and this way it is easier for anyone to quick spot where to find those restaurants. </a:t>
            </a:r>
          </a:p>
          <a:p>
            <a:endParaRPr lang="en-US" dirty="0"/>
          </a:p>
        </p:txBody>
      </p:sp>
    </p:spTree>
    <p:extLst>
      <p:ext uri="{BB962C8B-B14F-4D97-AF65-F5344CB8AC3E}">
        <p14:creationId xmlns:p14="http://schemas.microsoft.com/office/powerpoint/2010/main" val="338287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6" name="Picture 5">
            <a:extLst>
              <a:ext uri="{FF2B5EF4-FFF2-40B4-BE49-F238E27FC236}">
                <a16:creationId xmlns:a16="http://schemas.microsoft.com/office/drawing/2014/main" id="{50D4DF94-FA5B-41DE-A041-31C7F26289CB}"/>
              </a:ext>
            </a:extLst>
          </p:cNvPr>
          <p:cNvPicPr>
            <a:picLocks noChangeAspect="1"/>
          </p:cNvPicPr>
          <p:nvPr/>
        </p:nvPicPr>
        <p:blipFill>
          <a:blip r:embed="rId2"/>
          <a:stretch>
            <a:fillRect/>
          </a:stretch>
        </p:blipFill>
        <p:spPr>
          <a:xfrm>
            <a:off x="2045725" y="1158240"/>
            <a:ext cx="9652345" cy="5411525"/>
          </a:xfrm>
          <a:prstGeom prst="rect">
            <a:avLst/>
          </a:prstGeom>
        </p:spPr>
      </p:pic>
    </p:spTree>
    <p:extLst>
      <p:ext uri="{BB962C8B-B14F-4D97-AF65-F5344CB8AC3E}">
        <p14:creationId xmlns:p14="http://schemas.microsoft.com/office/powerpoint/2010/main" val="5044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3" name="Picture 2">
            <a:extLst>
              <a:ext uri="{FF2B5EF4-FFF2-40B4-BE49-F238E27FC236}">
                <a16:creationId xmlns:a16="http://schemas.microsoft.com/office/drawing/2014/main" id="{5C348A14-1404-4D6F-A101-516693F34866}"/>
              </a:ext>
            </a:extLst>
          </p:cNvPr>
          <p:cNvPicPr>
            <a:picLocks noChangeAspect="1"/>
          </p:cNvPicPr>
          <p:nvPr/>
        </p:nvPicPr>
        <p:blipFill>
          <a:blip r:embed="rId2"/>
          <a:stretch>
            <a:fillRect/>
          </a:stretch>
        </p:blipFill>
        <p:spPr>
          <a:xfrm>
            <a:off x="1920943" y="1261496"/>
            <a:ext cx="10154859" cy="4864984"/>
          </a:xfrm>
          <a:prstGeom prst="rect">
            <a:avLst/>
          </a:prstGeom>
        </p:spPr>
      </p:pic>
    </p:spTree>
    <p:extLst>
      <p:ext uri="{BB962C8B-B14F-4D97-AF65-F5344CB8AC3E}">
        <p14:creationId xmlns:p14="http://schemas.microsoft.com/office/powerpoint/2010/main" val="253330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C621-28D4-4FAB-849F-AEA0C3AE74F1}"/>
              </a:ext>
            </a:extLst>
          </p:cNvPr>
          <p:cNvSpPr>
            <a:spLocks noGrp="1"/>
          </p:cNvSpPr>
          <p:nvPr>
            <p:ph type="ctrTitle"/>
          </p:nvPr>
        </p:nvSpPr>
        <p:spPr>
          <a:xfrm>
            <a:off x="3220278" y="288235"/>
            <a:ext cx="8473178" cy="1560443"/>
          </a:xfrm>
        </p:spPr>
        <p:txBody>
          <a:bodyPr>
            <a:normAutofit fontScale="90000"/>
          </a:bodyPr>
          <a:lstStyle/>
          <a:p>
            <a:r>
              <a:rPr lang="en-US" dirty="0">
                <a:solidFill>
                  <a:schemeClr val="tx1"/>
                </a:solidFill>
              </a:rPr>
              <a:t>Part 4 - Analysis</a:t>
            </a:r>
            <a:br>
              <a:rPr lang="en-US" dirty="0">
                <a:solidFill>
                  <a:schemeClr val="tx1"/>
                </a:solidFill>
              </a:rPr>
            </a:br>
            <a:endParaRPr lang="en-US" dirty="0"/>
          </a:p>
        </p:txBody>
      </p:sp>
      <p:pic>
        <p:nvPicPr>
          <p:cNvPr id="4" name="Picture 3">
            <a:extLst>
              <a:ext uri="{FF2B5EF4-FFF2-40B4-BE49-F238E27FC236}">
                <a16:creationId xmlns:a16="http://schemas.microsoft.com/office/drawing/2014/main" id="{EBA4E448-1887-4701-8345-E93391AD23F5}"/>
              </a:ext>
            </a:extLst>
          </p:cNvPr>
          <p:cNvPicPr>
            <a:picLocks noChangeAspect="1"/>
          </p:cNvPicPr>
          <p:nvPr/>
        </p:nvPicPr>
        <p:blipFill>
          <a:blip r:embed="rId2"/>
          <a:stretch>
            <a:fillRect/>
          </a:stretch>
        </p:blipFill>
        <p:spPr>
          <a:xfrm>
            <a:off x="1645920" y="1069237"/>
            <a:ext cx="10434320" cy="5788763"/>
          </a:xfrm>
          <a:prstGeom prst="rect">
            <a:avLst/>
          </a:prstGeom>
        </p:spPr>
      </p:pic>
    </p:spTree>
    <p:extLst>
      <p:ext uri="{BB962C8B-B14F-4D97-AF65-F5344CB8AC3E}">
        <p14:creationId xmlns:p14="http://schemas.microsoft.com/office/powerpoint/2010/main" val="30345268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TotalTime>
  <Words>940</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Week 5: The Battle of Neighborhoods </vt:lpstr>
      <vt:lpstr>Table of contents </vt:lpstr>
      <vt:lpstr>Part 1 – Introduction </vt:lpstr>
      <vt:lpstr>Part 1 – Introduction </vt:lpstr>
      <vt:lpstr>Part 2 – Data Section </vt:lpstr>
      <vt:lpstr>Part 3 - Methodology </vt:lpstr>
      <vt:lpstr>Part 4 - Analysis </vt:lpstr>
      <vt:lpstr>Part 4 - Analysis </vt:lpstr>
      <vt:lpstr>Part 4 - Analysis </vt:lpstr>
      <vt:lpstr>Part 4 - Analysis </vt:lpstr>
      <vt:lpstr>Part 4 - Analysis </vt:lpstr>
      <vt:lpstr>Part 4 - Analysis </vt:lpstr>
      <vt:lpstr>Part 4 - Analysis </vt:lpstr>
      <vt:lpstr>Part 4 - Analysis </vt:lpstr>
      <vt:lpstr>Part 4 - Analysis </vt:lpstr>
      <vt:lpstr>Part 5 - Results </vt:lpstr>
      <vt:lpstr>Part 6 - Conclusion </vt:lpstr>
      <vt:lpstr>Part 6 - Conclusion </vt:lpstr>
      <vt:lpstr>Part 6 - Conclusion </vt:lpstr>
      <vt:lpstr>Part 6 -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The Battle of Neighborhoods</dc:title>
  <dc:creator>Marcio Santana Macegossa</dc:creator>
  <cp:lastModifiedBy>Marcio Santana Macegossa</cp:lastModifiedBy>
  <cp:revision>5</cp:revision>
  <dcterms:created xsi:type="dcterms:W3CDTF">2020-05-29T09:56:00Z</dcterms:created>
  <dcterms:modified xsi:type="dcterms:W3CDTF">2020-05-29T10:25:43Z</dcterms:modified>
</cp:coreProperties>
</file>