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CE670-48B8-4FE6-BA34-9C10B1191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347F53-16A8-4E0B-80F8-C3624E172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EC775-94E0-495D-AF53-EAC6E36B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DE0-36D1-4DCC-88FA-AA32A9F453EF}" type="datetimeFigureOut">
              <a:rPr lang="pt-BR" smtClean="0"/>
              <a:t>18/01/2021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73FC33-BBA0-40FA-8BCA-8259B2C1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0AC65-4FA5-401D-BB2C-7ED266EA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B90-9F05-41E8-A5CB-C41BDE6572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44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63CA8-A855-48DA-AD19-2AF50F2C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E2C131-CC4D-4D4F-9489-245DBD36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2025E-309E-4460-8D1B-1FC475A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DE0-36D1-4DCC-88FA-AA32A9F453EF}" type="datetimeFigureOut">
              <a:rPr lang="pt-BR" smtClean="0"/>
              <a:t>18/01/2021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ADEAC-D218-42CD-B15E-A2C3D146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2EF3F-6A1C-4EFD-8EA6-58D2502F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B90-9F05-41E8-A5CB-C41BDE6572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55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3BEC77-E9E0-4D46-AD64-37DE62BB6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70280B-EF17-4B4D-AF88-F70540E62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450CCA-E380-4FC2-BF72-4BA53FDB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DE0-36D1-4DCC-88FA-AA32A9F453EF}" type="datetimeFigureOut">
              <a:rPr lang="pt-BR" smtClean="0"/>
              <a:t>18/01/2021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71283B-D283-48DF-AAF4-316C9B0B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544443-B297-4F9E-AD68-C111A91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B90-9F05-41E8-A5CB-C41BDE6572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68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8FAB1-0116-4ADF-83FA-ED270D91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7CCF-0821-44FF-8E99-F8BAC2E1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BB2CD3-8203-4779-9AA2-9C99AAD6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DE0-36D1-4DCC-88FA-AA32A9F453EF}" type="datetimeFigureOut">
              <a:rPr lang="pt-BR" smtClean="0"/>
              <a:t>18/01/2021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64FA4-854F-4207-9511-7D68FC7C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59B39-B130-4283-B71C-AE810188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B90-9F05-41E8-A5CB-C41BDE6572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7F948-CED4-487F-BD8A-165621CE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CF372D-22B4-4ABE-A5F6-78DD929A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9E9639-8856-429D-852F-515135A9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DE0-36D1-4DCC-88FA-AA32A9F453EF}" type="datetimeFigureOut">
              <a:rPr lang="pt-BR" smtClean="0"/>
              <a:t>18/01/2021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FAFE2-AE14-4120-8A06-9AB14984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1FE1E-EF77-4631-9ED4-274EC627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B90-9F05-41E8-A5CB-C41BDE6572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1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3924A-E540-49BE-9A2D-A1D10B72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74497-9C96-4D4E-B6D7-1D1337ECB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2A337B-9EA2-4F4A-9779-FA0CDE505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D777EA-271D-4153-9BFF-8151333F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DE0-36D1-4DCC-88FA-AA32A9F453EF}" type="datetimeFigureOut">
              <a:rPr lang="pt-BR" smtClean="0"/>
              <a:t>18/01/2021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6C7E4D-4840-4F16-83FD-7893FED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2DA0FF-BD0C-4854-8423-9E23F2CC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B90-9F05-41E8-A5CB-C41BDE6572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22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8A9D5-54AD-4A38-8B52-AD033F4F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F9F64B-B6AE-435F-BE55-EC163C53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AC0280-55F9-4268-883D-CFA4B197E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3831F6-4B0D-4F34-BDC1-C06CF2C0C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526035-56C2-4A68-8F16-C8F31B2BF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B8C1DD-7733-46B1-9497-42CD6420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DE0-36D1-4DCC-88FA-AA32A9F453EF}" type="datetimeFigureOut">
              <a:rPr lang="pt-BR" smtClean="0"/>
              <a:t>18/01/2021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22EECE-0CCF-463B-B3B7-160F55B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C786D3-A594-483A-8266-C0770A52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B90-9F05-41E8-A5CB-C41BDE6572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08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B8D94-C338-47DD-91A3-1B2F56FC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8873E7-58ED-4B58-A1E9-FF13DE47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DE0-36D1-4DCC-88FA-AA32A9F453EF}" type="datetimeFigureOut">
              <a:rPr lang="pt-BR" smtClean="0"/>
              <a:t>18/01/2021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2C95B6-2E66-40FD-9702-84D9304F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C95FA3-78CD-4E31-8151-A74CEAEC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B90-9F05-41E8-A5CB-C41BDE6572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79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A3C2A6-8486-42F9-A020-4306BCDE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DE0-36D1-4DCC-88FA-AA32A9F453EF}" type="datetimeFigureOut">
              <a:rPr lang="pt-BR" smtClean="0"/>
              <a:t>18/01/2021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278757-51F5-47CE-9C0C-2101C0B6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DEBB0B-1660-4C9E-91D2-0E6EB6D7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B90-9F05-41E8-A5CB-C41BDE6572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18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9E956-19C7-43F5-AB09-3FF5B07B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A623F-5CAB-405B-9F90-1E216C8D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C0309D-B9CE-4473-938F-AEE7703D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EEB3EA-7C05-4065-BB5D-97535750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DE0-36D1-4DCC-88FA-AA32A9F453EF}" type="datetimeFigureOut">
              <a:rPr lang="pt-BR" smtClean="0"/>
              <a:t>18/01/2021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8578A9-69C5-4CE0-955F-C2720D48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C68942-AC1F-456D-BD92-17D02AFB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B90-9F05-41E8-A5CB-C41BDE6572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32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C0C3C-FD7D-421A-A90B-8204D001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5AB718-82AE-40F5-9510-76D168322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7D0093-BF3F-4C33-9698-F3A0B39E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9359FA-035B-448D-A95A-D744AC3A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DE0-36D1-4DCC-88FA-AA32A9F453EF}" type="datetimeFigureOut">
              <a:rPr lang="pt-BR" smtClean="0"/>
              <a:t>18/01/2021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8CB3C-D9F4-451E-AAC2-C1EDDCF3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280AFC-4A6F-4849-BEF7-B71E05BA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9B90-9F05-41E8-A5CB-C41BDE6572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9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5915B2-2426-4E92-A597-52633B5C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D6096F-FBE7-4581-BB7D-327A2035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FCFAF-7857-476B-B9E5-F06F79322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3DE0-36D1-4DCC-88FA-AA32A9F453EF}" type="datetimeFigureOut">
              <a:rPr lang="pt-BR" smtClean="0"/>
              <a:t>18/01/2021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ACD2DC-8568-4470-8AF7-96A008EB9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DAD99-380C-4DA5-B327-D27CCE202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9B90-9F05-41E8-A5CB-C41BDE65721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61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B1D9393-D3C6-420A-9EB5-63F693FF9A5B}"/>
              </a:ext>
            </a:extLst>
          </p:cNvPr>
          <p:cNvSpPr txBox="1"/>
          <p:nvPr/>
        </p:nvSpPr>
        <p:spPr>
          <a:xfrm>
            <a:off x="3318235" y="1243381"/>
            <a:ext cx="202452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BILL OF MATERIALS</a:t>
            </a:r>
          </a:p>
          <a:p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tube_assembly_id</a:t>
            </a:r>
            <a:r>
              <a:rPr lang="pt-BR" sz="1400" b="1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component_id_1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quantity_1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component_id_2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quantity_2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component_id_3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quantity_3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component_id_4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quantity_4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component_id_5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quantity_5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component_id_6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quantity_6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component_id_7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quantity_7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component_id_8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quantity_8</a:t>
            </a:r>
            <a:r>
              <a:rPr lang="pt-BR" sz="1400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38DA9D-465A-4BE0-8CF7-6DD11766C612}"/>
              </a:ext>
            </a:extLst>
          </p:cNvPr>
          <p:cNvSpPr txBox="1"/>
          <p:nvPr/>
        </p:nvSpPr>
        <p:spPr>
          <a:xfrm>
            <a:off x="6096000" y="2721574"/>
            <a:ext cx="170598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 BOSS</a:t>
            </a:r>
          </a:p>
          <a:p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component_id</a:t>
            </a:r>
            <a:r>
              <a:rPr lang="pt-BR" sz="1400" b="1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component_type_id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connection_type_id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outside_shape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base_type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height_over_tube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bolt_pattern_long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bolt_pattern_wide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groove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base_diameter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shoulder_diameter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unique_feature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orientation</a:t>
            </a:r>
            <a:r>
              <a:rPr lang="pt-BR" sz="1400" dirty="0"/>
              <a:t> </a:t>
            </a:r>
          </a:p>
          <a:p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weight</a:t>
            </a:r>
            <a:r>
              <a:rPr lang="pt-BR" sz="1400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00FC57-9218-4F50-9486-B0C9F6FF1D55}"/>
              </a:ext>
            </a:extLst>
          </p:cNvPr>
          <p:cNvSpPr txBox="1"/>
          <p:nvPr/>
        </p:nvSpPr>
        <p:spPr>
          <a:xfrm>
            <a:off x="6096000" y="509048"/>
            <a:ext cx="169860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 QUOTE</a:t>
            </a:r>
          </a:p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tube_assembly_id</a:t>
            </a:r>
            <a:r>
              <a:rPr lang="en-US" sz="1400" b="1" dirty="0"/>
              <a:t> 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supplier</a:t>
            </a:r>
            <a:r>
              <a:rPr lang="en-US" sz="1400" dirty="0"/>
              <a:t> 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quote_date</a:t>
            </a:r>
            <a:r>
              <a:rPr lang="en-US" sz="1400" dirty="0"/>
              <a:t> 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annual_usage</a:t>
            </a:r>
            <a:r>
              <a:rPr lang="en-US" sz="1400" dirty="0"/>
              <a:t> 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min_order_quantity</a:t>
            </a:r>
            <a:r>
              <a:rPr lang="en-US" sz="1400" dirty="0"/>
              <a:t> 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bracket_pricing</a:t>
            </a:r>
            <a:r>
              <a:rPr lang="en-US" sz="1400" dirty="0"/>
              <a:t> 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quantity</a:t>
            </a:r>
            <a:r>
              <a:rPr lang="en-US" sz="1400" dirty="0"/>
              <a:t> 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cost</a:t>
            </a:r>
            <a:r>
              <a:rPr lang="en-US" sz="1400" dirty="0"/>
              <a:t> </a:t>
            </a:r>
            <a:endParaRPr lang="pt-BR" sz="1400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110937F-9D33-4342-824B-AF72391AD1F5}"/>
              </a:ext>
            </a:extLst>
          </p:cNvPr>
          <p:cNvCxnSpPr/>
          <p:nvPr/>
        </p:nvCxnSpPr>
        <p:spPr>
          <a:xfrm flipV="1">
            <a:off x="4892511" y="1018095"/>
            <a:ext cx="1203489" cy="66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B868CA7-E194-4ECA-B61D-892ADEDBB5FD}"/>
              </a:ext>
            </a:extLst>
          </p:cNvPr>
          <p:cNvCxnSpPr/>
          <p:nvPr/>
        </p:nvCxnSpPr>
        <p:spPr>
          <a:xfrm>
            <a:off x="4722829" y="1923068"/>
            <a:ext cx="1373171" cy="123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FE69738-C71A-4C33-8482-FF490A2F5F7B}"/>
              </a:ext>
            </a:extLst>
          </p:cNvPr>
          <p:cNvCxnSpPr/>
          <p:nvPr/>
        </p:nvCxnSpPr>
        <p:spPr>
          <a:xfrm>
            <a:off x="4722829" y="2347274"/>
            <a:ext cx="1373171" cy="81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9644603-6C2D-45C7-A9F0-54E469BE10C3}"/>
              </a:ext>
            </a:extLst>
          </p:cNvPr>
          <p:cNvCxnSpPr/>
          <p:nvPr/>
        </p:nvCxnSpPr>
        <p:spPr>
          <a:xfrm>
            <a:off x="4722829" y="2740428"/>
            <a:ext cx="1373171" cy="41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D5FC793-68F6-40F9-8ED4-A14408499C40}"/>
              </a:ext>
            </a:extLst>
          </p:cNvPr>
          <p:cNvCxnSpPr/>
          <p:nvPr/>
        </p:nvCxnSpPr>
        <p:spPr>
          <a:xfrm>
            <a:off x="4722829" y="3157979"/>
            <a:ext cx="1373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379E5E3-3424-437D-B119-37806B0E8C66}"/>
              </a:ext>
            </a:extLst>
          </p:cNvPr>
          <p:cNvCxnSpPr/>
          <p:nvPr/>
        </p:nvCxnSpPr>
        <p:spPr>
          <a:xfrm flipV="1">
            <a:off x="4722829" y="3157979"/>
            <a:ext cx="1373171" cy="4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472713C-0181-4DCB-AA1C-5710AF21D8EB}"/>
              </a:ext>
            </a:extLst>
          </p:cNvPr>
          <p:cNvCxnSpPr/>
          <p:nvPr/>
        </p:nvCxnSpPr>
        <p:spPr>
          <a:xfrm flipV="1">
            <a:off x="4722829" y="3157979"/>
            <a:ext cx="1373171" cy="8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F41A9FE-00BF-4038-99EE-D4003BBCEC4B}"/>
              </a:ext>
            </a:extLst>
          </p:cNvPr>
          <p:cNvCxnSpPr/>
          <p:nvPr/>
        </p:nvCxnSpPr>
        <p:spPr>
          <a:xfrm flipV="1">
            <a:off x="4722829" y="3157979"/>
            <a:ext cx="1373171" cy="130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1F96654-7A70-43EC-8620-3E337FE17BBC}"/>
              </a:ext>
            </a:extLst>
          </p:cNvPr>
          <p:cNvCxnSpPr/>
          <p:nvPr/>
        </p:nvCxnSpPr>
        <p:spPr>
          <a:xfrm flipV="1">
            <a:off x="4722829" y="3157979"/>
            <a:ext cx="1373171" cy="169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1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207929F-ABF8-40D6-B9A7-17A48C252BEE}"/>
              </a:ext>
            </a:extLst>
          </p:cNvPr>
          <p:cNvSpPr txBox="1"/>
          <p:nvPr/>
        </p:nvSpPr>
        <p:spPr>
          <a:xfrm>
            <a:off x="578528" y="395926"/>
            <a:ext cx="11034944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SOLUÇÃO PROPOSTA</a:t>
            </a:r>
          </a:p>
          <a:p>
            <a:endParaRPr lang="pt-BR" dirty="0"/>
          </a:p>
          <a:p>
            <a:r>
              <a:rPr lang="pt-BR" dirty="0"/>
              <a:t>Esse processo é do tipo Batch com uma carga diária em horário específico.</a:t>
            </a:r>
          </a:p>
          <a:p>
            <a:r>
              <a:rPr lang="pt-BR" dirty="0"/>
              <a:t>Serão levados arquivos do tipo CSV do ambiente </a:t>
            </a:r>
            <a:r>
              <a:rPr lang="pt-BR" dirty="0" err="1"/>
              <a:t>on</a:t>
            </a:r>
            <a:r>
              <a:rPr lang="pt-BR" dirty="0"/>
              <a:t> premisse para a cloud.</a:t>
            </a:r>
          </a:p>
          <a:p>
            <a:r>
              <a:rPr lang="pt-BR" dirty="0"/>
              <a:t>Toda a tratativa será realizada com a </a:t>
            </a:r>
            <a:r>
              <a:rPr lang="pt-BR" dirty="0" err="1"/>
              <a:t>stack</a:t>
            </a:r>
            <a:r>
              <a:rPr lang="pt-BR" dirty="0"/>
              <a:t> da Google Cloud.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 err="1"/>
              <a:t>job</a:t>
            </a:r>
            <a:r>
              <a:rPr lang="pt-BR" dirty="0"/>
              <a:t> será agendado na </a:t>
            </a:r>
            <a:r>
              <a:rPr lang="pt-BR" dirty="0" err="1"/>
              <a:t>crontab</a:t>
            </a:r>
            <a:r>
              <a:rPr lang="pt-BR" dirty="0"/>
              <a:t> para executar a transmissão de dados via script Python gerando logs dos eventos.</a:t>
            </a:r>
          </a:p>
          <a:p>
            <a:r>
              <a:rPr lang="pt-BR" dirty="0"/>
              <a:t>Os dados serão guardados em </a:t>
            </a:r>
            <a:r>
              <a:rPr lang="pt-BR" dirty="0" err="1"/>
              <a:t>storage</a:t>
            </a:r>
            <a:r>
              <a:rPr lang="pt-BR" dirty="0"/>
              <a:t> frio como estratégia de </a:t>
            </a:r>
            <a:r>
              <a:rPr lang="pt-BR" dirty="0" err="1"/>
              <a:t>dataguard</a:t>
            </a:r>
            <a:r>
              <a:rPr lang="pt-BR" dirty="0"/>
              <a:t> dos dados.</a:t>
            </a:r>
          </a:p>
          <a:p>
            <a:endParaRPr lang="pt-BR" dirty="0"/>
          </a:p>
          <a:p>
            <a:r>
              <a:rPr lang="pt-BR" dirty="0"/>
              <a:t>As camadas de ingestão no Data Lake serão: </a:t>
            </a:r>
          </a:p>
          <a:p>
            <a:r>
              <a:rPr lang="pt-BR" dirty="0"/>
              <a:t>	</a:t>
            </a:r>
            <a:r>
              <a:rPr lang="pt-BR" dirty="0" err="1"/>
              <a:t>Stage</a:t>
            </a:r>
            <a:r>
              <a:rPr lang="pt-BR" dirty="0"/>
              <a:t> (</a:t>
            </a:r>
            <a:r>
              <a:rPr lang="pt-BR" dirty="0" err="1"/>
              <a:t>raw</a:t>
            </a:r>
            <a:r>
              <a:rPr lang="pt-BR" dirty="0"/>
              <a:t> data); </a:t>
            </a:r>
          </a:p>
          <a:p>
            <a:r>
              <a:rPr lang="pt-BR" dirty="0"/>
              <a:t>	</a:t>
            </a:r>
            <a:r>
              <a:rPr lang="pt-BR" dirty="0" err="1"/>
              <a:t>Work</a:t>
            </a:r>
            <a:r>
              <a:rPr lang="pt-BR" dirty="0"/>
              <a:t> (</a:t>
            </a:r>
            <a:r>
              <a:rPr lang="pt-BR" dirty="0" err="1"/>
              <a:t>joins</a:t>
            </a:r>
            <a:r>
              <a:rPr lang="pt-BR" dirty="0"/>
              <a:t>);</a:t>
            </a:r>
          </a:p>
          <a:p>
            <a:r>
              <a:rPr lang="pt-BR" dirty="0"/>
              <a:t>	Target (data </a:t>
            </a:r>
            <a:r>
              <a:rPr lang="pt-BR" dirty="0" err="1"/>
              <a:t>consumption</a:t>
            </a:r>
            <a:r>
              <a:rPr lang="pt-BR" dirty="0"/>
              <a:t>);</a:t>
            </a:r>
          </a:p>
          <a:p>
            <a:r>
              <a:rPr lang="pt-BR" dirty="0"/>
              <a:t>	</a:t>
            </a:r>
            <a:r>
              <a:rPr lang="pt-BR" dirty="0" err="1"/>
              <a:t>Metrics</a:t>
            </a:r>
            <a:r>
              <a:rPr lang="pt-BR" dirty="0"/>
              <a:t> (métricas).</a:t>
            </a:r>
          </a:p>
          <a:p>
            <a:endParaRPr lang="pt-BR" dirty="0"/>
          </a:p>
          <a:p>
            <a:r>
              <a:rPr lang="pt-BR" dirty="0"/>
              <a:t>O pipeline será automatizado, com </a:t>
            </a:r>
            <a:r>
              <a:rPr lang="pt-BR" dirty="0" err="1"/>
              <a:t>deploy</a:t>
            </a:r>
            <a:r>
              <a:rPr lang="pt-BR" dirty="0"/>
              <a:t> em ambientes de DEV, QA e PRD.</a:t>
            </a:r>
          </a:p>
          <a:p>
            <a:r>
              <a:rPr lang="pt-BR" dirty="0"/>
              <a:t>O resultado será visualizado em ferramenta de BI, Data Studio.</a:t>
            </a:r>
          </a:p>
          <a:p>
            <a:r>
              <a:rPr lang="pt-BR" dirty="0"/>
              <a:t>O pipeline será monitorado e um e-mail será disparado acionando a área responsável em caso de falha.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7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BD69D16-8FA6-4A5B-B395-7F74795D1698}"/>
              </a:ext>
            </a:extLst>
          </p:cNvPr>
          <p:cNvSpPr/>
          <p:nvPr/>
        </p:nvSpPr>
        <p:spPr>
          <a:xfrm>
            <a:off x="3210127" y="729573"/>
            <a:ext cx="8822988" cy="6060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Google Cloud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Project: br-boavista-myproject-dev (qa/prd)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FF782EC-FB55-4CD9-987E-6ABB89CE0207}"/>
              </a:ext>
            </a:extLst>
          </p:cNvPr>
          <p:cNvSpPr/>
          <p:nvPr/>
        </p:nvSpPr>
        <p:spPr>
          <a:xfrm>
            <a:off x="9786025" y="2042617"/>
            <a:ext cx="2052536" cy="2519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/>
                </a:solidFill>
              </a:rPr>
              <a:t>Data Studio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sz="1400" i="1" dirty="0">
                <a:solidFill>
                  <a:srgbClr val="FF0000"/>
                </a:solidFill>
              </a:rPr>
              <a:t>Consumers Only see Big Query Target and Metrics Layer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72589CA-EDED-4CDD-BAA7-D534027FBA1D}"/>
              </a:ext>
            </a:extLst>
          </p:cNvPr>
          <p:cNvSpPr/>
          <p:nvPr/>
        </p:nvSpPr>
        <p:spPr>
          <a:xfrm>
            <a:off x="5651769" y="2042617"/>
            <a:ext cx="3900792" cy="2519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/>
                </a:solidFill>
              </a:rPr>
              <a:t>Big Query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1F4344-5594-4C37-B473-ABD1EDFF0419}"/>
              </a:ext>
            </a:extLst>
          </p:cNvPr>
          <p:cNvSpPr/>
          <p:nvPr/>
        </p:nvSpPr>
        <p:spPr>
          <a:xfrm>
            <a:off x="3375497" y="2042617"/>
            <a:ext cx="2042808" cy="2519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/>
                </a:solidFill>
              </a:rPr>
              <a:t>Cloud Storage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61B120-AA30-4BF3-B780-B516EDAA3F63}"/>
              </a:ext>
            </a:extLst>
          </p:cNvPr>
          <p:cNvSpPr/>
          <p:nvPr/>
        </p:nvSpPr>
        <p:spPr>
          <a:xfrm>
            <a:off x="214007" y="729573"/>
            <a:ext cx="2169269" cy="3670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On Premisse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0346CDA-9A00-42D4-933A-ED9A6AD93A44}"/>
              </a:ext>
            </a:extLst>
          </p:cNvPr>
          <p:cNvSpPr/>
          <p:nvPr/>
        </p:nvSpPr>
        <p:spPr>
          <a:xfrm>
            <a:off x="510700" y="1653701"/>
            <a:ext cx="1575881" cy="13391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Server</a:t>
            </a:r>
          </a:p>
          <a:p>
            <a:pPr algn="ctr"/>
            <a:r>
              <a:rPr lang="pt-BR" sz="1400" dirty="0"/>
              <a:t>Ip: xxx.xxx.xx</a:t>
            </a:r>
          </a:p>
          <a:p>
            <a:pPr algn="ctr"/>
            <a:r>
              <a:rPr lang="pt-BR" sz="1400" dirty="0"/>
              <a:t>Folder: xxxx</a:t>
            </a:r>
          </a:p>
          <a:p>
            <a:pPr algn="ctr"/>
            <a:r>
              <a:rPr lang="pt-BR" sz="1400" dirty="0"/>
              <a:t>Files: a, b, c</a:t>
            </a:r>
          </a:p>
          <a:p>
            <a:pPr algn="ctr"/>
            <a:r>
              <a:rPr lang="pt-BR" sz="1400" dirty="0"/>
              <a:t>Format: CSV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04A595-24BC-4AEC-BC8C-C45A53504305}"/>
              </a:ext>
            </a:extLst>
          </p:cNvPr>
          <p:cNvSpPr/>
          <p:nvPr/>
        </p:nvSpPr>
        <p:spPr>
          <a:xfrm>
            <a:off x="3550595" y="3673610"/>
            <a:ext cx="1575881" cy="739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Landing Area</a:t>
            </a:r>
          </a:p>
          <a:p>
            <a:pPr algn="ctr"/>
            <a:r>
              <a:rPr lang="pt-BR" sz="1400" dirty="0"/>
              <a:t>(</a:t>
            </a:r>
            <a:r>
              <a:rPr lang="pt-BR" sz="1400" i="1" dirty="0"/>
              <a:t>raw data</a:t>
            </a:r>
            <a:r>
              <a:rPr lang="pt-BR" sz="1400" dirty="0"/>
              <a:t>)</a:t>
            </a:r>
          </a:p>
          <a:p>
            <a:pPr algn="ctr"/>
            <a:r>
              <a:rPr lang="pt-BR" sz="1400" dirty="0"/>
              <a:t>br-boavista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6C5924D-6861-4E09-88A1-199C8F1D4904}"/>
              </a:ext>
            </a:extLst>
          </p:cNvPr>
          <p:cNvSpPr/>
          <p:nvPr/>
        </p:nvSpPr>
        <p:spPr>
          <a:xfrm>
            <a:off x="10009760" y="2564656"/>
            <a:ext cx="1575881" cy="739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Dashboard</a:t>
            </a:r>
          </a:p>
          <a:p>
            <a:pPr algn="ctr"/>
            <a:r>
              <a:rPr lang="pt-BR" sz="1400" dirty="0"/>
              <a:t>myDash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5BBFE2-EC50-4EB4-9830-F9B6A3F2FAC5}"/>
              </a:ext>
            </a:extLst>
          </p:cNvPr>
          <p:cNvSpPr/>
          <p:nvPr/>
        </p:nvSpPr>
        <p:spPr>
          <a:xfrm>
            <a:off x="3550595" y="2558172"/>
            <a:ext cx="1575881" cy="739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Guard</a:t>
            </a:r>
          </a:p>
          <a:p>
            <a:pPr algn="ctr"/>
            <a:r>
              <a:rPr lang="pt-BR" sz="1400" dirty="0"/>
              <a:t>(</a:t>
            </a:r>
            <a:r>
              <a:rPr lang="pt-BR" sz="1400" i="1" dirty="0"/>
              <a:t>cold storage</a:t>
            </a:r>
            <a:r>
              <a:rPr lang="pt-BR" sz="1400" dirty="0"/>
              <a:t>)</a:t>
            </a:r>
          </a:p>
          <a:p>
            <a:pPr algn="ctr"/>
            <a:r>
              <a:rPr lang="pt-BR" sz="1400" dirty="0"/>
              <a:t>br-boavista-dt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FFF61CB-AAB4-4E84-A11D-2541CCAA0E66}"/>
              </a:ext>
            </a:extLst>
          </p:cNvPr>
          <p:cNvSpPr/>
          <p:nvPr/>
        </p:nvSpPr>
        <p:spPr>
          <a:xfrm>
            <a:off x="505839" y="3362526"/>
            <a:ext cx="1575881" cy="739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Job-scheduler</a:t>
            </a:r>
          </a:p>
          <a:p>
            <a:pPr algn="ctr"/>
            <a:r>
              <a:rPr lang="pt-BR" sz="1400" dirty="0"/>
              <a:t>sendToCloud.py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570CF01-FB75-4192-B70D-33DE061FCDFF}"/>
              </a:ext>
            </a:extLst>
          </p:cNvPr>
          <p:cNvSpPr/>
          <p:nvPr/>
        </p:nvSpPr>
        <p:spPr>
          <a:xfrm>
            <a:off x="5903066" y="2564656"/>
            <a:ext cx="1575881" cy="739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Stage Layer</a:t>
            </a:r>
          </a:p>
          <a:p>
            <a:pPr algn="ctr"/>
            <a:r>
              <a:rPr lang="pt-BR" sz="1400" dirty="0"/>
              <a:t>(</a:t>
            </a:r>
            <a:r>
              <a:rPr lang="pt-BR" sz="1400" i="1" dirty="0"/>
              <a:t>native table</a:t>
            </a:r>
            <a:r>
              <a:rPr lang="pt-BR" sz="1400" dirty="0"/>
              <a:t>)</a:t>
            </a:r>
          </a:p>
          <a:p>
            <a:pPr algn="ctr"/>
            <a:r>
              <a:rPr lang="pt-BR" sz="1400" dirty="0"/>
              <a:t>stage.tbl_xxx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0D161E-FD4C-4922-B1F6-4575273B019B}"/>
              </a:ext>
            </a:extLst>
          </p:cNvPr>
          <p:cNvSpPr/>
          <p:nvPr/>
        </p:nvSpPr>
        <p:spPr>
          <a:xfrm>
            <a:off x="5903065" y="3673610"/>
            <a:ext cx="1575881" cy="739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Sched. Query</a:t>
            </a:r>
          </a:p>
          <a:p>
            <a:pPr algn="ctr"/>
            <a:r>
              <a:rPr lang="pt-BR" sz="1400" dirty="0"/>
              <a:t>boavista-files</a:t>
            </a:r>
            <a:r>
              <a:rPr lang="pt-BR" dirty="0"/>
              <a:t> 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7F23E6-4FD0-4EB5-BFFF-00584402ED27}"/>
              </a:ext>
            </a:extLst>
          </p:cNvPr>
          <p:cNvSpPr/>
          <p:nvPr/>
        </p:nvSpPr>
        <p:spPr>
          <a:xfrm>
            <a:off x="7730244" y="2564656"/>
            <a:ext cx="1575881" cy="739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Target Layer</a:t>
            </a:r>
          </a:p>
          <a:p>
            <a:pPr algn="ctr"/>
            <a:r>
              <a:rPr lang="pt-BR" sz="1400" i="1" dirty="0"/>
              <a:t>(native table)</a:t>
            </a:r>
          </a:p>
          <a:p>
            <a:pPr algn="ctr"/>
            <a:r>
              <a:rPr lang="pt-BR" sz="1400" dirty="0"/>
              <a:t>target.tbl_xxx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5E232B1-DE60-4880-9C32-46B8AFA7198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1293780" y="2992874"/>
            <a:ext cx="4861" cy="36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D172CA1B-6168-4F76-BEF8-3F0946B5EA9B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2081720" y="2927823"/>
            <a:ext cx="1468875" cy="80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AFD69D1-5680-4D97-87B4-907688F0F630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2081720" y="3732177"/>
            <a:ext cx="1468875" cy="31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8F026A4-118D-41E9-B704-8A45C37512DD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>
            <a:off x="5126476" y="2934307"/>
            <a:ext cx="776590" cy="110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6387A3F-A499-4E35-B457-507B9FAD17DD}"/>
              </a:ext>
            </a:extLst>
          </p:cNvPr>
          <p:cNvCxnSpPr>
            <a:stCxn id="12" idx="2"/>
          </p:cNvCxnSpPr>
          <p:nvPr/>
        </p:nvCxnSpPr>
        <p:spPr>
          <a:xfrm>
            <a:off x="6691007" y="3303958"/>
            <a:ext cx="8107" cy="36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B6E7CE4-DFC5-41E6-8C92-4074C979EE83}"/>
              </a:ext>
            </a:extLst>
          </p:cNvPr>
          <p:cNvCxnSpPr>
            <a:stCxn id="5" idx="1"/>
            <a:endCxn id="14" idx="3"/>
          </p:cNvCxnSpPr>
          <p:nvPr/>
        </p:nvCxnSpPr>
        <p:spPr>
          <a:xfrm flipH="1">
            <a:off x="9306125" y="2934307"/>
            <a:ext cx="703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F3D43EC0-D590-49DA-B125-6E98A37F2555}"/>
              </a:ext>
            </a:extLst>
          </p:cNvPr>
          <p:cNvSpPr/>
          <p:nvPr/>
        </p:nvSpPr>
        <p:spPr>
          <a:xfrm>
            <a:off x="3393334" y="4847615"/>
            <a:ext cx="2733471" cy="1708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Cloud Build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Deploy to production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5CA5307-03A0-48F0-9510-AF351E5A7DC3}"/>
              </a:ext>
            </a:extLst>
          </p:cNvPr>
          <p:cNvSpPr/>
          <p:nvPr/>
        </p:nvSpPr>
        <p:spPr>
          <a:xfrm>
            <a:off x="3777576" y="5698785"/>
            <a:ext cx="1964986" cy="739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Build</a:t>
            </a:r>
          </a:p>
          <a:p>
            <a:pPr algn="ctr"/>
            <a:r>
              <a:rPr lang="pt-BR" sz="1400" dirty="0"/>
              <a:t>File: deploy-dev.yaml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5174BBE-353A-488E-8AEA-B98293A2BDD7}"/>
              </a:ext>
            </a:extLst>
          </p:cNvPr>
          <p:cNvSpPr/>
          <p:nvPr/>
        </p:nvSpPr>
        <p:spPr>
          <a:xfrm>
            <a:off x="6246773" y="4847615"/>
            <a:ext cx="2733471" cy="1708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QA Environment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Project: br-boavista-myproject-qa</a:t>
            </a:r>
            <a:endParaRPr lang="pt-BR" i="1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086E566-68AE-4AC4-98CD-46F7767FC068}"/>
              </a:ext>
            </a:extLst>
          </p:cNvPr>
          <p:cNvSpPr/>
          <p:nvPr/>
        </p:nvSpPr>
        <p:spPr>
          <a:xfrm>
            <a:off x="9105092" y="4847615"/>
            <a:ext cx="2733470" cy="1708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PRD Environment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Project: br-boavista-myproject-prd</a:t>
            </a:r>
            <a:endParaRPr lang="pt-BR" i="1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414720E-AAE4-47F7-8B69-96415DA3FC3E}"/>
              </a:ext>
            </a:extLst>
          </p:cNvPr>
          <p:cNvSpPr/>
          <p:nvPr/>
        </p:nvSpPr>
        <p:spPr>
          <a:xfrm>
            <a:off x="6631015" y="5702024"/>
            <a:ext cx="1964986" cy="739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Build</a:t>
            </a:r>
          </a:p>
          <a:p>
            <a:pPr algn="ctr"/>
            <a:r>
              <a:rPr lang="pt-BR" sz="1400" dirty="0"/>
              <a:t>File: deploy-qa.yaml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9CC026-FFAB-4C88-8123-26D68A6AF618}"/>
              </a:ext>
            </a:extLst>
          </p:cNvPr>
          <p:cNvSpPr/>
          <p:nvPr/>
        </p:nvSpPr>
        <p:spPr>
          <a:xfrm>
            <a:off x="9717924" y="5702024"/>
            <a:ext cx="1964986" cy="739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Build</a:t>
            </a:r>
          </a:p>
          <a:p>
            <a:pPr algn="ctr"/>
            <a:r>
              <a:rPr lang="pt-BR" sz="1400" dirty="0"/>
              <a:t>File: deploy-prd.yaml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B1414D1-94D8-4C27-8F00-FE5493EA224F}"/>
              </a:ext>
            </a:extLst>
          </p:cNvPr>
          <p:cNvSpPr/>
          <p:nvPr/>
        </p:nvSpPr>
        <p:spPr>
          <a:xfrm>
            <a:off x="214007" y="4477964"/>
            <a:ext cx="2169269" cy="2311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Networking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ou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5" name="Raio 44">
            <a:extLst>
              <a:ext uri="{FF2B5EF4-FFF2-40B4-BE49-F238E27FC236}">
                <a16:creationId xmlns:a16="http://schemas.microsoft.com/office/drawing/2014/main" id="{80552CFF-111F-4166-B39B-E6F88B6C3893}"/>
              </a:ext>
            </a:extLst>
          </p:cNvPr>
          <p:cNvSpPr/>
          <p:nvPr/>
        </p:nvSpPr>
        <p:spPr>
          <a:xfrm flipH="1">
            <a:off x="2117380" y="3790744"/>
            <a:ext cx="727139" cy="1142606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F7C34A0-396F-4A15-A446-694F4CF168B7}"/>
              </a:ext>
            </a:extLst>
          </p:cNvPr>
          <p:cNvSpPr/>
          <p:nvPr/>
        </p:nvSpPr>
        <p:spPr>
          <a:xfrm>
            <a:off x="505837" y="4962733"/>
            <a:ext cx="1575881" cy="818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VPC Peering</a:t>
            </a:r>
          </a:p>
          <a:p>
            <a:pPr algn="ctr"/>
            <a:r>
              <a:rPr lang="pt-BR" sz="1400" dirty="0"/>
              <a:t>Network: xxx</a:t>
            </a:r>
          </a:p>
          <a:p>
            <a:pPr algn="ctr"/>
            <a:r>
              <a:rPr lang="pt-BR" sz="1400" dirty="0"/>
              <a:t>Subnet: xxx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C59072C-5B7F-4B15-B947-2FA8FB04F7F0}"/>
              </a:ext>
            </a:extLst>
          </p:cNvPr>
          <p:cNvSpPr/>
          <p:nvPr/>
        </p:nvSpPr>
        <p:spPr>
          <a:xfrm>
            <a:off x="505838" y="6238671"/>
            <a:ext cx="1575881" cy="4377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NAT </a:t>
            </a:r>
            <a:r>
              <a:rPr lang="pt-BR" sz="1400" i="1" dirty="0"/>
              <a:t>(firewall)</a:t>
            </a:r>
          </a:p>
        </p:txBody>
      </p:sp>
      <p:sp>
        <p:nvSpPr>
          <p:cNvPr id="48" name="Raio 47">
            <a:extLst>
              <a:ext uri="{FF2B5EF4-FFF2-40B4-BE49-F238E27FC236}">
                <a16:creationId xmlns:a16="http://schemas.microsoft.com/office/drawing/2014/main" id="{7BF1E71A-FBF0-435A-9BE8-9B4B86490CC4}"/>
              </a:ext>
            </a:extLst>
          </p:cNvPr>
          <p:cNvSpPr/>
          <p:nvPr/>
        </p:nvSpPr>
        <p:spPr>
          <a:xfrm flipH="1">
            <a:off x="5457214" y="4477963"/>
            <a:ext cx="638783" cy="739302"/>
          </a:xfrm>
          <a:prstGeom prst="lightningBol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3B00FC1-5FFE-4FF9-A123-E421AA8B9204}"/>
              </a:ext>
            </a:extLst>
          </p:cNvPr>
          <p:cNvSpPr txBox="1"/>
          <p:nvPr/>
        </p:nvSpPr>
        <p:spPr>
          <a:xfrm>
            <a:off x="163088" y="126463"/>
            <a:ext cx="6067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/>
              <a:t>Arquitetura Batch – from on premisse to cloud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A0BD744D-60DE-4676-95DC-38330DFB3FD2}"/>
              </a:ext>
            </a:extLst>
          </p:cNvPr>
          <p:cNvSpPr/>
          <p:nvPr/>
        </p:nvSpPr>
        <p:spPr>
          <a:xfrm>
            <a:off x="7727813" y="3673610"/>
            <a:ext cx="1575881" cy="739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Metrics Layer</a:t>
            </a:r>
          </a:p>
          <a:p>
            <a:pPr algn="ctr"/>
            <a:r>
              <a:rPr lang="pt-BR" sz="1400" i="1" dirty="0"/>
              <a:t>(native table)</a:t>
            </a:r>
          </a:p>
          <a:p>
            <a:pPr algn="ctr"/>
            <a:r>
              <a:rPr lang="pt-BR" sz="1400" dirty="0"/>
              <a:t>metrics.tbl_xxx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684782A-77BA-4283-ADED-D40DECF2526A}"/>
              </a:ext>
            </a:extLst>
          </p:cNvPr>
          <p:cNvCxnSpPr>
            <a:stCxn id="5" idx="1"/>
            <a:endCxn id="50" idx="3"/>
          </p:cNvCxnSpPr>
          <p:nvPr/>
        </p:nvCxnSpPr>
        <p:spPr>
          <a:xfrm flipH="1">
            <a:off x="9303694" y="2934307"/>
            <a:ext cx="706066" cy="110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BB6413DA-626D-4A97-B0F6-50EAFC334ADF}"/>
              </a:ext>
            </a:extLst>
          </p:cNvPr>
          <p:cNvSpPr/>
          <p:nvPr/>
        </p:nvSpPr>
        <p:spPr>
          <a:xfrm>
            <a:off x="3375497" y="1440856"/>
            <a:ext cx="8463064" cy="543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i="1" dirty="0">
                <a:solidFill>
                  <a:schemeClr val="accent4">
                    <a:lumMod val="75000"/>
                  </a:schemeClr>
                </a:solidFill>
              </a:rPr>
              <a:t>Cloud Logging &amp; Cloud Monitoring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280C09C-5AB0-4F9E-A086-7F01EB6F355A}"/>
              </a:ext>
            </a:extLst>
          </p:cNvPr>
          <p:cNvSpPr/>
          <p:nvPr/>
        </p:nvSpPr>
        <p:spPr>
          <a:xfrm>
            <a:off x="3550595" y="1540316"/>
            <a:ext cx="1575881" cy="352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Jobs &amp; process log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C342B584-527D-406F-B7AE-CDBE62627DDC}"/>
              </a:ext>
            </a:extLst>
          </p:cNvPr>
          <p:cNvCxnSpPr>
            <a:cxnSpLocks/>
            <a:stCxn id="7" idx="3"/>
            <a:endCxn id="63" idx="1"/>
          </p:cNvCxnSpPr>
          <p:nvPr/>
        </p:nvCxnSpPr>
        <p:spPr>
          <a:xfrm flipV="1">
            <a:off x="2081720" y="1716634"/>
            <a:ext cx="1468875" cy="20155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id="{37E93D91-C747-44C4-932D-7A6BD35060FF}"/>
              </a:ext>
            </a:extLst>
          </p:cNvPr>
          <p:cNvSpPr/>
          <p:nvPr/>
        </p:nvSpPr>
        <p:spPr>
          <a:xfrm>
            <a:off x="5903064" y="1538035"/>
            <a:ext cx="1575881" cy="352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Alert (e-mail, sms)</a:t>
            </a: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0354D54D-1100-4E90-9F5B-9E7BB6CAA32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338536" y="1892952"/>
            <a:ext cx="2726990" cy="44489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33CFC09-1485-4D64-9E86-C35E907E9940}"/>
              </a:ext>
            </a:extLst>
          </p:cNvPr>
          <p:cNvCxnSpPr>
            <a:endCxn id="63" idx="2"/>
          </p:cNvCxnSpPr>
          <p:nvPr/>
        </p:nvCxnSpPr>
        <p:spPr>
          <a:xfrm flipV="1">
            <a:off x="4062953" y="1892952"/>
            <a:ext cx="275583" cy="36948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0D3D203-FA11-4AEC-BD23-68FA3E77F437}"/>
              </a:ext>
            </a:extLst>
          </p:cNvPr>
          <p:cNvCxnSpPr>
            <a:stCxn id="63" idx="3"/>
            <a:endCxn id="66" idx="1"/>
          </p:cNvCxnSpPr>
          <p:nvPr/>
        </p:nvCxnSpPr>
        <p:spPr>
          <a:xfrm flipV="1">
            <a:off x="5126476" y="1714353"/>
            <a:ext cx="776588" cy="228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DE77ED29-6B55-4DD1-8D8C-A8349C9323A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7478946" y="2934307"/>
            <a:ext cx="251298" cy="110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119F1DBA-5B71-44B1-8E1C-F6BFB33830AC}"/>
              </a:ext>
            </a:extLst>
          </p:cNvPr>
          <p:cNvCxnSpPr>
            <a:stCxn id="13" idx="3"/>
            <a:endCxn id="50" idx="1"/>
          </p:cNvCxnSpPr>
          <p:nvPr/>
        </p:nvCxnSpPr>
        <p:spPr>
          <a:xfrm>
            <a:off x="7478946" y="4043261"/>
            <a:ext cx="24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8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48F1B97-7930-4710-A797-FF31D389B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9" t="25728" r="2036" b="26905"/>
          <a:stretch/>
        </p:blipFill>
        <p:spPr>
          <a:xfrm>
            <a:off x="707010" y="1370800"/>
            <a:ext cx="9407952" cy="312027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B3D8817-E350-4A8C-9B11-FF84C57DC7A8}"/>
              </a:ext>
            </a:extLst>
          </p:cNvPr>
          <p:cNvSpPr txBox="1"/>
          <p:nvPr/>
        </p:nvSpPr>
        <p:spPr>
          <a:xfrm>
            <a:off x="527902" y="452486"/>
            <a:ext cx="5492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Evidências – set </a:t>
            </a:r>
            <a:r>
              <a:rPr lang="pt-BR" sz="2800" b="1" dirty="0" err="1"/>
              <a:t>up</a:t>
            </a:r>
            <a:r>
              <a:rPr lang="pt-BR" sz="2800" b="1" dirty="0"/>
              <a:t> conta de serviço</a:t>
            </a:r>
          </a:p>
        </p:txBody>
      </p:sp>
    </p:spTree>
    <p:extLst>
      <p:ext uri="{BB962C8B-B14F-4D97-AF65-F5344CB8AC3E}">
        <p14:creationId xmlns:p14="http://schemas.microsoft.com/office/powerpoint/2010/main" val="101769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ADF28A5-89A5-4E52-BE19-6202E0E90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" t="8652" r="12154" b="6240"/>
          <a:stretch/>
        </p:blipFill>
        <p:spPr>
          <a:xfrm>
            <a:off x="914402" y="1076042"/>
            <a:ext cx="9690754" cy="532947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493713-E7DA-46D8-B649-B06A2EE3C10D}"/>
              </a:ext>
            </a:extLst>
          </p:cNvPr>
          <p:cNvSpPr txBox="1"/>
          <p:nvPr/>
        </p:nvSpPr>
        <p:spPr>
          <a:xfrm>
            <a:off x="527902" y="452486"/>
            <a:ext cx="527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Evidências – logs do script Python </a:t>
            </a:r>
          </a:p>
        </p:txBody>
      </p:sp>
    </p:spTree>
    <p:extLst>
      <p:ext uri="{BB962C8B-B14F-4D97-AF65-F5344CB8AC3E}">
        <p14:creationId xmlns:p14="http://schemas.microsoft.com/office/powerpoint/2010/main" val="55566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D81BEB1-48D9-4CF6-A066-34F21927A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4" r="36250" b="51489"/>
          <a:stretch/>
        </p:blipFill>
        <p:spPr>
          <a:xfrm>
            <a:off x="84842" y="1497991"/>
            <a:ext cx="7532016" cy="22812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BFB28D-9FFB-4596-A0F2-420D6A31E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10" t="46323" r="64743" b="37182"/>
          <a:stretch/>
        </p:blipFill>
        <p:spPr>
          <a:xfrm>
            <a:off x="1348034" y="4462576"/>
            <a:ext cx="3157979" cy="16057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07375F0-DB2C-4181-9B7B-329D1E34D1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96" r="43556" b="11891"/>
          <a:stretch/>
        </p:blipFill>
        <p:spPr>
          <a:xfrm>
            <a:off x="6174557" y="2431471"/>
            <a:ext cx="6017443" cy="442652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943BDF-DB35-4EA1-B75A-BC29DEE5E94D}"/>
              </a:ext>
            </a:extLst>
          </p:cNvPr>
          <p:cNvSpPr txBox="1"/>
          <p:nvPr/>
        </p:nvSpPr>
        <p:spPr>
          <a:xfrm>
            <a:off x="527902" y="452486"/>
            <a:ext cx="842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Evidências – </a:t>
            </a:r>
            <a:r>
              <a:rPr lang="pt-BR" sz="2800" b="1" dirty="0" err="1"/>
              <a:t>Datalake</a:t>
            </a:r>
            <a:r>
              <a:rPr lang="pt-BR" sz="2800" b="1" dirty="0"/>
              <a:t> </a:t>
            </a:r>
            <a:r>
              <a:rPr lang="pt-BR" sz="2800" b="1" dirty="0" err="1"/>
              <a:t>layers</a:t>
            </a:r>
            <a:r>
              <a:rPr lang="pt-BR" sz="2800" b="1" dirty="0"/>
              <a:t>, </a:t>
            </a:r>
            <a:r>
              <a:rPr lang="pt-BR" sz="2800" b="1" dirty="0" err="1"/>
              <a:t>Bigquery</a:t>
            </a:r>
            <a:r>
              <a:rPr lang="pt-BR" sz="2800" b="1" dirty="0"/>
              <a:t> </a:t>
            </a:r>
            <a:r>
              <a:rPr lang="pt-BR" sz="2800" b="1" dirty="0" err="1"/>
              <a:t>datasets</a:t>
            </a:r>
            <a:r>
              <a:rPr lang="pt-BR" sz="2800" b="1" dirty="0"/>
              <a:t> e </a:t>
            </a:r>
            <a:r>
              <a:rPr lang="pt-BR" sz="2800" b="1" dirty="0" err="1"/>
              <a:t>tables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45712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82E5476-13CE-4893-90DD-531424729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7" r="26779" b="62062"/>
          <a:stretch/>
        </p:blipFill>
        <p:spPr>
          <a:xfrm>
            <a:off x="725864" y="1392810"/>
            <a:ext cx="8927184" cy="20361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E5DDF8-CC67-4C74-9F27-9AEF83C08EFB}"/>
              </a:ext>
            </a:extLst>
          </p:cNvPr>
          <p:cNvSpPr txBox="1"/>
          <p:nvPr/>
        </p:nvSpPr>
        <p:spPr>
          <a:xfrm>
            <a:off x="527902" y="452486"/>
            <a:ext cx="480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Evidências – </a:t>
            </a:r>
            <a:r>
              <a:rPr lang="pt-BR" sz="2800" b="1" dirty="0" err="1"/>
              <a:t>Scheduled</a:t>
            </a:r>
            <a:r>
              <a:rPr lang="pt-BR" sz="2800" b="1" dirty="0"/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263257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C2E004-174A-4560-B63C-FEC9EA9408C5}"/>
              </a:ext>
            </a:extLst>
          </p:cNvPr>
          <p:cNvSpPr txBox="1"/>
          <p:nvPr/>
        </p:nvSpPr>
        <p:spPr>
          <a:xfrm>
            <a:off x="527902" y="452486"/>
            <a:ext cx="3818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Evidências – Data Studio</a:t>
            </a:r>
          </a:p>
        </p:txBody>
      </p:sp>
    </p:spTree>
    <p:extLst>
      <p:ext uri="{BB962C8B-B14F-4D97-AF65-F5344CB8AC3E}">
        <p14:creationId xmlns:p14="http://schemas.microsoft.com/office/powerpoint/2010/main" val="3523609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503</Words>
  <Application>Microsoft Office PowerPoint</Application>
  <PresentationFormat>Widescreen</PresentationFormat>
  <Paragraphs>172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Silva dos Santos</dc:creator>
  <cp:lastModifiedBy>Marcio Silva dos Santos</cp:lastModifiedBy>
  <cp:revision>64</cp:revision>
  <dcterms:created xsi:type="dcterms:W3CDTF">2021-01-17T18:24:58Z</dcterms:created>
  <dcterms:modified xsi:type="dcterms:W3CDTF">2021-01-18T14:42:27Z</dcterms:modified>
</cp:coreProperties>
</file>