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jpeg" ContentType="image/jpe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9868185-6972-4ED7-BE91-1950BE5D903C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Descrição do desenho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6156000" y="1768680"/>
            <a:ext cx="3528000" cy="574272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5148000" y="1800000"/>
            <a:ext cx="864000" cy="1152000"/>
          </a:xfrm>
          <a:custGeom>
            <a:avLst/>
            <a:gdLst/>
            <a:ahLst/>
            <a:rect l="0" t="0" r="r" b="b"/>
            <a:pathLst>
              <a:path w="2402" h="3202">
                <a:moveTo>
                  <a:pt x="2401" y="0"/>
                </a:moveTo>
                <a:lnTo>
                  <a:pt x="2173" y="0"/>
                </a:lnTo>
                <a:lnTo>
                  <a:pt x="2173" y="1402"/>
                </a:lnTo>
                <a:lnTo>
                  <a:pt x="1337" y="1402"/>
                </a:lnTo>
                <a:lnTo>
                  <a:pt x="1337" y="1135"/>
                </a:lnTo>
                <a:lnTo>
                  <a:pt x="0" y="1600"/>
                </a:lnTo>
                <a:lnTo>
                  <a:pt x="1337" y="2065"/>
                </a:lnTo>
                <a:lnTo>
                  <a:pt x="1337" y="1798"/>
                </a:lnTo>
                <a:lnTo>
                  <a:pt x="2173" y="1798"/>
                </a:lnTo>
                <a:lnTo>
                  <a:pt x="2173" y="3201"/>
                </a:lnTo>
                <a:lnTo>
                  <a:pt x="2401" y="3201"/>
                </a:lnTo>
                <a:lnTo>
                  <a:pt x="240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5148000" y="2988360"/>
            <a:ext cx="864000" cy="1152000"/>
          </a:xfrm>
          <a:custGeom>
            <a:avLst/>
            <a:gdLst/>
            <a:ahLst/>
            <a:rect l="0" t="0" r="r" b="b"/>
            <a:pathLst>
              <a:path w="2402" h="3202">
                <a:moveTo>
                  <a:pt x="2401" y="0"/>
                </a:moveTo>
                <a:lnTo>
                  <a:pt x="2173" y="0"/>
                </a:lnTo>
                <a:lnTo>
                  <a:pt x="2173" y="1402"/>
                </a:lnTo>
                <a:lnTo>
                  <a:pt x="1337" y="1402"/>
                </a:lnTo>
                <a:lnTo>
                  <a:pt x="1337" y="1135"/>
                </a:lnTo>
                <a:lnTo>
                  <a:pt x="0" y="1600"/>
                </a:lnTo>
                <a:lnTo>
                  <a:pt x="1337" y="2065"/>
                </a:lnTo>
                <a:lnTo>
                  <a:pt x="1337" y="1798"/>
                </a:lnTo>
                <a:lnTo>
                  <a:pt x="2173" y="1798"/>
                </a:lnTo>
                <a:lnTo>
                  <a:pt x="2173" y="3201"/>
                </a:lnTo>
                <a:lnTo>
                  <a:pt x="2401" y="3201"/>
                </a:lnTo>
                <a:lnTo>
                  <a:pt x="240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5148000" y="4680720"/>
            <a:ext cx="864000" cy="1152000"/>
          </a:xfrm>
          <a:custGeom>
            <a:avLst/>
            <a:gdLst/>
            <a:ahLst/>
            <a:rect l="0" t="0" r="r" b="b"/>
            <a:pathLst>
              <a:path w="2402" h="3202">
                <a:moveTo>
                  <a:pt x="2401" y="0"/>
                </a:moveTo>
                <a:lnTo>
                  <a:pt x="2173" y="0"/>
                </a:lnTo>
                <a:lnTo>
                  <a:pt x="2173" y="1402"/>
                </a:lnTo>
                <a:lnTo>
                  <a:pt x="1337" y="1402"/>
                </a:lnTo>
                <a:lnTo>
                  <a:pt x="1337" y="1135"/>
                </a:lnTo>
                <a:lnTo>
                  <a:pt x="0" y="1600"/>
                </a:lnTo>
                <a:lnTo>
                  <a:pt x="1337" y="2065"/>
                </a:lnTo>
                <a:lnTo>
                  <a:pt x="1337" y="1798"/>
                </a:lnTo>
                <a:lnTo>
                  <a:pt x="2173" y="1798"/>
                </a:lnTo>
                <a:lnTo>
                  <a:pt x="2173" y="3201"/>
                </a:lnTo>
                <a:lnTo>
                  <a:pt x="2401" y="3201"/>
                </a:lnTo>
                <a:lnTo>
                  <a:pt x="240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5"/>
          <p:cNvSpPr/>
          <p:nvPr/>
        </p:nvSpPr>
        <p:spPr>
          <a:xfrm>
            <a:off x="5148000" y="6229080"/>
            <a:ext cx="864000" cy="1152000"/>
          </a:xfrm>
          <a:custGeom>
            <a:avLst/>
            <a:gdLst/>
            <a:ahLst/>
            <a:rect l="0" t="0" r="r" b="b"/>
            <a:pathLst>
              <a:path w="2402" h="3202">
                <a:moveTo>
                  <a:pt x="2401" y="0"/>
                </a:moveTo>
                <a:lnTo>
                  <a:pt x="2173" y="0"/>
                </a:lnTo>
                <a:lnTo>
                  <a:pt x="2173" y="1402"/>
                </a:lnTo>
                <a:lnTo>
                  <a:pt x="1337" y="1402"/>
                </a:lnTo>
                <a:lnTo>
                  <a:pt x="1337" y="1135"/>
                </a:lnTo>
                <a:lnTo>
                  <a:pt x="0" y="1600"/>
                </a:lnTo>
                <a:lnTo>
                  <a:pt x="1337" y="2065"/>
                </a:lnTo>
                <a:lnTo>
                  <a:pt x="1337" y="1798"/>
                </a:lnTo>
                <a:lnTo>
                  <a:pt x="2173" y="1798"/>
                </a:lnTo>
                <a:lnTo>
                  <a:pt x="2173" y="3201"/>
                </a:lnTo>
                <a:lnTo>
                  <a:pt x="2401" y="3201"/>
                </a:lnTo>
                <a:lnTo>
                  <a:pt x="240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6"/>
          <p:cNvSpPr/>
          <p:nvPr/>
        </p:nvSpPr>
        <p:spPr>
          <a:xfrm>
            <a:off x="216000" y="1872000"/>
            <a:ext cx="4821840" cy="1008000"/>
          </a:xfrm>
          <a:custGeom>
            <a:avLst/>
            <a:gdLst/>
            <a:ahLst/>
            <a:rect l="0" t="0" r="r" b="b"/>
            <a:pathLst>
              <a:path w="13396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12928" y="2801"/>
                </a:lnTo>
                <a:cubicBezTo>
                  <a:pt x="13161" y="2801"/>
                  <a:pt x="13395" y="2567"/>
                  <a:pt x="13395" y="2334"/>
                </a:cubicBezTo>
                <a:lnTo>
                  <a:pt x="13395" y="466"/>
                </a:lnTo>
                <a:cubicBezTo>
                  <a:pt x="13395" y="233"/>
                  <a:pt x="13161" y="0"/>
                  <a:pt x="12928" y="0"/>
                </a:cubicBezTo>
                <a:lnTo>
                  <a:pt x="4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Lista dos padrões de frequência de vários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formatos (quadrados, triangulos e barras).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Constrói uma matriz NxM, N é o número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amostras e M é o tamanho comum entre elas.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217080" y="3060360"/>
            <a:ext cx="4821840" cy="1008000"/>
          </a:xfrm>
          <a:custGeom>
            <a:avLst/>
            <a:gdLst/>
            <a:ahLst/>
            <a:rect l="0" t="0" r="r" b="b"/>
            <a:pathLst>
              <a:path w="13396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12928" y="2801"/>
                </a:lnTo>
                <a:cubicBezTo>
                  <a:pt x="13161" y="2801"/>
                  <a:pt x="13395" y="2567"/>
                  <a:pt x="13395" y="2334"/>
                </a:cubicBezTo>
                <a:lnTo>
                  <a:pt x="13395" y="466"/>
                </a:lnTo>
                <a:cubicBezTo>
                  <a:pt x="13395" y="233"/>
                  <a:pt x="13161" y="0"/>
                  <a:pt x="12928" y="0"/>
                </a:cubicBezTo>
                <a:lnTo>
                  <a:pt x="4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K-Means é o algoritmo de agrupamento (clustering),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sua função é agrupar as amostras presentes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 matriz (construída no passo anterior).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 não é tão preciso pois usa distância euclideana,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por isso deve gerar mais que 4 grupos.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218160" y="4752720"/>
            <a:ext cx="4821840" cy="1008000"/>
          </a:xfrm>
          <a:custGeom>
            <a:avLst/>
            <a:gdLst/>
            <a:ahLst/>
            <a:rect l="0" t="0" r="r" b="b"/>
            <a:pathLst>
              <a:path w="13396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12928" y="2801"/>
                </a:lnTo>
                <a:cubicBezTo>
                  <a:pt x="13161" y="2801"/>
                  <a:pt x="13395" y="2567"/>
                  <a:pt x="13395" y="2334"/>
                </a:cubicBezTo>
                <a:lnTo>
                  <a:pt x="13395" y="466"/>
                </a:lnTo>
                <a:cubicBezTo>
                  <a:pt x="13395" y="233"/>
                  <a:pt x="13161" y="0"/>
                  <a:pt x="12928" y="0"/>
                </a:cubicBezTo>
                <a:lnTo>
                  <a:pt x="4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Após o K-Means, é utilizado apenas o centro do grupo,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 é o elemento que melhor representa o grupo.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Isso permite reduzir o número de amostras importantes,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acelerar o KNN usando o DTW.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218160" y="6264000"/>
            <a:ext cx="4821840" cy="1008000"/>
          </a:xfrm>
          <a:custGeom>
            <a:avLst/>
            <a:gdLst/>
            <a:ahLst/>
            <a:rect l="0" t="0" r="r" b="b"/>
            <a:pathLst>
              <a:path w="13396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12928" y="2801"/>
                </a:lnTo>
                <a:cubicBezTo>
                  <a:pt x="13161" y="2801"/>
                  <a:pt x="13395" y="2567"/>
                  <a:pt x="13395" y="2334"/>
                </a:cubicBezTo>
                <a:lnTo>
                  <a:pt x="13395" y="466"/>
                </a:lnTo>
                <a:cubicBezTo>
                  <a:pt x="13395" y="233"/>
                  <a:pt x="13161" y="0"/>
                  <a:pt x="12928" y="0"/>
                </a:cubicBezTo>
                <a:lnTo>
                  <a:pt x="4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Aplica-se o KNN (com a distância DTW), por exemplo,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 3 vizinhos mais próximos(n=3), calcula-se o DTW,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3 com o menor valor são avaliados, o formato que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eles pertencem é usado para classificar.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formato com a menor distância média é a resposta.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440000" y="3456000"/>
            <a:ext cx="2016000" cy="115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224000" y="2467440"/>
            <a:ext cx="360000" cy="360000"/>
          </a:xfrm>
          <a:prstGeom prst="ellipse">
            <a:avLst/>
          </a:prstGeom>
          <a:solidFill>
            <a:srgbClr val="ff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4"/>
          <p:cNvSpPr/>
          <p:nvPr/>
        </p:nvSpPr>
        <p:spPr>
          <a:xfrm>
            <a:off x="1656000" y="396000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"/>
          <p:cNvSpPr/>
          <p:nvPr/>
        </p:nvSpPr>
        <p:spPr>
          <a:xfrm>
            <a:off x="2861280" y="3456000"/>
            <a:ext cx="360000" cy="360000"/>
          </a:xfrm>
          <a:prstGeom prst="ellipse">
            <a:avLst/>
          </a:prstGeom>
          <a:solidFill>
            <a:srgbClr val="ff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6"/>
          <p:cNvSpPr/>
          <p:nvPr/>
        </p:nvSpPr>
        <p:spPr>
          <a:xfrm>
            <a:off x="1728720" y="4752720"/>
            <a:ext cx="360000" cy="3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7"/>
          <p:cNvSpPr/>
          <p:nvPr/>
        </p:nvSpPr>
        <p:spPr>
          <a:xfrm>
            <a:off x="2989080" y="424800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8"/>
          <p:cNvSpPr/>
          <p:nvPr/>
        </p:nvSpPr>
        <p:spPr>
          <a:xfrm>
            <a:off x="2953440" y="5689440"/>
            <a:ext cx="360000" cy="3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9"/>
          <p:cNvSpPr/>
          <p:nvPr/>
        </p:nvSpPr>
        <p:spPr>
          <a:xfrm>
            <a:off x="4429800" y="4033800"/>
            <a:ext cx="360000" cy="3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0"/>
          <p:cNvSpPr/>
          <p:nvPr/>
        </p:nvSpPr>
        <p:spPr>
          <a:xfrm>
            <a:off x="2376000" y="381600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250" y="0"/>
                </a:moveTo>
                <a:lnTo>
                  <a:pt x="750" y="0"/>
                </a:lnTo>
                <a:lnTo>
                  <a:pt x="750" y="250"/>
                </a:lnTo>
                <a:lnTo>
                  <a:pt x="1001" y="250"/>
                </a:lnTo>
                <a:lnTo>
                  <a:pt x="1001" y="750"/>
                </a:lnTo>
                <a:lnTo>
                  <a:pt x="750" y="750"/>
                </a:lnTo>
                <a:lnTo>
                  <a:pt x="750" y="1001"/>
                </a:lnTo>
                <a:lnTo>
                  <a:pt x="250" y="1001"/>
                </a:lnTo>
                <a:lnTo>
                  <a:pt x="250" y="750"/>
                </a:lnTo>
                <a:lnTo>
                  <a:pt x="0" y="750"/>
                </a:lnTo>
                <a:lnTo>
                  <a:pt x="0" y="250"/>
                </a:lnTo>
                <a:lnTo>
                  <a:pt x="250" y="250"/>
                </a:lnTo>
                <a:lnTo>
                  <a:pt x="250" y="0"/>
                </a:lnTo>
              </a:path>
            </a:pathLst>
          </a:custGeom>
          <a:solidFill>
            <a:srgbClr val="ff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59" name="Line 11"/>
          <p:cNvCxnSpPr>
            <a:stCxn id="54" idx="7"/>
            <a:endCxn id="58" idx="2"/>
          </p:cNvCxnSpPr>
          <p:nvPr/>
        </p:nvCxnSpPr>
        <p:spPr>
          <a:xfrm flipV="1">
            <a:off x="2036160" y="4176000"/>
            <a:ext cx="520200" cy="629640"/>
          </a:xfrm>
          <a:prstGeom prst="straightConnector1">
            <a:avLst/>
          </a:prstGeom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60" name="Line 12"/>
          <p:cNvCxnSpPr>
            <a:stCxn id="52" idx="6"/>
            <a:endCxn id="58" idx="1"/>
          </p:cNvCxnSpPr>
          <p:nvPr/>
        </p:nvCxnSpPr>
        <p:spPr>
          <a:xfrm flipV="1">
            <a:off x="2016000" y="3996000"/>
            <a:ext cx="360360" cy="144360"/>
          </a:xfrm>
          <a:prstGeom prst="straightConnector1">
            <a:avLst/>
          </a:prstGeom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61" name="Line 13"/>
          <p:cNvCxnSpPr>
            <a:stCxn id="51" idx="5"/>
            <a:endCxn id="58" idx="0"/>
          </p:cNvCxnSpPr>
          <p:nvPr/>
        </p:nvCxnSpPr>
        <p:spPr>
          <a:xfrm>
            <a:off x="1531440" y="2774880"/>
            <a:ext cx="1024920" cy="1041480"/>
          </a:xfrm>
          <a:prstGeom prst="straightConnector1">
            <a:avLst/>
          </a:prstGeom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62" name="Line 14"/>
          <p:cNvCxnSpPr>
            <a:stCxn id="53" idx="3"/>
            <a:endCxn id="58" idx="3"/>
          </p:cNvCxnSpPr>
          <p:nvPr/>
        </p:nvCxnSpPr>
        <p:spPr>
          <a:xfrm flipH="1">
            <a:off x="2736000" y="3763440"/>
            <a:ext cx="178200" cy="232920"/>
          </a:xfrm>
          <a:prstGeom prst="straightConnector1">
            <a:avLst/>
          </a:prstGeom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63" name="Line 15"/>
          <p:cNvCxnSpPr>
            <a:stCxn id="55" idx="1"/>
            <a:endCxn id="58" idx="3"/>
          </p:cNvCxnSpPr>
          <p:nvPr/>
        </p:nvCxnSpPr>
        <p:spPr>
          <a:xfrm flipH="1" flipV="1">
            <a:off x="2736000" y="3996000"/>
            <a:ext cx="306000" cy="304920"/>
          </a:xfrm>
          <a:prstGeom prst="straightConnector1">
            <a:avLst/>
          </a:prstGeom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64" name="Line 16"/>
          <p:cNvCxnSpPr>
            <a:stCxn id="56" idx="0"/>
            <a:endCxn id="58" idx="2"/>
          </p:cNvCxnSpPr>
          <p:nvPr/>
        </p:nvCxnSpPr>
        <p:spPr>
          <a:xfrm flipH="1" flipV="1">
            <a:off x="2556000" y="4176000"/>
            <a:ext cx="577800" cy="1513800"/>
          </a:xfrm>
          <a:prstGeom prst="straightConnector1">
            <a:avLst/>
          </a:prstGeom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65" name="Line 17"/>
          <p:cNvCxnSpPr>
            <a:stCxn id="57" idx="2"/>
            <a:endCxn id="58" idx="3"/>
          </p:cNvCxnSpPr>
          <p:nvPr/>
        </p:nvCxnSpPr>
        <p:spPr>
          <a:xfrm flipH="1" flipV="1">
            <a:off x="2736000" y="3996000"/>
            <a:ext cx="1694160" cy="218160"/>
          </a:xfrm>
          <a:prstGeom prst="straightConnector1">
            <a:avLst/>
          </a:prstGeom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sp>
        <p:nvSpPr>
          <p:cNvPr id="66" name="CustomShape 18"/>
          <p:cNvSpPr/>
          <p:nvPr/>
        </p:nvSpPr>
        <p:spPr>
          <a:xfrm>
            <a:off x="6336000" y="1800000"/>
            <a:ext cx="360000" cy="360000"/>
          </a:xfrm>
          <a:prstGeom prst="ellipse">
            <a:avLst/>
          </a:prstGeom>
          <a:solidFill>
            <a:srgbClr val="ff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9"/>
          <p:cNvSpPr/>
          <p:nvPr/>
        </p:nvSpPr>
        <p:spPr>
          <a:xfrm>
            <a:off x="6336000" y="266400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0"/>
          <p:cNvSpPr/>
          <p:nvPr/>
        </p:nvSpPr>
        <p:spPr>
          <a:xfrm>
            <a:off x="6336000" y="3528000"/>
            <a:ext cx="360000" cy="3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21"/>
          <p:cNvSpPr txBox="1"/>
          <p:nvPr/>
        </p:nvSpPr>
        <p:spPr>
          <a:xfrm>
            <a:off x="3536280" y="3168000"/>
            <a:ext cx="567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n=3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2"/>
          <p:cNvSpPr txBox="1"/>
          <p:nvPr/>
        </p:nvSpPr>
        <p:spPr>
          <a:xfrm>
            <a:off x="6984000" y="2664000"/>
            <a:ext cx="172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Media(3,4)=3,5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3"/>
          <p:cNvSpPr txBox="1"/>
          <p:nvPr/>
        </p:nvSpPr>
        <p:spPr>
          <a:xfrm>
            <a:off x="6964920" y="3528000"/>
            <a:ext cx="2251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Media(NULL)=NULL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4"/>
          <p:cNvSpPr txBox="1"/>
          <p:nvPr/>
        </p:nvSpPr>
        <p:spPr>
          <a:xfrm>
            <a:off x="6984000" y="1813680"/>
            <a:ext cx="1340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Media(2)=2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5"/>
          <p:cNvSpPr/>
          <p:nvPr/>
        </p:nvSpPr>
        <p:spPr>
          <a:xfrm>
            <a:off x="6336000" y="432000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250" y="0"/>
                </a:moveTo>
                <a:lnTo>
                  <a:pt x="750" y="0"/>
                </a:lnTo>
                <a:lnTo>
                  <a:pt x="750" y="250"/>
                </a:lnTo>
                <a:lnTo>
                  <a:pt x="1001" y="250"/>
                </a:lnTo>
                <a:lnTo>
                  <a:pt x="1001" y="750"/>
                </a:lnTo>
                <a:lnTo>
                  <a:pt x="750" y="750"/>
                </a:lnTo>
                <a:lnTo>
                  <a:pt x="750" y="1001"/>
                </a:lnTo>
                <a:lnTo>
                  <a:pt x="250" y="1001"/>
                </a:lnTo>
                <a:lnTo>
                  <a:pt x="250" y="750"/>
                </a:lnTo>
                <a:lnTo>
                  <a:pt x="0" y="750"/>
                </a:lnTo>
                <a:lnTo>
                  <a:pt x="0" y="250"/>
                </a:lnTo>
                <a:lnTo>
                  <a:pt x="250" y="250"/>
                </a:lnTo>
                <a:lnTo>
                  <a:pt x="250" y="0"/>
                </a:lnTo>
              </a:path>
            </a:pathLst>
          </a:custGeom>
          <a:solidFill>
            <a:srgbClr val="ff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26"/>
          <p:cNvSpPr txBox="1"/>
          <p:nvPr/>
        </p:nvSpPr>
        <p:spPr>
          <a:xfrm>
            <a:off x="6984000" y="4333680"/>
            <a:ext cx="886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&lt; 3,5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Implementação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Kmeans utilizado através da biblioteca scikit-learn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KNN implementado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DTW implementado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KNN usa o DTW como distância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Kmeans usa a distância euclideana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2017-02-11T21:48:08Z</dcterms:created>
  <dc:creator/>
  <dc:description/>
  <dc:language>pt-BR</dc:language>
  <cp:lastModifiedBy/>
  <dcterms:modified xsi:type="dcterms:W3CDTF">2017-02-11T22:27:01Z</dcterms:modified>
  <cp:revision>4</cp:revision>
  <dc:subject/>
  <dc:title/>
</cp:coreProperties>
</file>