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56" r:id="rId5"/>
    <p:sldId id="263" r:id="rId6"/>
    <p:sldId id="262" r:id="rId7"/>
    <p:sldId id="274" r:id="rId8"/>
    <p:sldId id="282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5" r:id="rId18"/>
    <p:sldId id="284" r:id="rId19"/>
    <p:sldId id="286" r:id="rId20"/>
    <p:sldId id="287" r:id="rId21"/>
    <p:sldId id="288" r:id="rId22"/>
    <p:sldId id="289" r:id="rId23"/>
    <p:sldId id="290" r:id="rId24"/>
    <p:sldId id="258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FC9DC5-FCF6-4EBC-BE8F-8B3F35D77576}" v="2" dt="2022-11-22T23:26:23.36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8"/>
  </p:normalViewPr>
  <p:slideViewPr>
    <p:cSldViewPr snapToGrid="0">
      <p:cViewPr varScale="1">
        <p:scale>
          <a:sx n="58" d="100"/>
          <a:sy n="58" d="100"/>
        </p:scale>
        <p:origin x="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Oliveira de Souza" userId="69860ac5-1ff4-497d-89e4-e5316b904d67" providerId="ADAL" clId="{3E963326-50A6-482B-8FFE-0E4A9FC5B440}"/>
    <pc:docChg chg="undo custSel addSld delSld modSld">
      <pc:chgData name="Diana Oliveira de Souza" userId="69860ac5-1ff4-497d-89e4-e5316b904d67" providerId="ADAL" clId="{3E963326-50A6-482B-8FFE-0E4A9FC5B440}" dt="2022-06-24T18:49:12.546" v="65" actId="478"/>
      <pc:docMkLst>
        <pc:docMk/>
      </pc:docMkLst>
      <pc:sldChg chg="addSp delSp mod">
        <pc:chgData name="Diana Oliveira de Souza" userId="69860ac5-1ff4-497d-89e4-e5316b904d67" providerId="ADAL" clId="{3E963326-50A6-482B-8FFE-0E4A9FC5B440}" dt="2022-06-24T18:46:08.726" v="57" actId="22"/>
        <pc:sldMkLst>
          <pc:docMk/>
          <pc:sldMk cId="0" sldId="256"/>
        </pc:sldMkLst>
        <pc:spChg chg="add del">
          <ac:chgData name="Diana Oliveira de Souza" userId="69860ac5-1ff4-497d-89e4-e5316b904d67" providerId="ADAL" clId="{3E963326-50A6-482B-8FFE-0E4A9FC5B440}" dt="2022-06-24T18:45:58.011" v="54" actId="22"/>
          <ac:spMkLst>
            <pc:docMk/>
            <pc:sldMk cId="0" sldId="256"/>
            <ac:spMk id="6" creationId="{C00F6592-A765-46E9-3C74-D4B92607CCCF}"/>
          </ac:spMkLst>
        </pc:spChg>
        <pc:spChg chg="add del">
          <ac:chgData name="Diana Oliveira de Souza" userId="69860ac5-1ff4-497d-89e4-e5316b904d67" providerId="ADAL" clId="{3E963326-50A6-482B-8FFE-0E4A9FC5B440}" dt="2022-06-24T18:46:08.726" v="57" actId="22"/>
          <ac:spMkLst>
            <pc:docMk/>
            <pc:sldMk cId="0" sldId="256"/>
            <ac:spMk id="9" creationId="{D7FF2D49-4C0B-0284-4C6F-E675A1DAC6F6}"/>
          </ac:spMkLst>
        </pc:spChg>
      </pc:sldChg>
      <pc:sldChg chg="addSp delSp modSp mod">
        <pc:chgData name="Diana Oliveira de Souza" userId="69860ac5-1ff4-497d-89e4-e5316b904d67" providerId="ADAL" clId="{3E963326-50A6-482B-8FFE-0E4A9FC5B440}" dt="2022-06-24T18:49:07.390" v="63" actId="478"/>
        <pc:sldMkLst>
          <pc:docMk/>
          <pc:sldMk cId="2110453193" sldId="257"/>
        </pc:sldMkLst>
        <pc:spChg chg="del">
          <ac:chgData name="Diana Oliveira de Souza" userId="69860ac5-1ff4-497d-89e4-e5316b904d67" providerId="ADAL" clId="{3E963326-50A6-482B-8FFE-0E4A9FC5B440}" dt="2022-06-24T18:44:29.419" v="48" actId="931"/>
          <ac:spMkLst>
            <pc:docMk/>
            <pc:sldMk cId="2110453193" sldId="257"/>
            <ac:spMk id="3" creationId="{00000000-0000-0000-0000-000000000000}"/>
          </ac:spMkLst>
        </pc:spChg>
        <pc:spChg chg="add mod">
          <ac:chgData name="Diana Oliveira de Souza" userId="69860ac5-1ff4-497d-89e4-e5316b904d67" providerId="ADAL" clId="{3E963326-50A6-482B-8FFE-0E4A9FC5B440}" dt="2022-06-24T18:49:07.390" v="63" actId="478"/>
          <ac:spMkLst>
            <pc:docMk/>
            <pc:sldMk cId="2110453193" sldId="257"/>
            <ac:spMk id="4" creationId="{8E118F6E-F5E4-04D3-6829-1A82BF0894A0}"/>
          </ac:spMkLst>
        </pc:spChg>
        <pc:picChg chg="add del mod">
          <ac:chgData name="Diana Oliveira de Souza" userId="69860ac5-1ff4-497d-89e4-e5316b904d67" providerId="ADAL" clId="{3E963326-50A6-482B-8FFE-0E4A9FC5B440}" dt="2022-06-24T18:49:07.390" v="63" actId="478"/>
          <ac:picMkLst>
            <pc:docMk/>
            <pc:sldMk cId="2110453193" sldId="257"/>
            <ac:picMk id="5" creationId="{99C875DD-DB35-2350-45DC-BA1F7435CF85}"/>
          </ac:picMkLst>
        </pc:picChg>
        <pc:picChg chg="add del mod">
          <ac:chgData name="Diana Oliveira de Souza" userId="69860ac5-1ff4-497d-89e4-e5316b904d67" providerId="ADAL" clId="{3E963326-50A6-482B-8FFE-0E4A9FC5B440}" dt="2022-06-24T18:46:25.227" v="58" actId="478"/>
          <ac:picMkLst>
            <pc:docMk/>
            <pc:sldMk cId="2110453193" sldId="257"/>
            <ac:picMk id="6" creationId="{0CFB2D64-98CD-B380-B694-58332876FC18}"/>
          </ac:picMkLst>
        </pc:picChg>
      </pc:sldChg>
      <pc:sldChg chg="addSp delSp modSp add mod">
        <pc:chgData name="Diana Oliveira de Souza" userId="69860ac5-1ff4-497d-89e4-e5316b904d67" providerId="ADAL" clId="{3E963326-50A6-482B-8FFE-0E4A9FC5B440}" dt="2022-06-24T18:49:09.981" v="64" actId="478"/>
        <pc:sldMkLst>
          <pc:docMk/>
          <pc:sldMk cId="2659950474" sldId="259"/>
        </pc:sldMkLst>
        <pc:spChg chg="add mod">
          <ac:chgData name="Diana Oliveira de Souza" userId="69860ac5-1ff4-497d-89e4-e5316b904d67" providerId="ADAL" clId="{3E963326-50A6-482B-8FFE-0E4A9FC5B440}" dt="2022-06-24T18:49:09.981" v="64" actId="478"/>
          <ac:spMkLst>
            <pc:docMk/>
            <pc:sldMk cId="2659950474" sldId="259"/>
            <ac:spMk id="4" creationId="{70374B80-C1C4-024D-41DF-D5C5BC5DE427}"/>
          </ac:spMkLst>
        </pc:spChg>
        <pc:picChg chg="del">
          <ac:chgData name="Diana Oliveira de Souza" userId="69860ac5-1ff4-497d-89e4-e5316b904d67" providerId="ADAL" clId="{3E963326-50A6-482B-8FFE-0E4A9FC5B440}" dt="2022-06-24T18:49:09.981" v="64" actId="478"/>
          <ac:picMkLst>
            <pc:docMk/>
            <pc:sldMk cId="2659950474" sldId="259"/>
            <ac:picMk id="5" creationId="{99C875DD-DB35-2350-45DC-BA1F7435CF85}"/>
          </ac:picMkLst>
        </pc:picChg>
      </pc:sldChg>
      <pc:sldChg chg="add del">
        <pc:chgData name="Diana Oliveira de Souza" userId="69860ac5-1ff4-497d-89e4-e5316b904d67" providerId="ADAL" clId="{3E963326-50A6-482B-8FFE-0E4A9FC5B440}" dt="2022-06-24T18:46:32.626" v="59" actId="2696"/>
        <pc:sldMkLst>
          <pc:docMk/>
          <pc:sldMk cId="3090963357" sldId="259"/>
        </pc:sldMkLst>
      </pc:sldChg>
      <pc:sldChg chg="modSp new del mod">
        <pc:chgData name="Diana Oliveira de Souza" userId="69860ac5-1ff4-497d-89e4-e5316b904d67" providerId="ADAL" clId="{3E963326-50A6-482B-8FFE-0E4A9FC5B440}" dt="2022-06-24T18:46:37.334" v="60" actId="2696"/>
        <pc:sldMkLst>
          <pc:docMk/>
          <pc:sldMk cId="1324542882" sldId="260"/>
        </pc:sldMkLst>
        <pc:spChg chg="mod">
          <ac:chgData name="Diana Oliveira de Souza" userId="69860ac5-1ff4-497d-89e4-e5316b904d67" providerId="ADAL" clId="{3E963326-50A6-482B-8FFE-0E4A9FC5B440}" dt="2021-11-29T18:37:47.589" v="47" actId="20577"/>
          <ac:spMkLst>
            <pc:docMk/>
            <pc:sldMk cId="1324542882" sldId="260"/>
            <ac:spMk id="3" creationId="{77AF0058-78E5-43ED-9462-01F2792C08B9}"/>
          </ac:spMkLst>
        </pc:spChg>
      </pc:sldChg>
      <pc:sldChg chg="addSp delSp modSp add mod">
        <pc:chgData name="Diana Oliveira de Souza" userId="69860ac5-1ff4-497d-89e4-e5316b904d67" providerId="ADAL" clId="{3E963326-50A6-482B-8FFE-0E4A9FC5B440}" dt="2022-06-24T18:49:12.546" v="65" actId="478"/>
        <pc:sldMkLst>
          <pc:docMk/>
          <pc:sldMk cId="1619735517" sldId="260"/>
        </pc:sldMkLst>
        <pc:spChg chg="add mod">
          <ac:chgData name="Diana Oliveira de Souza" userId="69860ac5-1ff4-497d-89e4-e5316b904d67" providerId="ADAL" clId="{3E963326-50A6-482B-8FFE-0E4A9FC5B440}" dt="2022-06-24T18:49:12.546" v="65" actId="478"/>
          <ac:spMkLst>
            <pc:docMk/>
            <pc:sldMk cId="1619735517" sldId="260"/>
            <ac:spMk id="4" creationId="{E5688658-8737-F053-8FE5-DFC3AC822872}"/>
          </ac:spMkLst>
        </pc:spChg>
        <pc:picChg chg="del">
          <ac:chgData name="Diana Oliveira de Souza" userId="69860ac5-1ff4-497d-89e4-e5316b904d67" providerId="ADAL" clId="{3E963326-50A6-482B-8FFE-0E4A9FC5B440}" dt="2022-06-24T18:49:12.546" v="65" actId="478"/>
          <ac:picMkLst>
            <pc:docMk/>
            <pc:sldMk cId="1619735517" sldId="260"/>
            <ac:picMk id="5" creationId="{99C875DD-DB35-2350-45DC-BA1F7435CF85}"/>
          </ac:picMkLst>
        </pc:picChg>
      </pc:sldChg>
    </pc:docChg>
  </pc:docChgLst>
  <pc:docChgLst>
    <pc:chgData name="Diana Oliveira de Souza" userId="69860ac5-1ff4-497d-89e4-e5316b904d67" providerId="ADAL" clId="{9DED4584-8244-49F5-B104-DFFD7A4DE6E4}"/>
    <pc:docChg chg="delSld">
      <pc:chgData name="Diana Oliveira de Souza" userId="69860ac5-1ff4-497d-89e4-e5316b904d67" providerId="ADAL" clId="{9DED4584-8244-49F5-B104-DFFD7A4DE6E4}" dt="2022-06-28T23:16:25.513" v="1" actId="2696"/>
      <pc:docMkLst>
        <pc:docMk/>
      </pc:docMkLst>
      <pc:sldChg chg="del">
        <pc:chgData name="Diana Oliveira de Souza" userId="69860ac5-1ff4-497d-89e4-e5316b904d67" providerId="ADAL" clId="{9DED4584-8244-49F5-B104-DFFD7A4DE6E4}" dt="2022-06-28T23:16:23.183" v="0" actId="2696"/>
        <pc:sldMkLst>
          <pc:docMk/>
          <pc:sldMk cId="2110453193" sldId="257"/>
        </pc:sldMkLst>
      </pc:sldChg>
      <pc:sldChg chg="del">
        <pc:chgData name="Diana Oliveira de Souza" userId="69860ac5-1ff4-497d-89e4-e5316b904d67" providerId="ADAL" clId="{9DED4584-8244-49F5-B104-DFFD7A4DE6E4}" dt="2022-06-28T23:16:25.513" v="1" actId="2696"/>
        <pc:sldMkLst>
          <pc:docMk/>
          <pc:sldMk cId="2659950474" sldId="259"/>
        </pc:sldMkLst>
      </pc:sldChg>
    </pc:docChg>
  </pc:docChgLst>
  <pc:docChgLst>
    <pc:chgData name="Diana Oliveira de Souza" userId="69860ac5-1ff4-497d-89e4-e5316b904d67" providerId="ADAL" clId="{CFFC9DC5-FCF6-4EBC-BE8F-8B3F35D77576}"/>
    <pc:docChg chg="modSld">
      <pc:chgData name="Diana Oliveira de Souza" userId="69860ac5-1ff4-497d-89e4-e5316b904d67" providerId="ADAL" clId="{CFFC9DC5-FCF6-4EBC-BE8F-8B3F35D77576}" dt="2022-11-22T23:26:25.368" v="6" actId="1076"/>
      <pc:docMkLst>
        <pc:docMk/>
      </pc:docMkLst>
      <pc:sldChg chg="addSp modSp mod">
        <pc:chgData name="Diana Oliveira de Souza" userId="69860ac5-1ff4-497d-89e4-e5316b904d67" providerId="ADAL" clId="{CFFC9DC5-FCF6-4EBC-BE8F-8B3F35D77576}" dt="2022-11-22T23:26:20.743" v="4" actId="1076"/>
        <pc:sldMkLst>
          <pc:docMk/>
          <pc:sldMk cId="0" sldId="256"/>
        </pc:sldMkLst>
        <pc:picChg chg="add mod">
          <ac:chgData name="Diana Oliveira de Souza" userId="69860ac5-1ff4-497d-89e4-e5316b904d67" providerId="ADAL" clId="{CFFC9DC5-FCF6-4EBC-BE8F-8B3F35D77576}" dt="2022-11-22T23:26:20.743" v="4" actId="1076"/>
          <ac:picMkLst>
            <pc:docMk/>
            <pc:sldMk cId="0" sldId="256"/>
            <ac:picMk id="3" creationId="{DC3C78F9-892E-23EC-CDD6-85FA8C83ED5E}"/>
          </ac:picMkLst>
        </pc:picChg>
      </pc:sldChg>
      <pc:sldChg chg="addSp modSp mod">
        <pc:chgData name="Diana Oliveira de Souza" userId="69860ac5-1ff4-497d-89e4-e5316b904d67" providerId="ADAL" clId="{CFFC9DC5-FCF6-4EBC-BE8F-8B3F35D77576}" dt="2022-11-22T23:26:25.368" v="6" actId="1076"/>
        <pc:sldMkLst>
          <pc:docMk/>
          <pc:sldMk cId="1619735517" sldId="260"/>
        </pc:sldMkLst>
        <pc:picChg chg="add mod">
          <ac:chgData name="Diana Oliveira de Souza" userId="69860ac5-1ff4-497d-89e4-e5316b904d67" providerId="ADAL" clId="{CFFC9DC5-FCF6-4EBC-BE8F-8B3F35D77576}" dt="2022-11-22T23:26:25.368" v="6" actId="1076"/>
          <ac:picMkLst>
            <pc:docMk/>
            <pc:sldMk cId="1619735517" sldId="260"/>
            <ac:picMk id="3" creationId="{08022DA4-688F-E878-2B1F-421FA5AB72E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1365249"/>
            <a:ext cx="22917150" cy="2380631"/>
          </a:xfrm>
        </p:spPr>
        <p:txBody>
          <a:bodyPr/>
          <a:lstStyle/>
          <a:p>
            <a:r>
              <a:rPr lang="pt-BR" dirty="0"/>
              <a:t>Clique para editar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23900" y="4191000"/>
            <a:ext cx="22917150" cy="8362950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1137B-F694-7B4C-8D60-520B530DFBC4}" type="datetimeFigureOut">
              <a:rPr lang="pt-BR" smtClean="0"/>
              <a:t>11/09/2024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1886690" y="13081000"/>
            <a:ext cx="597921" cy="471924"/>
          </a:xfrm>
        </p:spPr>
        <p:txBody>
          <a:bodyPr/>
          <a:lstStyle/>
          <a:p>
            <a:fld id="{85C2E139-75F7-E84C-B376-8E7902EEB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32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31259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13165980" y="952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sp>
        <p:nvSpPr>
          <p:cNvPr id="5" name="MSIPCMContentMarking" descr="{&quot;HashCode&quot;:856575014,&quot;Placement&quot;:&quot;Footer&quot;,&quot;Top&quot;:1059.343,&quot;Left&quot;:0.0,&quot;SlideWidth&quot;:1920,&quot;SlideHeight&quot;:1080}">
            <a:extLst>
              <a:ext uri="{FF2B5EF4-FFF2-40B4-BE49-F238E27FC236}">
                <a16:creationId xmlns:a16="http://schemas.microsoft.com/office/drawing/2014/main" id="{64A3F96C-095B-DEFC-C514-83B9928BD5B8}"/>
              </a:ext>
            </a:extLst>
          </p:cNvPr>
          <p:cNvSpPr txBox="1"/>
          <p:nvPr userDrawn="1"/>
        </p:nvSpPr>
        <p:spPr>
          <a:xfrm>
            <a:off x="0" y="13453656"/>
            <a:ext cx="2576291" cy="2623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 anchorCtr="1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Helvetica Neue"/>
                <a:cs typeface="Helvetica Neue"/>
                <a:sym typeface="Helvetica Neue"/>
              </a:rPr>
              <a:t>Classificação: Pública | Classification: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9D3CC09-ADE4-4A8A-B6AD-96ADA43F9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4384000" cy="13716001"/>
          </a:xfrm>
          <a:prstGeom prst="rect">
            <a:avLst/>
          </a:prstGeom>
        </p:spPr>
      </p:pic>
      <p:sp>
        <p:nvSpPr>
          <p:cNvPr id="120" name="Title"/>
          <p:cNvSpPr txBox="1">
            <a:spLocks noGrp="1"/>
          </p:cNvSpPr>
          <p:nvPr>
            <p:ph type="ctrTitle"/>
          </p:nvPr>
        </p:nvSpPr>
        <p:spPr>
          <a:xfrm>
            <a:off x="1778000" y="2298700"/>
            <a:ext cx="19029265" cy="4648200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Inovação e as Bases de IA, Data Science e Big Data</a:t>
            </a:r>
          </a:p>
        </p:txBody>
      </p:sp>
      <p:sp>
        <p:nvSpPr>
          <p:cNvPr id="121" name="Body"/>
          <p:cNvSpPr txBox="1">
            <a:spLocks noGrp="1"/>
          </p:cNvSpPr>
          <p:nvPr>
            <p:ph type="subTitle" sz="quarter" idx="1"/>
          </p:nvPr>
        </p:nvSpPr>
        <p:spPr>
          <a:xfrm>
            <a:off x="1778000" y="7073900"/>
            <a:ext cx="19029265" cy="15875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pt-BR" dirty="0"/>
              <a:t>Aula 6</a:t>
            </a:r>
          </a:p>
          <a:p>
            <a:endParaRPr lang="pt-BR" dirty="0"/>
          </a:p>
          <a:p>
            <a:r>
              <a:rPr lang="pt-BR" dirty="0"/>
              <a:t>Professor: Marcius Linhares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DC3C78F9-892E-23EC-CDD6-85FA8C83ED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7305" y="10749500"/>
            <a:ext cx="878400" cy="878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Tema 6: Identificação de Produtos com Maior Risco de Obsolescência em uma Rede de Lojas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Uma rede de lojas quer prever quais produtos em seu estoque estão em risco de obsolescência, afetando suas margens de lucro.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821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dirty="0"/>
              <a:t>Tema 7: Agrupamento de Cidades para Análise de Expansão de uma Franquia de Restaurantes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Uma franquia de restaurantes deseja expandir suas operações e precisa identificar cidades-alvo com características socioeconômicas similares às de seus mercados de sucesso.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0062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9975"/>
            <a:ext cx="22917150" cy="8976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Tema 8: Previsão de Consumo de Energia em uma Indústria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Uma indústria de grande porte deseja prever o consumo de energia nos próximos meses para otimizar custos e melhorar a gestão energética.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6222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724040"/>
            <a:ext cx="22917150" cy="897604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1. Classificação:</a:t>
            </a:r>
          </a:p>
          <a:p>
            <a:pPr marL="0" indent="0">
              <a:buNone/>
            </a:pPr>
            <a:r>
              <a:rPr lang="pt-BR" b="1" dirty="0"/>
              <a:t>Foco</a:t>
            </a:r>
            <a:r>
              <a:rPr lang="pt-BR" dirty="0"/>
              <a:t>: Prever a probabilidade de um evento ou comportamento específico ocorrer.</a:t>
            </a:r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Identificar uma categoria ou classe para cada instância nos dados, como "sim" ou "não", ou classificar em múltiplas categorias.</a:t>
            </a:r>
          </a:p>
          <a:p>
            <a:pPr marL="0" indent="0">
              <a:buNone/>
            </a:pPr>
            <a:r>
              <a:rPr lang="pt-BR" b="1" dirty="0"/>
              <a:t>Exemplos de aplicação</a:t>
            </a:r>
            <a:r>
              <a:rPr lang="pt-BR" dirty="0"/>
              <a:t>: Prever se um cliente irá cancelar um serviço, classificar e-mails como spam ou não, prever a aprovação de um crédito.</a:t>
            </a:r>
          </a:p>
          <a:p>
            <a:pPr marL="0" indent="0">
              <a:buNone/>
            </a:pPr>
            <a:r>
              <a:rPr lang="pt-BR" b="1" dirty="0"/>
              <a:t>Quando usar</a:t>
            </a:r>
            <a:r>
              <a:rPr lang="pt-BR" dirty="0"/>
              <a:t>: Quando o problema envolve decisões binárias ou múltiplas categorias.</a:t>
            </a:r>
          </a:p>
          <a:p>
            <a:pPr marL="0" indent="0">
              <a:buNone/>
            </a:pPr>
            <a:r>
              <a:rPr lang="pt-BR" b="1" dirty="0"/>
              <a:t>Modelos comuns</a:t>
            </a:r>
            <a:r>
              <a:rPr lang="pt-BR" dirty="0"/>
              <a:t>: Regressão Logística, Random Forest, </a:t>
            </a:r>
            <a:r>
              <a:rPr lang="pt-BR" dirty="0" err="1"/>
              <a:t>XGBoost</a:t>
            </a:r>
            <a:r>
              <a:rPr lang="pt-BR" dirty="0"/>
              <a:t>.</a:t>
            </a:r>
          </a:p>
          <a:p>
            <a:pPr marL="0" indent="0">
              <a:buNone/>
            </a:pPr>
            <a:r>
              <a:rPr lang="pt-BR" b="1" dirty="0"/>
              <a:t>Uso ideal</a:t>
            </a:r>
            <a:r>
              <a:rPr lang="pt-BR" dirty="0"/>
              <a:t>: Prever resultados categóricos, como aprovação/reprovação, evasão de clientes, ou detecção de fraude.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048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724040"/>
            <a:ext cx="22917150" cy="89760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2. Regressão:</a:t>
            </a:r>
          </a:p>
          <a:p>
            <a:pPr marL="0" indent="0">
              <a:buNone/>
            </a:pPr>
            <a:r>
              <a:rPr lang="pt-BR" b="1" dirty="0"/>
              <a:t>Foco</a:t>
            </a:r>
            <a:r>
              <a:rPr lang="pt-BR" dirty="0"/>
              <a:t>: Prever valores contínuos com base em variáveis explicativas.</a:t>
            </a:r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Estimar um valor numérico, como a previsão de vendas, custos ou tempo.</a:t>
            </a:r>
          </a:p>
          <a:p>
            <a:pPr marL="0" indent="0">
              <a:buNone/>
            </a:pPr>
            <a:r>
              <a:rPr lang="pt-BR" b="1" dirty="0"/>
              <a:t>Exemplos de aplicação</a:t>
            </a:r>
            <a:r>
              <a:rPr lang="pt-BR" dirty="0"/>
              <a:t>: Prever o preço de um imóvel com base em suas características, prever o consumo de energia ou o tempo de atendimento de um cliente.</a:t>
            </a:r>
          </a:p>
          <a:p>
            <a:pPr marL="0" indent="0">
              <a:buNone/>
            </a:pPr>
            <a:r>
              <a:rPr lang="pt-BR" b="1" dirty="0"/>
              <a:t>Quando usar</a:t>
            </a:r>
            <a:r>
              <a:rPr lang="pt-BR" dirty="0"/>
              <a:t>: Quando o problema envolve a previsão de valores contínuos.</a:t>
            </a:r>
          </a:p>
          <a:p>
            <a:pPr marL="0" indent="0">
              <a:buNone/>
            </a:pPr>
            <a:r>
              <a:rPr lang="pt-BR" b="1" dirty="0"/>
              <a:t>Modelos comuns</a:t>
            </a:r>
            <a:r>
              <a:rPr lang="pt-BR" dirty="0"/>
              <a:t>: Regressão Linear, Regressão Polinomial.</a:t>
            </a:r>
          </a:p>
          <a:p>
            <a:pPr marL="0" indent="0">
              <a:buNone/>
            </a:pPr>
            <a:r>
              <a:rPr lang="pt-BR" b="1" dirty="0"/>
              <a:t>Uso ideal</a:t>
            </a:r>
            <a:r>
              <a:rPr lang="pt-BR" dirty="0"/>
              <a:t>: Prever métricas contínuas, como preço, tempo ou volume de vendas.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8106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3. Clusterização:</a:t>
            </a:r>
          </a:p>
          <a:p>
            <a:pPr marL="0" indent="0">
              <a:buNone/>
            </a:pPr>
            <a:r>
              <a:rPr lang="pt-BR" b="1" dirty="0"/>
              <a:t>Foco</a:t>
            </a:r>
            <a:r>
              <a:rPr lang="pt-BR" dirty="0"/>
              <a:t>: Agrupar dados que compartilham características semelhantes.</a:t>
            </a:r>
          </a:p>
          <a:p>
            <a:pPr marL="0" indent="0">
              <a:buNone/>
            </a:pPr>
            <a:r>
              <a:rPr lang="pt-BR" b="1" dirty="0"/>
              <a:t>Objetivo</a:t>
            </a:r>
            <a:r>
              <a:rPr lang="pt-BR" dirty="0"/>
              <a:t>: Encontrar padrões ou segmentos em um conjunto de dados sem rótulos pré-definidos, agrupando itens com base em suas semelhanças.</a:t>
            </a:r>
          </a:p>
          <a:p>
            <a:pPr marL="0" indent="0">
              <a:buNone/>
            </a:pPr>
            <a:r>
              <a:rPr lang="pt-BR" b="1" dirty="0"/>
              <a:t>Exemplos de aplicação</a:t>
            </a:r>
            <a:r>
              <a:rPr lang="pt-BR" dirty="0"/>
              <a:t>: Segmentação de clientes para marketing, agrupamento de produtos similares em um e-commerce, análise de padrões em grandes volumes de dados.</a:t>
            </a:r>
          </a:p>
          <a:p>
            <a:pPr marL="0" indent="0">
              <a:buNone/>
            </a:pPr>
            <a:r>
              <a:rPr lang="pt-BR" b="1" dirty="0"/>
              <a:t>Quando usar</a:t>
            </a:r>
            <a:r>
              <a:rPr lang="pt-BR" dirty="0"/>
              <a:t>: Quando o objetivo é explorar e identificar grupos naturais nos dados.</a:t>
            </a:r>
          </a:p>
          <a:p>
            <a:pPr marL="0" indent="0">
              <a:buNone/>
            </a:pPr>
            <a:r>
              <a:rPr lang="pt-BR" b="1" dirty="0"/>
              <a:t>Modelo comum</a:t>
            </a:r>
            <a:r>
              <a:rPr lang="pt-BR" dirty="0"/>
              <a:t>: </a:t>
            </a:r>
            <a:r>
              <a:rPr lang="pt-BR" dirty="0" err="1"/>
              <a:t>K-means</a:t>
            </a:r>
            <a:endParaRPr lang="pt-BR" dirty="0"/>
          </a:p>
          <a:p>
            <a:pPr marL="0" indent="0">
              <a:buNone/>
            </a:pPr>
            <a:r>
              <a:rPr lang="pt-BR" b="1" dirty="0"/>
              <a:t>Uso ideal</a:t>
            </a:r>
            <a:r>
              <a:rPr lang="pt-BR" dirty="0"/>
              <a:t>: Agrupar dados sem rótulos definidos para descobrir padrões, como segmentação de clientes ou categorização de produtos.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58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Levantamento Técnico do Problema de Negócio</a:t>
            </a:r>
          </a:p>
          <a:p>
            <a:pPr marL="0" indent="0">
              <a:buNone/>
            </a:pPr>
            <a:r>
              <a:rPr lang="pt-BR" b="1" dirty="0"/>
              <a:t>Descrição do Problema</a:t>
            </a:r>
            <a:r>
              <a:rPr lang="pt-BR" dirty="0"/>
              <a:t>: Explicar claramente qual é o problema de negócio que está sendo abordado e quais são as implicações para a organização.</a:t>
            </a:r>
          </a:p>
          <a:p>
            <a:pPr marL="0" indent="0">
              <a:buNone/>
            </a:pPr>
            <a:r>
              <a:rPr lang="pt-BR" b="1" dirty="0"/>
              <a:t>Questões a Responder</a:t>
            </a:r>
            <a:r>
              <a:rPr lang="pt-BR" dirty="0"/>
              <a:t>: Quais são as perguntas-chave que o trabalho vai responder? (ex.: "Quais clientes estão mais propensos a cancelar o serviço?")</a:t>
            </a:r>
          </a:p>
          <a:p>
            <a:pPr marL="0" indent="0">
              <a:buNone/>
            </a:pPr>
            <a:r>
              <a:rPr lang="pt-BR" b="1" dirty="0"/>
              <a:t>Importância do Problema</a:t>
            </a:r>
            <a:r>
              <a:rPr lang="pt-BR" dirty="0"/>
              <a:t>: Justificar a importância de resolver este problema, incluindo impactos financeiros, operacionais ou estratégicos.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298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Definição da Técnica a Ser Utilizada</a:t>
            </a:r>
          </a:p>
          <a:p>
            <a:pPr marL="0" indent="0">
              <a:buNone/>
            </a:pPr>
            <a:r>
              <a:rPr lang="pt-BR" b="1" dirty="0"/>
              <a:t>Análise das Opções</a:t>
            </a:r>
            <a:r>
              <a:rPr lang="pt-BR" dirty="0"/>
              <a:t>: Descrever brevemente as técnicas/modelos que poderiam ser utilizados (sem necessariamente escolher uma).</a:t>
            </a:r>
          </a:p>
          <a:p>
            <a:pPr marL="0" indent="0">
              <a:buNone/>
            </a:pPr>
            <a:r>
              <a:rPr lang="pt-BR" b="1" dirty="0"/>
              <a:t>Escolha do Modelo</a:t>
            </a:r>
            <a:r>
              <a:rPr lang="pt-BR" dirty="0"/>
              <a:t>: Explicar qual técnica foi escolhida (classificação, regressão ou clusterização) e o porquê, com base no problema específico.</a:t>
            </a:r>
          </a:p>
          <a:p>
            <a:pPr marL="0" indent="0">
              <a:buNone/>
            </a:pPr>
            <a:r>
              <a:rPr lang="pt-BR" b="1" dirty="0"/>
              <a:t>Validação do Modelo</a:t>
            </a:r>
            <a:r>
              <a:rPr lang="pt-BR" dirty="0"/>
              <a:t>: Descrever como o modelo será avaliado (métricas de desempenho como AUC-ROC, precisão, F1-score, etc.).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25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Preparação dos Dados e Engenharia de Features</a:t>
            </a:r>
          </a:p>
          <a:p>
            <a:pPr marL="0" indent="0">
              <a:buNone/>
            </a:pPr>
            <a:r>
              <a:rPr lang="pt-BR" b="1" dirty="0"/>
              <a:t>Descrição dos Dados</a:t>
            </a:r>
            <a:r>
              <a:rPr lang="pt-BR" dirty="0"/>
              <a:t>: Explicar quais dados estão sendo utilizados (histórico de vendas, perfil dos clientes, etc.) e de onde eles foram obtidos.</a:t>
            </a:r>
          </a:p>
          <a:p>
            <a:pPr marL="0" indent="0">
              <a:buNone/>
            </a:pPr>
            <a:r>
              <a:rPr lang="pt-BR" b="1" dirty="0"/>
              <a:t>Limpeza e Pré-processamento dos Dados</a:t>
            </a:r>
            <a:r>
              <a:rPr lang="pt-BR" dirty="0"/>
              <a:t>: Descrever qualquer processo de limpeza, tratamento de valores ausentes ou normalização de dados.</a:t>
            </a:r>
          </a:p>
          <a:p>
            <a:pPr marL="0" indent="0">
              <a:buNone/>
            </a:pPr>
            <a:r>
              <a:rPr lang="pt-BR" b="1" dirty="0"/>
              <a:t>Engenharia de Features</a:t>
            </a:r>
            <a:r>
              <a:rPr lang="pt-BR" dirty="0"/>
              <a:t>: Explicar como novas variáveis foram criadas para melhorar o desempenho do modelo (ex.: média de gasto nos últimos meses, frequência de uso).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8840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Desenvolvimento e Treinamento do Modelo</a:t>
            </a:r>
          </a:p>
          <a:p>
            <a:pPr marL="0" indent="0">
              <a:buNone/>
            </a:pPr>
            <a:r>
              <a:rPr lang="pt-BR" b="1" dirty="0"/>
              <a:t>Descrição do Modelo</a:t>
            </a:r>
            <a:r>
              <a:rPr lang="pt-BR" dirty="0"/>
              <a:t>: Explicar como o modelo foi desenvolvido, incluindo qualquer ajuste de </a:t>
            </a:r>
            <a:r>
              <a:rPr lang="pt-BR" dirty="0" err="1"/>
              <a:t>hiperparâmetros</a:t>
            </a:r>
            <a:r>
              <a:rPr lang="pt-BR" dirty="0"/>
              <a:t> ou </a:t>
            </a:r>
            <a:r>
              <a:rPr lang="pt-BR" dirty="0" err="1"/>
              <a:t>tuning</a:t>
            </a:r>
            <a:r>
              <a:rPr lang="pt-BR" dirty="0"/>
              <a:t> realizado.</a:t>
            </a:r>
          </a:p>
          <a:p>
            <a:pPr marL="0" indent="0">
              <a:buNone/>
            </a:pPr>
            <a:r>
              <a:rPr lang="pt-BR" b="1" dirty="0"/>
              <a:t>Divisão dos Dados</a:t>
            </a:r>
            <a:r>
              <a:rPr lang="pt-BR" dirty="0"/>
              <a:t>: Detalhar como os dados foram divididos em treino e teste, e a lógica por trás disso (ex.: 70% treino, 30% teste).</a:t>
            </a:r>
          </a:p>
          <a:p>
            <a:pPr marL="0" indent="0">
              <a:buNone/>
            </a:pPr>
            <a:r>
              <a:rPr lang="pt-BR" b="1" dirty="0"/>
              <a:t>Métricas de Desempenho</a:t>
            </a:r>
            <a:r>
              <a:rPr lang="pt-BR" dirty="0"/>
              <a:t>: Apresentar os resultados com base nas métricas de desempenho escolhidas e explicar o que os números indicam.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4868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3B768F81-A0A4-F5FE-8183-B2691E637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376278"/>
              </p:ext>
            </p:extLst>
          </p:nvPr>
        </p:nvGraphicFramePr>
        <p:xfrm>
          <a:off x="723900" y="4191000"/>
          <a:ext cx="22917150" cy="4098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468">
                  <a:extLst>
                    <a:ext uri="{9D8B030D-6E8A-4147-A177-3AD203B41FA5}">
                      <a16:colId xmlns:a16="http://schemas.microsoft.com/office/drawing/2014/main" val="408261818"/>
                    </a:ext>
                  </a:extLst>
                </a:gridCol>
                <a:gridCol w="5359877">
                  <a:extLst>
                    <a:ext uri="{9D8B030D-6E8A-4147-A177-3AD203B41FA5}">
                      <a16:colId xmlns:a16="http://schemas.microsoft.com/office/drawing/2014/main" val="1611556206"/>
                    </a:ext>
                  </a:extLst>
                </a:gridCol>
                <a:gridCol w="15336805">
                  <a:extLst>
                    <a:ext uri="{9D8B030D-6E8A-4147-A177-3AD203B41FA5}">
                      <a16:colId xmlns:a16="http://schemas.microsoft.com/office/drawing/2014/main" val="417528597"/>
                    </a:ext>
                  </a:extLst>
                </a:gridCol>
              </a:tblGrid>
              <a:tr h="425269">
                <a:tc>
                  <a:txBody>
                    <a:bodyPr/>
                    <a:lstStyle/>
                    <a:p>
                      <a:r>
                        <a:rPr lang="pt-BR" sz="2800" dirty="0"/>
                        <a:t>Nº AULA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CONTEÚDO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566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27/08/2024 (terça-feira)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Introdução à Inovação, Business </a:t>
                      </a:r>
                      <a:r>
                        <a:rPr lang="pt-BR" sz="2800" dirty="0" err="1"/>
                        <a:t>Intelligence</a:t>
                      </a:r>
                      <a:r>
                        <a:rPr lang="pt-BR" sz="2800" dirty="0"/>
                        <a:t> e Tecnologia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6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28/08/2024 (quarta-feira)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Fundamentos de Inteligência Artificial e Soluções Emergentes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87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03/09/2024 (terça-feira)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Fundamentos de Data Science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7136"/>
                  </a:ext>
                </a:extLst>
              </a:tr>
              <a:tr h="562543">
                <a:tc>
                  <a:txBody>
                    <a:bodyPr/>
                    <a:lstStyle/>
                    <a:p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04/09/2024 (quarta-feira)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Fundamentos de 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436356"/>
                  </a:ext>
                </a:extLst>
              </a:tr>
              <a:tr h="561748">
                <a:tc>
                  <a:txBody>
                    <a:bodyPr/>
                    <a:lstStyle/>
                    <a:p>
                      <a:r>
                        <a:rPr lang="pt-BR" sz="2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10/09/2024 (terça-feira)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Integração de IA, Data Science e Big Data na Inovação / Tendências, Ética e o Futuro da IA e Big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056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>
                          <a:highlight>
                            <a:srgbClr val="00FF00"/>
                          </a:highlight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highlight>
                            <a:srgbClr val="00FF00"/>
                          </a:highlight>
                        </a:rPr>
                        <a:t>11/09/2024 (quarta-feira)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>
                          <a:highlight>
                            <a:srgbClr val="00FF00"/>
                          </a:highlight>
                        </a:rPr>
                        <a:t>Trabalho em Grupo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186545"/>
                  </a:ext>
                </a:extLst>
              </a:tr>
            </a:tbl>
          </a:graphicData>
        </a:graphic>
      </p:graphicFrame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676293"/>
            <a:ext cx="22917150" cy="97625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Apoio:</a:t>
            </a:r>
          </a:p>
          <a:p>
            <a:pPr marL="0" indent="0">
              <a:buNone/>
            </a:pPr>
            <a:r>
              <a:rPr lang="pt-BR" b="1" dirty="0"/>
              <a:t>Resultados e Análise</a:t>
            </a:r>
          </a:p>
          <a:p>
            <a:pPr marL="0" indent="0">
              <a:buNone/>
            </a:pPr>
            <a:r>
              <a:rPr lang="pt-BR" b="1" dirty="0"/>
              <a:t>Resultados do Modelo</a:t>
            </a:r>
            <a:r>
              <a:rPr lang="pt-BR" dirty="0"/>
              <a:t>: Apresentar os principais resultados (ex.: "O modelo conseguiu prever com uma precisão de 85% os clientes propensos a cancelar o serviço").</a:t>
            </a:r>
          </a:p>
          <a:p>
            <a:pPr marL="0" indent="0">
              <a:buNone/>
            </a:pPr>
            <a:r>
              <a:rPr lang="pt-BR" b="1" dirty="0"/>
              <a:t>Análise dos Resultados</a:t>
            </a:r>
            <a:r>
              <a:rPr lang="pt-BR" dirty="0"/>
              <a:t>: Discutir o que os resultados significam para o problema de negócio e como eles podem ser utilizados para tomada de decisão.</a:t>
            </a:r>
          </a:p>
          <a:p>
            <a:pPr marL="0" indent="0">
              <a:buNone/>
            </a:pPr>
            <a:r>
              <a:rPr lang="pt-BR" b="1" dirty="0"/>
              <a:t>Limitações do Modelo</a:t>
            </a:r>
            <a:r>
              <a:rPr lang="pt-BR" dirty="0"/>
              <a:t>: Mencionar qualquer limitação que o modelo tenha e como isso pode impactar os resultados.</a:t>
            </a:r>
          </a:p>
        </p:txBody>
      </p:sp>
    </p:spTree>
    <p:extLst>
      <p:ext uri="{BB962C8B-B14F-4D97-AF65-F5344CB8AC3E}">
        <p14:creationId xmlns:p14="http://schemas.microsoft.com/office/powerpoint/2010/main" val="1216370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24377904" cy="1371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Imagem 7" descr="Uma imagem contendo Gráfico&#10;&#10;Descrição gerada automaticamente">
            <a:extLst>
              <a:ext uri="{FF2B5EF4-FFF2-40B4-BE49-F238E27FC236}">
                <a16:creationId xmlns:a16="http://schemas.microsoft.com/office/drawing/2014/main" id="{5FB347BB-5A9E-43D2-8702-9266F6BDF7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2564"/>
            <a:ext cx="24383980" cy="137134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425" y="5667684"/>
            <a:ext cx="22917150" cy="2380631"/>
          </a:xfrm>
        </p:spPr>
        <p:txBody>
          <a:bodyPr/>
          <a:lstStyle/>
          <a:p>
            <a:r>
              <a:rPr lang="pt-BR" dirty="0"/>
              <a:t>Trabalho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2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6 - Temas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5218770"/>
            <a:ext cx="22917150" cy="101234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Tema 1: Otimização do Atendimento ao Cliente em um </a:t>
            </a:r>
            <a:r>
              <a:rPr lang="pt-BR" b="1" dirty="0" err="1"/>
              <a:t>Call</a:t>
            </a:r>
            <a:r>
              <a:rPr lang="pt-BR" b="1" dirty="0"/>
              <a:t> Center;</a:t>
            </a:r>
          </a:p>
          <a:p>
            <a:pPr marL="0" indent="0">
              <a:buNone/>
            </a:pPr>
            <a:r>
              <a:rPr lang="pt-BR" b="1" dirty="0"/>
              <a:t>Tema 2: Segmentação de Consumidores para uma Loja de Alimentos Orgânicos;</a:t>
            </a:r>
          </a:p>
          <a:p>
            <a:pPr marL="0" indent="0">
              <a:buNone/>
            </a:pPr>
            <a:r>
              <a:rPr lang="pt-BR" b="1" dirty="0"/>
              <a:t>Tema 3: Previsão de Preço de Imóveis em uma Grande Cidade;</a:t>
            </a:r>
          </a:p>
          <a:p>
            <a:pPr marL="0" indent="0">
              <a:buNone/>
            </a:pPr>
            <a:r>
              <a:rPr lang="pt-BR" b="1" dirty="0"/>
              <a:t>Tema 4: Identificação de Fraudes em Reembolsos de Seguros;</a:t>
            </a:r>
          </a:p>
          <a:p>
            <a:pPr marL="0" indent="0">
              <a:buNone/>
            </a:pPr>
            <a:r>
              <a:rPr lang="pt-BR" b="1" dirty="0"/>
              <a:t>Tema 5: Agrupamento de Produtos para Melhor Recomendação em um E-commerce;</a:t>
            </a:r>
          </a:p>
          <a:p>
            <a:pPr marL="0" indent="0">
              <a:buNone/>
            </a:pPr>
            <a:r>
              <a:rPr lang="pt-BR" b="1" dirty="0"/>
              <a:t>Tema 6: Identificação de Produtos com Maior Risco de Obsolescência em uma Rede de Lojas;</a:t>
            </a:r>
          </a:p>
          <a:p>
            <a:pPr marL="0" indent="0">
              <a:buNone/>
            </a:pPr>
            <a:r>
              <a:rPr lang="pt-BR" b="1" dirty="0"/>
              <a:t>Tema 7: Agrupamento de Cidades para Análise de Expansão de uma Franquia de Restaurantes;</a:t>
            </a:r>
          </a:p>
          <a:p>
            <a:pPr marL="0" indent="0">
              <a:buNone/>
            </a:pPr>
            <a:r>
              <a:rPr lang="pt-BR" b="1" dirty="0"/>
              <a:t>Tema 8: Previsão de Consumo de Energia em uma Indústria.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4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Tema 1: Otimização do Atendimento ao Cliente em um </a:t>
            </a:r>
            <a:r>
              <a:rPr lang="pt-BR" b="1" dirty="0" err="1"/>
              <a:t>Call</a:t>
            </a:r>
            <a:r>
              <a:rPr lang="pt-BR" b="1" dirty="0"/>
              <a:t> Center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Um </a:t>
            </a:r>
            <a:r>
              <a:rPr lang="pt-BR" dirty="0" err="1"/>
              <a:t>call</a:t>
            </a:r>
            <a:r>
              <a:rPr lang="pt-BR" dirty="0"/>
              <a:t> center enfrenta longos tempos de espera e baixa satisfação dos clientes. O objetivo é identificar os principais fatores que influenciam o desempenho dos atendentes e otimizar a alocação de recursos para melhorar a eficiência.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5538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Tema 2: Segmentação de Consumidores para uma Loja de Alimentos Orgânicos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A loja quer entender melhor seus clientes e agrupar perfis para otimizar estratégias de marketing.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Dados: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0768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Tema 3: Previsão de Preço de Imóveis em uma Grande Cidade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A empresa imobiliária deseja prever o preço dos imóveis com base em características como localização, número de quartos, tamanho e outros fatores.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969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Tema 4: Identificação de Fraudes em Reembolsos de Seguros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A empresa de seguros está enfrentando um aumento de fraudes nos pedidos de reembolso e quer identificar transações suspeitas de maneira proativa.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154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3900" y="562816"/>
            <a:ext cx="5042418" cy="743469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Aula 6</a:t>
            </a:r>
          </a:p>
        </p:txBody>
      </p:sp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08022DA4-688F-E878-2B1F-421FA5AB72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79" y="10821689"/>
            <a:ext cx="878400" cy="878400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43A15B6-7AB5-0580-819E-78F8BF806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284840"/>
            <a:ext cx="22917150" cy="897604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Tema 5: Agrupamento de Produtos para Melhor Recomendação em um E-commerce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Levantamento Técnico do Problema de Negócio</a:t>
            </a:r>
            <a:r>
              <a:rPr lang="pt-BR" dirty="0"/>
              <a:t>: A empresa de e-commerce deseja melhorar a personalização de recomendações, agrupando produtos semelhantes com base no comportamento de compra.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Preparação dos Dados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Questão de Negócio</a:t>
            </a:r>
            <a:r>
              <a:rPr lang="pt-BR" dirty="0"/>
              <a:t>: 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Resultados Esperados</a:t>
            </a:r>
            <a:r>
              <a:rPr lang="pt-B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741302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Personalizada 1">
      <a:majorFont>
        <a:latin typeface="Krub SemiBold"/>
        <a:ea typeface="Verdana"/>
        <a:cs typeface="Helvetica Neue Medium"/>
      </a:majorFont>
      <a:minorFont>
        <a:latin typeface="Krub Medium"/>
        <a:ea typeface="Verdana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792a185-d594-471f-bddd-5190dabce2cc" xsi:nil="true"/>
    <lcf76f155ced4ddcb4097134ff3c332f xmlns="97b65f1f-8e58-45a4-8790-9ffeed0975c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4CAFD264DBE9A44AD109CF93ADA0BEA" ma:contentTypeVersion="14" ma:contentTypeDescription="Crie um novo documento." ma:contentTypeScope="" ma:versionID="6a0a0730748f1892712ede9ae389557f">
  <xsd:schema xmlns:xsd="http://www.w3.org/2001/XMLSchema" xmlns:xs="http://www.w3.org/2001/XMLSchema" xmlns:p="http://schemas.microsoft.com/office/2006/metadata/properties" xmlns:ns2="97b65f1f-8e58-45a4-8790-9ffeed0975c9" xmlns:ns3="3792a185-d594-471f-bddd-5190dabce2cc" targetNamespace="http://schemas.microsoft.com/office/2006/metadata/properties" ma:root="true" ma:fieldsID="34c3aa50f109456fab23da0823d74ba1" ns2:_="" ns3:_="">
    <xsd:import namespace="97b65f1f-8e58-45a4-8790-9ffeed0975c9"/>
    <xsd:import namespace="3792a185-d594-471f-bddd-5190dabce2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65f1f-8e58-45a4-8790-9ffeed0975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a0cc33bb-f423-4bc4-9547-323bb343d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92a185-d594-471f-bddd-5190dabce2c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18bb4fa9-9959-435c-a563-ba33232a2fb7}" ma:internalName="TaxCatchAll" ma:showField="CatchAllData" ma:web="3792a185-d594-471f-bddd-5190dabce2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2B0F66-32D8-4318-9FAE-9EACF69D7379}">
  <ds:schemaRefs>
    <ds:schemaRef ds:uri="http://schemas.microsoft.com/office/2006/metadata/properties"/>
    <ds:schemaRef ds:uri="http://schemas.microsoft.com/office/infopath/2007/PartnerControls"/>
    <ds:schemaRef ds:uri="4620a0fb-8c8e-452c-99f9-831cb1282a4d"/>
    <ds:schemaRef ds:uri="3792a185-d594-471f-bddd-5190dabce2cc"/>
    <ds:schemaRef ds:uri="97b65f1f-8e58-45a4-8790-9ffeed0975c9"/>
  </ds:schemaRefs>
</ds:datastoreItem>
</file>

<file path=customXml/itemProps2.xml><?xml version="1.0" encoding="utf-8"?>
<ds:datastoreItem xmlns:ds="http://schemas.openxmlformats.org/officeDocument/2006/customXml" ds:itemID="{70887CB2-B68B-45C8-9B2B-36FEEF5951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b65f1f-8e58-45a4-8790-9ffeed0975c9"/>
    <ds:schemaRef ds:uri="3792a185-d594-471f-bddd-5190dabce2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8ECF9-7567-461A-B635-D7A1660AA2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1415</Words>
  <Application>Microsoft Macintosh PowerPoint</Application>
  <PresentationFormat>Personalizar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Calibri</vt:lpstr>
      <vt:lpstr>Helvetica Neue</vt:lpstr>
      <vt:lpstr>Helvetica Neue Light</vt:lpstr>
      <vt:lpstr>Krub Medium</vt:lpstr>
      <vt:lpstr>Krub SemiBold</vt:lpstr>
      <vt:lpstr>White</vt:lpstr>
      <vt:lpstr>Inovação e as Bases de IA, Data Science e Big Data</vt:lpstr>
      <vt:lpstr>Conteúdo</vt:lpstr>
      <vt:lpstr>Trabalho</vt:lpstr>
      <vt:lpstr>Aula 6 - Temas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Aula 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Marcius Linhares</cp:lastModifiedBy>
  <cp:revision>204</cp:revision>
  <dcterms:modified xsi:type="dcterms:W3CDTF">2024-09-11T20:40:22Z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0x01010064CAFD264DBE9A44AD109CF93ADA0BEA</vt:lpwstr>
  </property>
  <property fmtid="{D5CDD505-2E9C-101B-9397-08002B2CF9AE}" pid="3" name="MediaServiceImageTags">
    <vt:lpwstr/>
  </property>
  <property fmtid="{D5CDD505-2E9C-101B-9397-08002B2CF9AE}" pid="4" name="MSIP_Label_7f40dde7-a65d-44cc-8a70-656631c24acf_Enabled">
    <vt:lpwstr>true</vt:lpwstr>
  </property>
  <property fmtid="{D5CDD505-2E9C-101B-9397-08002B2CF9AE}" pid="5" name="MSIP_Label_7f40dde7-a65d-44cc-8a70-656631c24acf_SetDate">
    <vt:lpwstr>2022-12-07T19:03:29Z</vt:lpwstr>
  </property>
  <property fmtid="{D5CDD505-2E9C-101B-9397-08002B2CF9AE}" pid="6" name="MSIP_Label_7f40dde7-a65d-44cc-8a70-656631c24acf_Method">
    <vt:lpwstr>Privileged</vt:lpwstr>
  </property>
  <property fmtid="{D5CDD505-2E9C-101B-9397-08002B2CF9AE}" pid="7" name="MSIP_Label_7f40dde7-a65d-44cc-8a70-656631c24acf_Name">
    <vt:lpwstr>Pública</vt:lpwstr>
  </property>
  <property fmtid="{D5CDD505-2E9C-101B-9397-08002B2CF9AE}" pid="8" name="MSIP_Label_7f40dde7-a65d-44cc-8a70-656631c24acf_SiteId">
    <vt:lpwstr>e51a0494-54df-498d-96d6-a06b38ecfafd</vt:lpwstr>
  </property>
  <property fmtid="{D5CDD505-2E9C-101B-9397-08002B2CF9AE}" pid="9" name="MSIP_Label_7f40dde7-a65d-44cc-8a70-656631c24acf_ActionId">
    <vt:lpwstr>e35689a6-0007-4ffa-a102-a12d0aec6d09</vt:lpwstr>
  </property>
  <property fmtid="{D5CDD505-2E9C-101B-9397-08002B2CF9AE}" pid="10" name="MSIP_Label_7f40dde7-a65d-44cc-8a70-656631c24acf_ContentBits">
    <vt:lpwstr>2</vt:lpwstr>
  </property>
</Properties>
</file>