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lsRtLssomUES9X0gA6htZaLwn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1143000" y="3440348"/>
            <a:ext cx="6858000" cy="8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" name="Google Shape;25;p13"/>
          <p:cNvSpPr/>
          <p:nvPr/>
        </p:nvSpPr>
        <p:spPr>
          <a:xfrm>
            <a:off x="1827530" y="2323131"/>
            <a:ext cx="548893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Posgrado Smart Energy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628650" y="2237517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629841" y="1235674"/>
            <a:ext cx="7886700" cy="578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629842" y="2002441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5"/>
          <p:cNvSpPr txBox="1"/>
          <p:nvPr>
            <p:ph idx="2" type="body"/>
          </p:nvPr>
        </p:nvSpPr>
        <p:spPr>
          <a:xfrm>
            <a:off x="629842" y="2826353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3" type="body"/>
          </p:nvPr>
        </p:nvSpPr>
        <p:spPr>
          <a:xfrm>
            <a:off x="4629152" y="2002441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5"/>
          <p:cNvSpPr txBox="1"/>
          <p:nvPr>
            <p:ph idx="4" type="body"/>
          </p:nvPr>
        </p:nvSpPr>
        <p:spPr>
          <a:xfrm>
            <a:off x="4629152" y="2826353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628650" y="1213627"/>
            <a:ext cx="7886700" cy="738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/>
          <p:nvPr>
            <p:ph idx="2" type="pic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 rot="5400000">
            <a:off x="623096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5" name="Google Shape;15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2"/>
            <a:ext cx="9150440" cy="10791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3649362" y="0"/>
            <a:ext cx="3023287" cy="660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-6440" y="660400"/>
            <a:ext cx="9150440" cy="418755"/>
          </a:xfrm>
          <a:prstGeom prst="rect">
            <a:avLst/>
          </a:prstGeom>
          <a:solidFill>
            <a:srgbClr val="006D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 b="14569" l="0" r="0" t="0"/>
          <a:stretch/>
        </p:blipFill>
        <p:spPr>
          <a:xfrm>
            <a:off x="4755354" y="-20733"/>
            <a:ext cx="1923126" cy="109886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 txBox="1"/>
          <p:nvPr/>
        </p:nvSpPr>
        <p:spPr>
          <a:xfrm>
            <a:off x="183498" y="400620"/>
            <a:ext cx="2405449" cy="947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 ENERGY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arc.jene@upc.edu" TargetMode="External"/><Relationship Id="rId4" Type="http://schemas.openxmlformats.org/officeDocument/2006/relationships/hyperlink" Target="mailto:marc.micolau@upc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idx="1" type="subTitle"/>
          </p:nvPr>
        </p:nvSpPr>
        <p:spPr>
          <a:xfrm>
            <a:off x="1143000" y="3243553"/>
            <a:ext cx="6858000" cy="611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s-ES"/>
              <a:t>Digitalización de la energía</a:t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0" y="3808603"/>
            <a:ext cx="9144000" cy="2457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Profesores: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 Jené Vinuesa</a:t>
            </a:r>
            <a:b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marc.jene@upc.edu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 Micolau Puerto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marc.micolau@upc.edu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6694415" y="88900"/>
            <a:ext cx="1912690" cy="952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7875" lIns="95775" spcFirstLastPara="1" rIns="957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de la energía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628650" y="1200073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/>
              <a:t>Montaje eléctrico</a:t>
            </a:r>
            <a:br>
              <a:rPr lang="es-ES"/>
            </a:br>
            <a:r>
              <a:rPr lang="es-ES"/>
              <a:t>Divisor de tensión</a:t>
            </a:r>
            <a:endParaRPr/>
          </a:p>
        </p:txBody>
      </p:sp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6" name="Google Shape;156;p10"/>
          <p:cNvSpPr txBox="1"/>
          <p:nvPr/>
        </p:nvSpPr>
        <p:spPr>
          <a:xfrm>
            <a:off x="6694415" y="88900"/>
            <a:ext cx="1912690" cy="952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7875" lIns="95775" spcFirstLastPara="1" rIns="957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de la energía</a:t>
            </a:r>
            <a:endParaRPr/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4122" y="2201670"/>
            <a:ext cx="6055756" cy="427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628650" y="1200073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/>
              <a:t>Código Arduino</a:t>
            </a:r>
            <a:endParaRPr/>
          </a:p>
        </p:txBody>
      </p:sp>
      <p:sp>
        <p:nvSpPr>
          <p:cNvPr id="163" name="Google Shape;163;p11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4" name="Google Shape;164;p11"/>
          <p:cNvSpPr txBox="1"/>
          <p:nvPr/>
        </p:nvSpPr>
        <p:spPr>
          <a:xfrm>
            <a:off x="6694415" y="88900"/>
            <a:ext cx="1912690" cy="952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7875" lIns="95775" spcFirstLastPara="1" rIns="957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de la energía</a:t>
            </a:r>
            <a:endParaRPr/>
          </a:p>
        </p:txBody>
      </p:sp>
      <p:pic>
        <p:nvPicPr>
          <p:cNvPr descr="Arduino - Wikipedia, entziklopedia askea."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6847" y="2842291"/>
            <a:ext cx="3870305" cy="263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/>
              <a:t>Tareas a completar durante el curso </a:t>
            </a:r>
            <a:endParaRPr/>
          </a:p>
        </p:txBody>
      </p:sp>
      <p:sp>
        <p:nvSpPr>
          <p:cNvPr id="82" name="Google Shape;82;p2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313130" y="2361728"/>
            <a:ext cx="8517739" cy="3365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Montaje eléctrico para leer corriente con el CT</a:t>
            </a: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Código Arduino para leer corriente con el CT.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Comunicación entre Arduino y PC mediante código Python (guardar datos como csv).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Desarrollar código para leer datos de la API de REE.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económico de la carga.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Visualización de los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datos.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Preparar presentación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e informe.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6694415" y="88900"/>
            <a:ext cx="1912690" cy="952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7875" lIns="95775" spcFirstLastPara="1" rIns="957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de la energía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/>
              <a:t>Montaje eléctrico – Esquema general</a:t>
            </a:r>
            <a:endParaRPr/>
          </a:p>
        </p:txBody>
      </p:sp>
      <p:sp>
        <p:nvSpPr>
          <p:cNvPr id="90" name="Google Shape;90;p3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1" name="Google Shape;91;p3"/>
          <p:cNvSpPr txBox="1"/>
          <p:nvPr/>
        </p:nvSpPr>
        <p:spPr>
          <a:xfrm>
            <a:off x="6694415" y="88900"/>
            <a:ext cx="1912690" cy="952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7875" lIns="95775" spcFirstLastPara="1" rIns="957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de la energía</a:t>
            </a:r>
            <a:endParaRPr/>
          </a:p>
        </p:txBody>
      </p:sp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84" y="2126436"/>
            <a:ext cx="5801032" cy="422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/>
              <a:t>Montaje eléctrico – Resumen </a:t>
            </a:r>
            <a:r>
              <a:rPr lang="es-ES"/>
              <a:t>teoría</a:t>
            </a:r>
            <a:endParaRPr/>
          </a:p>
        </p:txBody>
      </p:sp>
      <p:sp>
        <p:nvSpPr>
          <p:cNvPr id="98" name="Google Shape;98;p4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6694415" y="88900"/>
            <a:ext cx="1912690" cy="952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7875" lIns="95775" spcFirstLastPara="1" rIns="957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de la energía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424309" y="2261418"/>
            <a:ext cx="8295381" cy="4509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Pins analógicos de Arduino (de A0 a A5) tienen una resolución de 10-bit. Esto quiere decir que cuando se lee un pin analógico, este devuelve un entero entre 0 (mínimo) y 1023 (máximo).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pins ADC cogen como voltaje referencia el V</a:t>
            </a:r>
            <a:r>
              <a:rPr b="0" baseline="-25000" i="0" lang="es-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cc</a:t>
            </a:r>
            <a:r>
              <a:rPr b="0" i="0" lang="es-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Arduino. La señal es escalada entre 0 y V</a:t>
            </a:r>
            <a:r>
              <a:rPr b="0" baseline="-25000" i="0" lang="es-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cc</a:t>
            </a:r>
            <a:r>
              <a:rPr b="0" i="0" lang="es-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y es proporcional a la corriente que corre a través del sensor (CT).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lectura del pin analógico (ADC) se tiene que convertir a Amperes. La conversión matemática dependerá del sensor usado.</a:t>
            </a:r>
            <a:endParaRPr b="0" baseline="-2500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/>
              <a:t>Montaje eléctrico – Resumen teoria</a:t>
            </a:r>
            <a:endParaRPr/>
          </a:p>
        </p:txBody>
      </p:sp>
      <p:sp>
        <p:nvSpPr>
          <p:cNvPr id="106" name="Google Shape;106;p5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7" name="Google Shape;107;p5"/>
          <p:cNvSpPr txBox="1"/>
          <p:nvPr/>
        </p:nvSpPr>
        <p:spPr>
          <a:xfrm>
            <a:off x="6694415" y="88900"/>
            <a:ext cx="1912690" cy="952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7875" lIns="95775" spcFirstLastPara="1" rIns="957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de la energía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424309" y="2261418"/>
            <a:ext cx="8295381" cy="4094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corriente de la toma de corriente es alterna (onda sinusoidal), por lo que el valor instantáneo que da el sensor no sirve para calcular el consumo medio de una carga.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usa el RMS, que es el valor de la corriente que produciría la misma disipación de potencia media en una carga resistiva.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628650" y="1881948"/>
            <a:ext cx="3943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Mean Squared (RMS) y muestreo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10" y="5158725"/>
            <a:ext cx="30168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6015" y="4997728"/>
            <a:ext cx="3016800" cy="122199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 txBox="1"/>
          <p:nvPr/>
        </p:nvSpPr>
        <p:spPr>
          <a:xfrm>
            <a:off x="579919" y="4560080"/>
            <a:ext cx="3943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 Contínuo: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4984749" y="4560080"/>
            <a:ext cx="3943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 Discreto: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/>
              <a:t>Montaje eléctrico – Resumen teoria</a:t>
            </a:r>
            <a:endParaRPr/>
          </a:p>
        </p:txBody>
      </p:sp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0" name="Google Shape;120;p6"/>
          <p:cNvSpPr txBox="1"/>
          <p:nvPr/>
        </p:nvSpPr>
        <p:spPr>
          <a:xfrm>
            <a:off x="6694415" y="88900"/>
            <a:ext cx="1912690" cy="952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7875" lIns="95775" spcFirstLastPara="1" rIns="957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de la energía</a:t>
            </a:r>
            <a:endParaRPr/>
          </a:p>
        </p:txBody>
      </p:sp>
      <p:sp>
        <p:nvSpPr>
          <p:cNvPr id="121" name="Google Shape;121;p6"/>
          <p:cNvSpPr txBox="1"/>
          <p:nvPr/>
        </p:nvSpPr>
        <p:spPr>
          <a:xfrm>
            <a:off x="628650" y="1881948"/>
            <a:ext cx="3943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Mean Squared (RMS) y muestreo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56" y="2442998"/>
            <a:ext cx="5818852" cy="351023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/>
        </p:nvSpPr>
        <p:spPr>
          <a:xfrm>
            <a:off x="6037008" y="2498707"/>
            <a:ext cx="394335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Frecuencia = 50 Hz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1/50 = 0,02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muestra por 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muestras por ciclo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2479" y="4589124"/>
            <a:ext cx="2597713" cy="87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/>
              <a:t>Montaje eléctrico – Smart Plug</a:t>
            </a:r>
            <a:endParaRPr/>
          </a:p>
        </p:txBody>
      </p:sp>
      <p:sp>
        <p:nvSpPr>
          <p:cNvPr id="130" name="Google Shape;130;p7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6694415" y="88900"/>
            <a:ext cx="1912690" cy="952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7875" lIns="95775" spcFirstLastPara="1" rIns="957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de la energía</a:t>
            </a:r>
            <a:endParaRPr/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793" y="2386747"/>
            <a:ext cx="6892413" cy="350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628650" y="1200073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/>
              <a:t>Montaje eléctrico</a:t>
            </a:r>
            <a:br>
              <a:rPr lang="es-ES"/>
            </a:br>
            <a:r>
              <a:rPr lang="es-ES"/>
              <a:t>Transformador de Corriente</a:t>
            </a:r>
            <a:endParaRPr/>
          </a:p>
        </p:txBody>
      </p:sp>
      <p:sp>
        <p:nvSpPr>
          <p:cNvPr id="138" name="Google Shape;138;p8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9" name="Google Shape;139;p8"/>
          <p:cNvSpPr txBox="1"/>
          <p:nvPr/>
        </p:nvSpPr>
        <p:spPr>
          <a:xfrm>
            <a:off x="6694415" y="88900"/>
            <a:ext cx="1912690" cy="952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7875" lIns="95775" spcFirstLastPara="1" rIns="957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de la energía</a:t>
            </a:r>
            <a:endParaRPr/>
          </a:p>
        </p:txBody>
      </p:sp>
      <p:sp>
        <p:nvSpPr>
          <p:cNvPr id="140" name="Google Shape;140;p8"/>
          <p:cNvSpPr txBox="1"/>
          <p:nvPr/>
        </p:nvSpPr>
        <p:spPr>
          <a:xfrm>
            <a:off x="424309" y="2261418"/>
            <a:ext cx="8295381" cy="4509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SCT013 es un transformador de corriente (CT) que proporciona una medida proporcional al corriente que fluye a través del circuito principal. Esta medida se obtiene con inducción electromagnética.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el corriente consumido por los electrodomésticos es AC, el corriente que fluirá por la bobina secundaria será también alterno.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 mismo pasará con el voltage, y los pins ADC de Arduino no pueden leer valores negativos.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¿Qué problema tenemos?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¿Cómo podemos solucionarlo?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628650" y="1200073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/>
              <a:t>Montaje eléctrico</a:t>
            </a:r>
            <a:br>
              <a:rPr lang="es-ES"/>
            </a:br>
            <a:r>
              <a:rPr lang="es-ES"/>
              <a:t>Transformador de Corriente</a:t>
            </a:r>
            <a:endParaRPr/>
          </a:p>
        </p:txBody>
      </p:sp>
      <p:sp>
        <p:nvSpPr>
          <p:cNvPr id="146" name="Google Shape;146;p9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7" name="Google Shape;147;p9"/>
          <p:cNvSpPr txBox="1"/>
          <p:nvPr/>
        </p:nvSpPr>
        <p:spPr>
          <a:xfrm>
            <a:off x="6694415" y="88900"/>
            <a:ext cx="1912690" cy="952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7875" lIns="95775" spcFirstLastPara="1" rIns="957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de la energía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424309" y="2261418"/>
            <a:ext cx="8295381" cy="4509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Solución: </a:t>
            </a:r>
            <a:r>
              <a:rPr b="1" lang="es-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Divisor de tensión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050" y="2941095"/>
            <a:ext cx="7039897" cy="3149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2019-10-15T08:45:43Z</dcterms:created>
  <dc:creator>Domin</dc:creator>
</cp:coreProperties>
</file>