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75" r:id="rId5"/>
    <p:sldId id="261" r:id="rId6"/>
    <p:sldId id="260" r:id="rId7"/>
    <p:sldId id="274" r:id="rId8"/>
    <p:sldId id="262" r:id="rId9"/>
    <p:sldId id="266" r:id="rId10"/>
    <p:sldId id="267" r:id="rId11"/>
    <p:sldId id="276" r:id="rId12"/>
    <p:sldId id="277" r:id="rId13"/>
    <p:sldId id="269" r:id="rId14"/>
    <p:sldId id="278" r:id="rId15"/>
    <p:sldId id="268" r:id="rId16"/>
    <p:sldId id="279" r:id="rId17"/>
    <p:sldId id="280" r:id="rId18"/>
    <p:sldId id="270" r:id="rId19"/>
    <p:sldId id="272" r:id="rId20"/>
    <p:sldId id="281" r:id="rId21"/>
    <p:sldId id="273" r:id="rId22"/>
    <p:sldId id="265" r:id="rId23"/>
    <p:sldId id="263" r:id="rId24"/>
    <p:sldId id="282" r:id="rId25"/>
    <p:sldId id="264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0426" autoAdjust="0"/>
  </p:normalViewPr>
  <p:slideViewPr>
    <p:cSldViewPr snapToGrid="0">
      <p:cViewPr varScale="1">
        <p:scale>
          <a:sx n="61" d="100"/>
          <a:sy n="61" d="100"/>
        </p:scale>
        <p:origin x="1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BC019-1E72-4903-8B7A-00363907A5D3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5090-5C0E-45B5-BB81-37C4A9E475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76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440348"/>
            <a:ext cx="6858000" cy="805205"/>
          </a:xfrm>
        </p:spPr>
        <p:txBody>
          <a:bodyPr>
            <a:noAutofit/>
          </a:bodyPr>
          <a:lstStyle>
            <a:lvl1pPr marL="0" indent="0" algn="ctr">
              <a:buNone/>
              <a:defRPr sz="32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Título módulo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559-6F40-4FA9-AAE4-499CDB4C02D0}" type="datetime1">
              <a:rPr lang="es-ES" smtClean="0"/>
              <a:t>17/05/2023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Rectángulo 12"/>
          <p:cNvSpPr/>
          <p:nvPr userDrawn="1"/>
        </p:nvSpPr>
        <p:spPr>
          <a:xfrm>
            <a:off x="1827530" y="2323131"/>
            <a:ext cx="548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0"/>
              <a:t>Posgrado </a:t>
            </a:r>
            <a:r>
              <a:rPr lang="es-ES" sz="4400" b="0" dirty="0"/>
              <a:t>Smart </a:t>
            </a:r>
            <a:r>
              <a:rPr lang="es-ES" sz="4400" b="0" dirty="0" err="1"/>
              <a:t>Energy</a:t>
            </a:r>
            <a:endParaRPr lang="es-ES" sz="4400" b="0" dirty="0"/>
          </a:p>
        </p:txBody>
      </p:sp>
    </p:spTree>
    <p:extLst>
      <p:ext uri="{BB962C8B-B14F-4D97-AF65-F5344CB8AC3E}">
        <p14:creationId xmlns:p14="http://schemas.microsoft.com/office/powerpoint/2010/main" val="234717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8650" y="1131248"/>
            <a:ext cx="7886700" cy="76345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s-ES" dirty="0"/>
              <a:t>Título Sección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37517"/>
            <a:ext cx="78867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0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9841" y="1235674"/>
            <a:ext cx="7886700" cy="57858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200244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826353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2" y="200244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2" y="2826353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45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8650" y="1213627"/>
            <a:ext cx="7886700" cy="73874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s-ES" dirty="0"/>
              <a:t>Título:</a:t>
            </a:r>
          </a:p>
        </p:txBody>
      </p:sp>
      <p:sp>
        <p:nvSpPr>
          <p:cNvPr id="6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10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68E0-FAC8-4F30-AD52-604EBF9A7ACC}" type="datetime1">
              <a:rPr lang="es-ES" smtClean="0"/>
              <a:t>17/05/2023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1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D25-F51B-487B-8A91-2A3A438D2793}" type="datetime1">
              <a:rPr lang="es-ES" smtClean="0"/>
              <a:t>17/05/2023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46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E6D-21B2-47ED-BEFD-2FA4906D2D91}" type="datetime1">
              <a:rPr lang="es-ES" smtClean="0"/>
              <a:t>17/05/2023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0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051-C02C-4F92-808C-6DDE8132874F}" type="datetime1">
              <a:rPr lang="es-ES" smtClean="0"/>
              <a:t>17/05/2023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36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7301-4279-4E57-AC39-5416D71BBDA7}" type="datetime1">
              <a:rPr lang="es-ES" smtClean="0"/>
              <a:t>17/05/2023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66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87B2-8191-4381-8384-6BD2051CDF1D}" type="datetime1">
              <a:rPr lang="es-ES" smtClean="0"/>
              <a:t>17/05/2023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40EF-D53A-41AA-87B6-B9F74BA43E09}" type="slidenum">
              <a:rPr lang="es-ES" smtClean="0"/>
              <a:t>‹#›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50440" cy="1079157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3649362" y="0"/>
            <a:ext cx="3023287" cy="66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 userDrawn="1"/>
        </p:nvSpPr>
        <p:spPr>
          <a:xfrm>
            <a:off x="-6440" y="660400"/>
            <a:ext cx="9150440" cy="418755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12"/>
          <a:srcRect b="14569"/>
          <a:stretch/>
        </p:blipFill>
        <p:spPr>
          <a:xfrm>
            <a:off x="4755354" y="-20733"/>
            <a:ext cx="1923126" cy="1098862"/>
          </a:xfrm>
          <a:prstGeom prst="rect">
            <a:avLst/>
          </a:prstGeom>
        </p:spPr>
      </p:pic>
      <p:sp>
        <p:nvSpPr>
          <p:cNvPr id="13" name="Marcador de fecha 3"/>
          <p:cNvSpPr txBox="1">
            <a:spLocks/>
          </p:cNvSpPr>
          <p:nvPr userDrawn="1"/>
        </p:nvSpPr>
        <p:spPr>
          <a:xfrm>
            <a:off x="183498" y="400620"/>
            <a:ext cx="2405449" cy="947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b="1" dirty="0">
                <a:solidFill>
                  <a:schemeClr val="bg1"/>
                </a:solidFill>
              </a:rPr>
              <a:t>SMART ENERGY</a:t>
            </a:r>
          </a:p>
        </p:txBody>
      </p:sp>
    </p:spTree>
    <p:extLst>
      <p:ext uri="{BB962C8B-B14F-4D97-AF65-F5344CB8AC3E}">
        <p14:creationId xmlns:p14="http://schemas.microsoft.com/office/powerpoint/2010/main" val="4866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.micolau@upc.edu" TargetMode="External"/><Relationship Id="rId2" Type="http://schemas.openxmlformats.org/officeDocument/2006/relationships/hyperlink" Target="mailto:marc.jene@up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jene/Digital_Energ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energy.learnify.se/l/show.html#att/qZyp?rand=1&amp;context=zone190700&amp;startId=15152&amp;pageKey=qZyp" TargetMode="External"/><Relationship Id="rId7" Type="http://schemas.openxmlformats.org/officeDocument/2006/relationships/hyperlink" Target="https://github.com/wobniarin/CAPUEE_2019_LAB5_Data_Visualization" TargetMode="External"/><Relationship Id="rId2" Type="http://schemas.openxmlformats.org/officeDocument/2006/relationships/hyperlink" Target="https://innoenergy.learnify.se/l/show.html#att/VQLX?rand=1&amp;context=zone190700&amp;startId=15173&amp;pageKey=VQL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obniarin/CAPUEE_2019_LAB3_API" TargetMode="External"/><Relationship Id="rId5" Type="http://schemas.openxmlformats.org/officeDocument/2006/relationships/hyperlink" Target="https://github.com/wobniarin/CAPUEE_2019_LAB4_Serial_Port" TargetMode="External"/><Relationship Id="rId4" Type="http://schemas.openxmlformats.org/officeDocument/2006/relationships/hyperlink" Target="https://github.com/wobniarin/CAPUEE_2019_LAB1_current_senso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alk44ronmfj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3000" y="3243553"/>
            <a:ext cx="6858000" cy="611534"/>
          </a:xfrm>
        </p:spPr>
        <p:txBody>
          <a:bodyPr/>
          <a:lstStyle/>
          <a:p>
            <a:r>
              <a:rPr lang="es-ES" dirty="0"/>
              <a:t>Digitalización de la energía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3808603"/>
            <a:ext cx="9144000" cy="2457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1800" dirty="0"/>
          </a:p>
          <a:p>
            <a:r>
              <a:rPr lang="es-ES_tradnl" sz="1800" b="1" dirty="0"/>
              <a:t>Profesores:</a:t>
            </a:r>
          </a:p>
          <a:p>
            <a:endParaRPr lang="es-ES_tradnl" sz="1800" dirty="0"/>
          </a:p>
          <a:p>
            <a:r>
              <a:rPr lang="es-ES_tradnl" sz="1800" dirty="0"/>
              <a:t>Marc </a:t>
            </a:r>
            <a:r>
              <a:rPr lang="es-ES_tradnl" sz="1800" dirty="0" err="1"/>
              <a:t>Jené</a:t>
            </a:r>
            <a:r>
              <a:rPr lang="es-ES_tradnl" sz="1800" dirty="0"/>
              <a:t> Vinuesa</a:t>
            </a:r>
            <a:br>
              <a:rPr lang="es-ES_tradnl" sz="1800" dirty="0"/>
            </a:br>
            <a:r>
              <a:rPr lang="es-ES_tradnl" sz="1800" dirty="0">
                <a:hlinkClick r:id="rId2"/>
              </a:rPr>
              <a:t>marc.jene@upc</a:t>
            </a:r>
            <a:r>
              <a:rPr lang="es-ES_tradnl" sz="1800">
                <a:hlinkClick r:id="rId2"/>
              </a:rPr>
              <a:t>.edu</a:t>
            </a:r>
            <a:endParaRPr lang="es-ES_tradnl" sz="1800"/>
          </a:p>
          <a:p>
            <a:endParaRPr lang="es-ES_tradnl" sz="1800"/>
          </a:p>
          <a:p>
            <a:r>
              <a:rPr lang="es-ES_tradnl" sz="1800"/>
              <a:t>Marc Micolau Puerto</a:t>
            </a:r>
          </a:p>
          <a:p>
            <a:r>
              <a:rPr lang="es-ES_tradnl" sz="1800">
                <a:hlinkClick r:id="rId3"/>
              </a:rPr>
              <a:t>marc.micolau@upc.edu</a:t>
            </a:r>
            <a:r>
              <a:rPr lang="es-ES_tradnl" sz="1800"/>
              <a:t> </a:t>
            </a:r>
            <a:endParaRPr lang="es-ES_tradnl" sz="1800" dirty="0"/>
          </a:p>
          <a:p>
            <a:endParaRPr lang="es-ES_tradnl" sz="2800" dirty="0"/>
          </a:p>
          <a:p>
            <a:r>
              <a:rPr lang="es-ES_tradnl" sz="2800" dirty="0"/>
              <a:t> </a:t>
            </a:r>
            <a:endParaRPr lang="ca-ES" sz="2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</p:spTree>
    <p:extLst>
      <p:ext uri="{BB962C8B-B14F-4D97-AF65-F5344CB8AC3E}">
        <p14:creationId xmlns:p14="http://schemas.microsoft.com/office/powerpoint/2010/main" val="295509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10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sp>
        <p:nvSpPr>
          <p:cNvPr id="21" name="Google Shape;84;p14">
            <a:extLst>
              <a:ext uri="{FF2B5EF4-FFF2-40B4-BE49-F238E27FC236}">
                <a16:creationId xmlns:a16="http://schemas.microsoft.com/office/drawing/2014/main" id="{18B767AC-D786-4B5E-BBCA-981AAFC3B08F}"/>
              </a:ext>
            </a:extLst>
          </p:cNvPr>
          <p:cNvSpPr txBox="1"/>
          <p:nvPr/>
        </p:nvSpPr>
        <p:spPr>
          <a:xfrm>
            <a:off x="839212" y="1822765"/>
            <a:ext cx="7366000" cy="69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Open Sans"/>
                <a:ea typeface="Open Sans"/>
                <a:cs typeface="Open Sans"/>
                <a:sym typeface="Open Sans"/>
              </a:rPr>
              <a:t>Previsión, programación y evolución del consumo diario (fuente REE)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112;p17">
            <a:extLst>
              <a:ext uri="{FF2B5EF4-FFF2-40B4-BE49-F238E27FC236}">
                <a16:creationId xmlns:a16="http://schemas.microsoft.com/office/drawing/2014/main" id="{ED3B99CF-F48C-4AAE-896B-CA9A040AFE6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3300" y="2280645"/>
            <a:ext cx="7037825" cy="445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47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11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sp>
        <p:nvSpPr>
          <p:cNvPr id="21" name="Google Shape;84;p14">
            <a:extLst>
              <a:ext uri="{FF2B5EF4-FFF2-40B4-BE49-F238E27FC236}">
                <a16:creationId xmlns:a16="http://schemas.microsoft.com/office/drawing/2014/main" id="{18B767AC-D786-4B5E-BBCA-981AAFC3B08F}"/>
              </a:ext>
            </a:extLst>
          </p:cNvPr>
          <p:cNvSpPr txBox="1"/>
          <p:nvPr/>
        </p:nvSpPr>
        <p:spPr>
          <a:xfrm>
            <a:off x="424309" y="1937967"/>
            <a:ext cx="8295381" cy="299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Open Sans"/>
                <a:ea typeface="Open Sans"/>
                <a:cs typeface="Open Sans"/>
                <a:sym typeface="Open Sans"/>
              </a:rPr>
              <a:t>Definiciones</a:t>
            </a:r>
            <a:r>
              <a:rPr lang="es-ES" sz="1600" dirty="0">
                <a:latin typeface="Open Sans"/>
                <a:ea typeface="Open Sans"/>
                <a:cs typeface="Open Sans"/>
                <a:sym typeface="Open Sans"/>
              </a:rPr>
              <a:t>: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Open Sans"/>
                <a:ea typeface="Open Sans"/>
                <a:cs typeface="Open Sans"/>
                <a:sym typeface="Open Sans"/>
              </a:rPr>
              <a:t>Acciones que influyen e</a:t>
            </a: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n la </a:t>
            </a:r>
            <a:r>
              <a:rPr lang="es-E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cantidad</a:t>
            </a: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o los </a:t>
            </a:r>
            <a:r>
              <a:rPr lang="es-E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patrones</a:t>
            </a: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del </a:t>
            </a:r>
            <a:r>
              <a:rPr lang="es-E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consumo energético </a:t>
            </a: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 los usuarios finales. 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Conjunto de acciones que intentan </a:t>
            </a:r>
            <a:r>
              <a:rPr lang="es-E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influir</a:t>
            </a: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sobre el </a:t>
            </a:r>
            <a:r>
              <a:rPr lang="es-E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uso</a:t>
            </a: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los consumidores hacen de la </a:t>
            </a:r>
            <a:r>
              <a:rPr lang="es-E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electricidad</a:t>
            </a: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 forma que se produzcan los cambios deseados, tanto para producir un </a:t>
            </a:r>
            <a:r>
              <a:rPr lang="es-E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ahorro de energía </a:t>
            </a: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para </a:t>
            </a:r>
            <a:r>
              <a:rPr lang="es-E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aumentar la eficiencia</a:t>
            </a: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ya sea en el ámbito individual como en la curva de demanda agregada.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pic>
        <p:nvPicPr>
          <p:cNvPr id="1030" name="Picture 6" descr="Demand Side Management with Gas Engines | Peak Shaving">
            <a:extLst>
              <a:ext uri="{FF2B5EF4-FFF2-40B4-BE49-F238E27FC236}">
                <a16:creationId xmlns:a16="http://schemas.microsoft.com/office/drawing/2014/main" id="{90892E80-45B4-4A5F-95E2-78FA90866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67" y="4882592"/>
            <a:ext cx="3870664" cy="177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30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12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sp>
        <p:nvSpPr>
          <p:cNvPr id="21" name="Google Shape;84;p14">
            <a:extLst>
              <a:ext uri="{FF2B5EF4-FFF2-40B4-BE49-F238E27FC236}">
                <a16:creationId xmlns:a16="http://schemas.microsoft.com/office/drawing/2014/main" id="{18B767AC-D786-4B5E-BBCA-981AAFC3B08F}"/>
              </a:ext>
            </a:extLst>
          </p:cNvPr>
          <p:cNvSpPr txBox="1"/>
          <p:nvPr/>
        </p:nvSpPr>
        <p:spPr>
          <a:xfrm>
            <a:off x="424309" y="2116644"/>
            <a:ext cx="8295381" cy="299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Open Sans"/>
                <a:ea typeface="Open Sans"/>
                <a:cs typeface="Open Sans"/>
                <a:sym typeface="Open Sans"/>
              </a:rPr>
              <a:t>Sistema eléctrico: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latin typeface="Open Sans"/>
                <a:ea typeface="Open Sans"/>
                <a:cs typeface="Open Sans"/>
                <a:sym typeface="Open Sans"/>
              </a:rPr>
              <a:t>Energia</a:t>
            </a:r>
            <a:r>
              <a:rPr lang="es-ES" sz="2000" dirty="0">
                <a:latin typeface="Open Sans"/>
                <a:ea typeface="Open Sans"/>
                <a:cs typeface="Open Sans"/>
                <a:sym typeface="Open Sans"/>
              </a:rPr>
              <a:t> Generada = </a:t>
            </a:r>
            <a:r>
              <a:rPr lang="es-ES" sz="2000" dirty="0" err="1">
                <a:latin typeface="Open Sans"/>
                <a:ea typeface="Open Sans"/>
                <a:cs typeface="Open Sans"/>
                <a:sym typeface="Open Sans"/>
              </a:rPr>
              <a:t>Energia</a:t>
            </a:r>
            <a:r>
              <a:rPr lang="es-ES" sz="2000" dirty="0">
                <a:latin typeface="Open Sans"/>
                <a:ea typeface="Open Sans"/>
                <a:cs typeface="Open Sans"/>
                <a:sym typeface="Open Sans"/>
              </a:rPr>
              <a:t> consumida </a:t>
            </a:r>
            <a:r>
              <a:rPr lang="es-ES" sz="2000" b="1" dirty="0">
                <a:latin typeface="Open Sans"/>
                <a:ea typeface="Open Sans"/>
                <a:cs typeface="Open Sans"/>
                <a:sym typeface="Open Sans"/>
              </a:rPr>
              <a:t>!!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Open Sans"/>
                <a:ea typeface="Open Sans"/>
                <a:cs typeface="Open Sans"/>
                <a:sym typeface="Open Sans"/>
              </a:rPr>
              <a:t>Menos energías fósiles.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Open Sans"/>
                <a:ea typeface="Open Sans"/>
                <a:cs typeface="Open Sans"/>
                <a:sym typeface="Open Sans"/>
              </a:rPr>
              <a:t>Más energías renovables.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latin typeface="Open Sans"/>
                <a:ea typeface="Open Sans"/>
                <a:cs typeface="Open Sans"/>
                <a:sym typeface="Open Sans"/>
              </a:rPr>
              <a:t>Ramp</a:t>
            </a:r>
            <a:r>
              <a:rPr lang="es-ES" sz="2000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2000" i="1" dirty="0" err="1">
                <a:latin typeface="Open Sans"/>
                <a:ea typeface="Open Sans"/>
                <a:cs typeface="Open Sans"/>
                <a:sym typeface="Open Sans"/>
              </a:rPr>
              <a:t>rate</a:t>
            </a:r>
            <a:r>
              <a:rPr lang="es-ES" sz="2000" dirty="0">
                <a:latin typeface="Open Sans"/>
                <a:ea typeface="Open Sans"/>
                <a:cs typeface="Open Sans"/>
                <a:sym typeface="Open Sans"/>
              </a:rPr>
              <a:t> de tecnologías de generación.</a:t>
            </a:r>
            <a:endParaRPr lang="es-ES" sz="20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AEMO | Energy Explained: Frequency">
            <a:extLst>
              <a:ext uri="{FF2B5EF4-FFF2-40B4-BE49-F238E27FC236}">
                <a16:creationId xmlns:a16="http://schemas.microsoft.com/office/drawing/2014/main" id="{04D9ECDD-72C4-4913-805D-631FCFDC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42" y="4610089"/>
            <a:ext cx="5879513" cy="192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4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13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sp>
        <p:nvSpPr>
          <p:cNvPr id="9" name="Google Shape;131;p19">
            <a:extLst>
              <a:ext uri="{FF2B5EF4-FFF2-40B4-BE49-F238E27FC236}">
                <a16:creationId xmlns:a16="http://schemas.microsoft.com/office/drawing/2014/main" id="{D46CCB60-334A-42CE-880D-6B28F42B1711}"/>
              </a:ext>
            </a:extLst>
          </p:cNvPr>
          <p:cNvSpPr txBox="1"/>
          <p:nvPr/>
        </p:nvSpPr>
        <p:spPr>
          <a:xfrm>
            <a:off x="0" y="5354326"/>
            <a:ext cx="1635689" cy="150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Fuente:</a:t>
            </a:r>
            <a:br>
              <a:rPr lang="ca" dirty="0"/>
            </a:br>
            <a:r>
              <a:rPr lang="ca" dirty="0"/>
              <a:t>Open Access Journals </a:t>
            </a:r>
            <a:br>
              <a:rPr lang="ca" dirty="0"/>
            </a:br>
            <a:r>
              <a:rPr lang="ca" sz="900" b="1" dirty="0">
                <a:solidFill>
                  <a:schemeClr val="dk1"/>
                </a:solidFill>
                <a:highlight>
                  <a:srgbClr val="FFFFFF"/>
                </a:highlight>
              </a:rPr>
              <a:t>The Demand Side Management Potential to Balance a Highly Renewable European Power System</a:t>
            </a:r>
            <a:endParaRPr sz="900" dirty="0"/>
          </a:p>
        </p:txBody>
      </p:sp>
      <p:pic>
        <p:nvPicPr>
          <p:cNvPr id="11" name="Google Shape;132;p19">
            <a:extLst>
              <a:ext uri="{FF2B5EF4-FFF2-40B4-BE49-F238E27FC236}">
                <a16:creationId xmlns:a16="http://schemas.microsoft.com/office/drawing/2014/main" id="{0B54FB1B-D7FC-4F7E-8135-BE0CAD985B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4718" y="2026851"/>
            <a:ext cx="7264632" cy="4197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71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Respuesta a la Demanda (DR)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14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sp>
        <p:nvSpPr>
          <p:cNvPr id="21" name="Google Shape;84;p14">
            <a:extLst>
              <a:ext uri="{FF2B5EF4-FFF2-40B4-BE49-F238E27FC236}">
                <a16:creationId xmlns:a16="http://schemas.microsoft.com/office/drawing/2014/main" id="{18B767AC-D786-4B5E-BBCA-981AAFC3B08F}"/>
              </a:ext>
            </a:extLst>
          </p:cNvPr>
          <p:cNvSpPr txBox="1"/>
          <p:nvPr/>
        </p:nvSpPr>
        <p:spPr>
          <a:xfrm>
            <a:off x="424309" y="1880707"/>
            <a:ext cx="8295381" cy="174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La respuesta a la demanda se refiere a los </a:t>
            </a:r>
            <a:r>
              <a:rPr lang="es-ES" sz="1400" b="1" dirty="0">
                <a:latin typeface="Open Sans"/>
                <a:ea typeface="Open Sans"/>
                <a:cs typeface="Open Sans"/>
                <a:sym typeface="Open Sans"/>
              </a:rPr>
              <a:t>cambios en el uso de la electricidad </a:t>
            </a: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por parte de los </a:t>
            </a:r>
            <a:r>
              <a:rPr lang="es-ES" sz="1400" b="1" dirty="0">
                <a:latin typeface="Open Sans"/>
                <a:ea typeface="Open Sans"/>
                <a:cs typeface="Open Sans"/>
                <a:sym typeface="Open Sans"/>
              </a:rPr>
              <a:t>clientes finales </a:t>
            </a: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con respecto a sus patrones (curvas de carga) normales de consumo en </a:t>
            </a:r>
            <a:r>
              <a:rPr lang="es-ES" sz="1400" b="1" dirty="0">
                <a:latin typeface="Open Sans"/>
                <a:ea typeface="Open Sans"/>
                <a:cs typeface="Open Sans"/>
                <a:sym typeface="Open Sans"/>
              </a:rPr>
              <a:t>respuesta a</a:t>
            </a: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s-ES" sz="1400" b="1" dirty="0">
                <a:latin typeface="Open Sans"/>
                <a:ea typeface="Open Sans"/>
                <a:cs typeface="Open Sans"/>
                <a:sym typeface="Open Sans"/>
              </a:rPr>
              <a:t>cambios en el precio </a:t>
            </a: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de la energía en el tiempo o a los </a:t>
            </a:r>
            <a:r>
              <a:rPr lang="es-ES" sz="1400" b="1" dirty="0">
                <a:latin typeface="Open Sans"/>
                <a:ea typeface="Open Sans"/>
                <a:cs typeface="Open Sans"/>
                <a:sym typeface="Open Sans"/>
              </a:rPr>
              <a:t>pagos de incentivos </a:t>
            </a: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diseñados para inducir un menor uso de la electricidad cuando los precios son altos o la fiabilidad del sistema está en peligro.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4DBF5-CCD0-495E-90D8-B052EF6CA24A}"/>
              </a:ext>
            </a:extLst>
          </p:cNvPr>
          <p:cNvSpPr/>
          <p:nvPr/>
        </p:nvSpPr>
        <p:spPr>
          <a:xfrm>
            <a:off x="424309" y="3624404"/>
            <a:ext cx="2753897" cy="135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La gestión de la demanda incluye varios mecanismos que actúan en distintos marcos temporales.</a:t>
            </a: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DDB794F-9422-4B3C-A3B4-72D62EDDC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51588"/>
              </p:ext>
            </p:extLst>
          </p:nvPr>
        </p:nvGraphicFramePr>
        <p:xfrm>
          <a:off x="3249879" y="3624402"/>
          <a:ext cx="5627790" cy="247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30">
                  <a:extLst>
                    <a:ext uri="{9D8B030D-6E8A-4147-A177-3AD203B41FA5}">
                      <a16:colId xmlns:a16="http://schemas.microsoft.com/office/drawing/2014/main" val="1489573466"/>
                    </a:ext>
                  </a:extLst>
                </a:gridCol>
                <a:gridCol w="1875930">
                  <a:extLst>
                    <a:ext uri="{9D8B030D-6E8A-4147-A177-3AD203B41FA5}">
                      <a16:colId xmlns:a16="http://schemas.microsoft.com/office/drawing/2014/main" val="115270294"/>
                    </a:ext>
                  </a:extLst>
                </a:gridCol>
                <a:gridCol w="1875930">
                  <a:extLst>
                    <a:ext uri="{9D8B030D-6E8A-4147-A177-3AD203B41FA5}">
                      <a16:colId xmlns:a16="http://schemas.microsoft.com/office/drawing/2014/main" val="2755722799"/>
                    </a:ext>
                  </a:extLst>
                </a:gridCol>
              </a:tblGrid>
              <a:tr h="499418">
                <a:tc>
                  <a:txBody>
                    <a:bodyPr/>
                    <a:lstStyle/>
                    <a:p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Mecanismo</a:t>
                      </a:r>
                      <a:r>
                        <a:rPr lang="ca-E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DSM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a-E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Impacto en el sistema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a-E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Horizonte temporal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27988"/>
                  </a:ext>
                </a:extLst>
              </a:tr>
              <a:tr h="546685">
                <a:tc>
                  <a:txBody>
                    <a:bodyPr/>
                    <a:lstStyle/>
                    <a:p>
                      <a:r>
                        <a:rPr lang="ca-ES" sz="1200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Eficiencia</a:t>
                      </a:r>
                      <a:r>
                        <a:rPr lang="ca-ES" sz="12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energètica</a:t>
                      </a:r>
                      <a:endParaRPr lang="en-US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a-E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Consumo </a:t>
                      </a:r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optimizado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Permanente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124445"/>
                  </a:ext>
                </a:extLst>
              </a:tr>
              <a:tr h="715212">
                <a:tc>
                  <a:txBody>
                    <a:bodyPr/>
                    <a:lstStyle/>
                    <a:p>
                      <a:r>
                        <a:rPr lang="ca-ES" sz="1200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Tarifas</a:t>
                      </a:r>
                      <a:r>
                        <a:rPr lang="ca-ES" sz="12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con </a:t>
                      </a:r>
                      <a:r>
                        <a:rPr lang="ca-ES" sz="1200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discriminación</a:t>
                      </a:r>
                      <a:r>
                        <a:rPr lang="ca-ES" sz="12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ca-ES" sz="1200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horaria</a:t>
                      </a:r>
                      <a:endParaRPr lang="en-US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Horario</a:t>
                      </a:r>
                      <a:r>
                        <a:rPr lang="ca-E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consumo </a:t>
                      </a:r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optimizado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Horas</a:t>
                      </a:r>
                      <a:r>
                        <a:rPr lang="ca-E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/ </a:t>
                      </a:r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Días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937811"/>
                  </a:ext>
                </a:extLst>
              </a:tr>
              <a:tr h="715212">
                <a:tc>
                  <a:txBody>
                    <a:bodyPr/>
                    <a:lstStyle/>
                    <a:p>
                      <a:r>
                        <a:rPr lang="ca-ES" sz="1200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Respuesta</a:t>
                      </a:r>
                      <a:r>
                        <a:rPr lang="ca-ES" sz="12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 la Demanda</a:t>
                      </a:r>
                      <a:endParaRPr lang="en-US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Temporalmente</a:t>
                      </a:r>
                      <a:r>
                        <a:rPr lang="ca-E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reducido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Segundos</a:t>
                      </a:r>
                      <a:r>
                        <a:rPr lang="ca-E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/ </a:t>
                      </a:r>
                      <a:r>
                        <a:rPr lang="ca-E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Horas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76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94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15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7" name="Google Shape;121;p18">
            <a:extLst>
              <a:ext uri="{FF2B5EF4-FFF2-40B4-BE49-F238E27FC236}">
                <a16:creationId xmlns:a16="http://schemas.microsoft.com/office/drawing/2014/main" id="{CBB771DC-A13B-45AF-8680-080DD7897D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6863" y="1894703"/>
            <a:ext cx="5346700" cy="48267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8">
            <a:extLst>
              <a:ext uri="{FF2B5EF4-FFF2-40B4-BE49-F238E27FC236}">
                <a16:creationId xmlns:a16="http://schemas.microsoft.com/office/drawing/2014/main" id="{05F0FC3F-B555-4DB3-A1E6-00F6C7F22686}"/>
              </a:ext>
            </a:extLst>
          </p:cNvPr>
          <p:cNvSpPr txBox="1"/>
          <p:nvPr/>
        </p:nvSpPr>
        <p:spPr>
          <a:xfrm>
            <a:off x="69463" y="5567458"/>
            <a:ext cx="2057400" cy="129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Fuente</a:t>
            </a:r>
            <a:r>
              <a:rPr lang="ca" dirty="0"/>
              <a:t>: ScienceDirect </a:t>
            </a:r>
            <a:br>
              <a:rPr lang="ca" dirty="0"/>
            </a:br>
            <a:r>
              <a:rPr lang="ca" sz="900" b="1" dirty="0">
                <a:solidFill>
                  <a:srgbClr val="505050"/>
                </a:solidFill>
                <a:latin typeface="Georgia"/>
                <a:ea typeface="Georgia"/>
                <a:cs typeface="Georgia"/>
                <a:sym typeface="Georgia"/>
              </a:rPr>
              <a:t>Optimal operation of power system incorporating wind energy with demand side management</a:t>
            </a:r>
            <a:endParaRPr sz="900" b="1" dirty="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9EADD4-0278-410B-8603-C7919E9C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</p:spPr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</p:spTree>
    <p:extLst>
      <p:ext uri="{BB962C8B-B14F-4D97-AF65-F5344CB8AC3E}">
        <p14:creationId xmlns:p14="http://schemas.microsoft.com/office/powerpoint/2010/main" val="68022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16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7" name="Google Shape;121;p18">
            <a:extLst>
              <a:ext uri="{FF2B5EF4-FFF2-40B4-BE49-F238E27FC236}">
                <a16:creationId xmlns:a16="http://schemas.microsoft.com/office/drawing/2014/main" id="{CBB771DC-A13B-45AF-8680-080DD7897D6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r="50615"/>
          <a:stretch/>
        </p:blipFill>
        <p:spPr>
          <a:xfrm>
            <a:off x="628650" y="2148091"/>
            <a:ext cx="118160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1;p18">
            <a:extLst>
              <a:ext uri="{FF2B5EF4-FFF2-40B4-BE49-F238E27FC236}">
                <a16:creationId xmlns:a16="http://schemas.microsoft.com/office/drawing/2014/main" id="{B5426AF7-2610-4A6B-A187-807E0DAC604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50615"/>
          <a:stretch/>
        </p:blipFill>
        <p:spPr>
          <a:xfrm>
            <a:off x="628649" y="4471631"/>
            <a:ext cx="1181609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4;p14">
            <a:extLst>
              <a:ext uri="{FF2B5EF4-FFF2-40B4-BE49-F238E27FC236}">
                <a16:creationId xmlns:a16="http://schemas.microsoft.com/office/drawing/2014/main" id="{1F99954B-12BF-4AA9-99DC-64AD70E8BDAF}"/>
              </a:ext>
            </a:extLst>
          </p:cNvPr>
          <p:cNvSpPr txBox="1"/>
          <p:nvPr/>
        </p:nvSpPr>
        <p:spPr>
          <a:xfrm>
            <a:off x="1810255" y="2021386"/>
            <a:ext cx="6614651" cy="84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Recortar la demanda en los períodos de carga pico (nivelación de la carga)</a:t>
            </a:r>
          </a:p>
          <a:p>
            <a:pPr lvl="0" algn="just">
              <a:lnSpc>
                <a:spcPct val="150000"/>
              </a:lnSpc>
            </a:pPr>
            <a:r>
              <a:rPr lang="es-ES" sz="1100" dirty="0">
                <a:latin typeface="Open Sans"/>
                <a:ea typeface="Open Sans"/>
                <a:cs typeface="Open Sans"/>
                <a:sym typeface="Open Sans"/>
              </a:rPr>
              <a:t>Disminuye la demanda pico, disminuye la demanda energética general.</a:t>
            </a:r>
            <a:endParaRPr lang="es-ES"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3E39677-2777-4462-B898-560BD326B666}"/>
              </a:ext>
            </a:extLst>
          </p:cNvPr>
          <p:cNvSpPr txBox="1"/>
          <p:nvPr/>
        </p:nvSpPr>
        <p:spPr>
          <a:xfrm>
            <a:off x="1810255" y="2830774"/>
            <a:ext cx="6614651" cy="84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Aumentar carga durante horas no pico (nivelación de la carga)</a:t>
            </a:r>
          </a:p>
          <a:p>
            <a:pPr algn="just">
              <a:lnSpc>
                <a:spcPct val="150000"/>
              </a:lnSpc>
            </a:pPr>
            <a:r>
              <a:rPr lang="es-ES" sz="1100" dirty="0">
                <a:latin typeface="Open Sans"/>
                <a:ea typeface="Open Sans"/>
                <a:cs typeface="Open Sans"/>
                <a:sym typeface="Open Sans"/>
              </a:rPr>
              <a:t>No varia la demanda pico, aumenta la demanda energética general.</a:t>
            </a:r>
          </a:p>
          <a:p>
            <a:pPr lvl="0" algn="just">
              <a:lnSpc>
                <a:spcPct val="150000"/>
              </a:lnSpc>
            </a:pP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3" name="Google Shape;84;p14">
            <a:extLst>
              <a:ext uri="{FF2B5EF4-FFF2-40B4-BE49-F238E27FC236}">
                <a16:creationId xmlns:a16="http://schemas.microsoft.com/office/drawing/2014/main" id="{5B7BBB2C-51FE-432D-BFAF-E9C4A8329CE3}"/>
              </a:ext>
            </a:extLst>
          </p:cNvPr>
          <p:cNvSpPr txBox="1"/>
          <p:nvPr/>
        </p:nvSpPr>
        <p:spPr>
          <a:xfrm>
            <a:off x="1810255" y="3641200"/>
            <a:ext cx="6614651" cy="68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Desplazar carga a horas valle (nivelación de la carga)</a:t>
            </a:r>
          </a:p>
          <a:p>
            <a:pPr lvl="0" algn="just">
              <a:lnSpc>
                <a:spcPct val="150000"/>
              </a:lnSpc>
            </a:pPr>
            <a:r>
              <a:rPr lang="es-ES" sz="1100" dirty="0">
                <a:latin typeface="Open Sans"/>
                <a:ea typeface="Open Sans"/>
                <a:cs typeface="Open Sans"/>
                <a:sym typeface="Open Sans"/>
              </a:rPr>
              <a:t>Disminuye la demanda pico, no cambia la demanda energética general.</a:t>
            </a:r>
          </a:p>
        </p:txBody>
      </p:sp>
      <p:sp>
        <p:nvSpPr>
          <p:cNvPr id="14" name="Google Shape;84;p14">
            <a:extLst>
              <a:ext uri="{FF2B5EF4-FFF2-40B4-BE49-F238E27FC236}">
                <a16:creationId xmlns:a16="http://schemas.microsoft.com/office/drawing/2014/main" id="{28BF66B5-3FBE-4C3E-9F97-849F3AB45181}"/>
              </a:ext>
            </a:extLst>
          </p:cNvPr>
          <p:cNvSpPr txBox="1"/>
          <p:nvPr/>
        </p:nvSpPr>
        <p:spPr>
          <a:xfrm>
            <a:off x="1810256" y="4416741"/>
            <a:ext cx="6614651" cy="68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Reducir la demanda energética en general (conservación de la energía)</a:t>
            </a:r>
          </a:p>
          <a:p>
            <a:pPr lvl="0" algn="just">
              <a:lnSpc>
                <a:spcPct val="150000"/>
              </a:lnSpc>
            </a:pPr>
            <a:r>
              <a:rPr lang="es-ES" sz="1100" dirty="0">
                <a:latin typeface="Open Sans"/>
                <a:ea typeface="Open Sans"/>
                <a:cs typeface="Open Sans"/>
                <a:sym typeface="Open Sans"/>
              </a:rPr>
              <a:t>Disminuye la demanda pico, disminuye la demanda energética general.</a:t>
            </a:r>
          </a:p>
        </p:txBody>
      </p:sp>
      <p:sp>
        <p:nvSpPr>
          <p:cNvPr id="15" name="Google Shape;84;p14">
            <a:extLst>
              <a:ext uri="{FF2B5EF4-FFF2-40B4-BE49-F238E27FC236}">
                <a16:creationId xmlns:a16="http://schemas.microsoft.com/office/drawing/2014/main" id="{E77842EC-F1C7-46E7-82F1-181F9DD03CD3}"/>
              </a:ext>
            </a:extLst>
          </p:cNvPr>
          <p:cNvSpPr txBox="1"/>
          <p:nvPr/>
        </p:nvSpPr>
        <p:spPr>
          <a:xfrm>
            <a:off x="1810255" y="5123340"/>
            <a:ext cx="6614651" cy="68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Promoción de aplicaciones que requieren electricidad – </a:t>
            </a:r>
            <a:r>
              <a:rPr lang="es-ES" sz="1400" dirty="0" err="1">
                <a:latin typeface="Open Sans"/>
                <a:ea typeface="Open Sans"/>
                <a:cs typeface="Open Sans"/>
                <a:sym typeface="Open Sans"/>
              </a:rPr>
              <a:t>EVs</a:t>
            </a:r>
            <a:endParaRPr lang="es-E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just">
              <a:lnSpc>
                <a:spcPct val="150000"/>
              </a:lnSpc>
            </a:pPr>
            <a:r>
              <a:rPr lang="es-ES" sz="1100" dirty="0">
                <a:latin typeface="Open Sans"/>
                <a:ea typeface="Open Sans"/>
                <a:cs typeface="Open Sans"/>
                <a:sym typeface="Open Sans"/>
              </a:rPr>
              <a:t>Puede aumentar la demanda pico, aumenta la demanda energética general.</a:t>
            </a:r>
          </a:p>
        </p:txBody>
      </p:sp>
      <p:sp>
        <p:nvSpPr>
          <p:cNvPr id="16" name="Google Shape;84;p14">
            <a:extLst>
              <a:ext uri="{FF2B5EF4-FFF2-40B4-BE49-F238E27FC236}">
                <a16:creationId xmlns:a16="http://schemas.microsoft.com/office/drawing/2014/main" id="{B36BB4E9-ADCC-416B-B3A6-D8F0E870DE89}"/>
              </a:ext>
            </a:extLst>
          </p:cNvPr>
          <p:cNvSpPr txBox="1"/>
          <p:nvPr/>
        </p:nvSpPr>
        <p:spPr>
          <a:xfrm>
            <a:off x="1810255" y="5829937"/>
            <a:ext cx="6796850" cy="68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Inducir el cambio en la carga según el suministro de energía (control de carga)</a:t>
            </a:r>
          </a:p>
          <a:p>
            <a:pPr lvl="0" algn="just">
              <a:lnSpc>
                <a:spcPct val="150000"/>
              </a:lnSpc>
            </a:pPr>
            <a:r>
              <a:rPr lang="es-ES" sz="1100" dirty="0">
                <a:latin typeface="Open Sans"/>
                <a:ea typeface="Open Sans"/>
                <a:cs typeface="Open Sans"/>
                <a:sym typeface="Open Sans"/>
              </a:rPr>
              <a:t>Disminuye la demanda pico, puede disminuir la demanda energética general.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81401BF-6DF8-4C12-AE7B-5CBD55EE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</p:spPr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</p:spTree>
    <p:extLst>
      <p:ext uri="{BB962C8B-B14F-4D97-AF65-F5344CB8AC3E}">
        <p14:creationId xmlns:p14="http://schemas.microsoft.com/office/powerpoint/2010/main" val="280457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17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4098" name="Picture 2" descr="Sensors | Free Full-Text | A Multi-Objective Demand Response Optimization  Model for Scheduling Loads in a Home Energy Management System | HTML">
            <a:extLst>
              <a:ext uri="{FF2B5EF4-FFF2-40B4-BE49-F238E27FC236}">
                <a16:creationId xmlns:a16="http://schemas.microsoft.com/office/drawing/2014/main" id="{56BE248C-18AC-4B08-8973-50503F54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8" y="1984551"/>
            <a:ext cx="8465063" cy="427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10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18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7" name="Google Shape;144;p20">
            <a:extLst>
              <a:ext uri="{FF2B5EF4-FFF2-40B4-BE49-F238E27FC236}">
                <a16:creationId xmlns:a16="http://schemas.microsoft.com/office/drawing/2014/main" id="{3893E81C-9A48-4780-B7BF-1B7F02F1884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969" y="2309196"/>
            <a:ext cx="8004062" cy="40392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1;p24">
            <a:extLst>
              <a:ext uri="{FF2B5EF4-FFF2-40B4-BE49-F238E27FC236}">
                <a16:creationId xmlns:a16="http://schemas.microsoft.com/office/drawing/2014/main" id="{5507D2FB-1624-42B3-ACD3-C43260B9B2A2}"/>
              </a:ext>
            </a:extLst>
          </p:cNvPr>
          <p:cNvSpPr txBox="1"/>
          <p:nvPr/>
        </p:nvSpPr>
        <p:spPr>
          <a:xfrm>
            <a:off x="186430" y="1847747"/>
            <a:ext cx="8957569" cy="6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500" dirty="0" err="1"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2477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19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sp>
        <p:nvSpPr>
          <p:cNvPr id="7" name="Google Shape;181;p24">
            <a:extLst>
              <a:ext uri="{FF2B5EF4-FFF2-40B4-BE49-F238E27FC236}">
                <a16:creationId xmlns:a16="http://schemas.microsoft.com/office/drawing/2014/main" id="{0CC8BE67-0CD9-461D-BEEC-B120826F8804}"/>
              </a:ext>
            </a:extLst>
          </p:cNvPr>
          <p:cNvSpPr txBox="1"/>
          <p:nvPr/>
        </p:nvSpPr>
        <p:spPr>
          <a:xfrm>
            <a:off x="0" y="1847747"/>
            <a:ext cx="9144000" cy="6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latin typeface="Open Sans"/>
                <a:ea typeface="Open Sans"/>
                <a:cs typeface="Open Sans"/>
                <a:sym typeface="Open Sans"/>
              </a:rPr>
              <a:t>Descuento potencia hasta el 37</a:t>
            </a:r>
            <a:r>
              <a:rPr lang="ca" sz="1500" dirty="0">
                <a:latin typeface="Open Sans"/>
                <a:ea typeface="Open Sans"/>
                <a:cs typeface="Open Sans"/>
                <a:sym typeface="Open Sans"/>
              </a:rPr>
              <a:t>% </a:t>
            </a:r>
            <a:r>
              <a:rPr lang="es-ES" sz="1500" dirty="0">
                <a:latin typeface="Open Sans"/>
                <a:ea typeface="Open Sans"/>
                <a:cs typeface="Open Sans"/>
                <a:sym typeface="Open Sans"/>
              </a:rPr>
              <a:t>en la factura eléctrica entre el caso optimo y el peor caso posible.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Google Shape;171;p23">
            <a:extLst>
              <a:ext uri="{FF2B5EF4-FFF2-40B4-BE49-F238E27FC236}">
                <a16:creationId xmlns:a16="http://schemas.microsoft.com/office/drawing/2014/main" id="{B32CD2ED-8033-4727-B4C7-E9AAC31685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805" y="2289755"/>
            <a:ext cx="8464389" cy="407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3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6286B2-754F-4752-9635-10D4BE21B2D6}" type="slidenum">
              <a:rPr lang="es-ES" altLang="es-E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</a:t>
            </a:fld>
            <a:endParaRPr lang="es-ES" alt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52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02077"/>
              </p:ext>
            </p:extLst>
          </p:nvPr>
        </p:nvGraphicFramePr>
        <p:xfrm>
          <a:off x="507768" y="1758385"/>
          <a:ext cx="8200802" cy="4835284"/>
        </p:xfrm>
        <a:graphic>
          <a:graphicData uri="http://schemas.openxmlformats.org/drawingml/2006/table">
            <a:tbl>
              <a:tblPr/>
              <a:tblGrid>
                <a:gridCol w="1639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9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lunes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martes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miércoles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jueves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kumimoji="0" lang="es-ES_tradnl" alt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87462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817424"/>
                  </a:ext>
                </a:extLst>
              </a:tr>
            </a:tbl>
          </a:graphicData>
        </a:graphic>
      </p:graphicFrame>
      <p:sp>
        <p:nvSpPr>
          <p:cNvPr id="20517" name="10 CuadroTexto"/>
          <p:cNvSpPr txBox="1">
            <a:spLocks noChangeArrowheads="1"/>
          </p:cNvSpPr>
          <p:nvPr/>
        </p:nvSpPr>
        <p:spPr bwMode="auto">
          <a:xfrm>
            <a:off x="3795411" y="2305094"/>
            <a:ext cx="1657350" cy="61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200" b="1">
                <a:latin typeface="Calibri" panose="020F0502020204030204" pitchFamily="34" charset="0"/>
              </a:rPr>
              <a:t>1. Introducción, </a:t>
            </a:r>
            <a:r>
              <a:rPr lang="es-ES_tradnl" altLang="es-ES" sz="1200" b="1" dirty="0">
                <a:latin typeface="Calibri" panose="020F0502020204030204" pitchFamily="34" charset="0"/>
              </a:rPr>
              <a:t>entrega del kit, montaje eléctrico</a:t>
            </a:r>
          </a:p>
        </p:txBody>
      </p:sp>
      <p:sp>
        <p:nvSpPr>
          <p:cNvPr id="20520" name="14 CuadroTexto"/>
          <p:cNvSpPr txBox="1">
            <a:spLocks noChangeArrowheads="1"/>
          </p:cNvSpPr>
          <p:nvPr/>
        </p:nvSpPr>
        <p:spPr bwMode="auto">
          <a:xfrm>
            <a:off x="2074143" y="2709112"/>
            <a:ext cx="1728787" cy="1160463"/>
          </a:xfrm>
          <a:prstGeom prst="rect">
            <a:avLst/>
          </a:prstGeom>
          <a:ln w="38100">
            <a:noFill/>
          </a:ln>
        </p:spPr>
        <p:txBody>
          <a:bodyPr wrap="square" rtlCol="0">
            <a:noAutofit/>
          </a:bodyPr>
          <a:lstStyle>
            <a:defPPr>
              <a:defRPr lang="es-ES"/>
            </a:defPPr>
            <a:lvl1pPr algn="ctr">
              <a:defRPr sz="1400"/>
            </a:lvl1pPr>
          </a:lstStyle>
          <a:p>
            <a:endParaRPr lang="es-ES" alt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Calendario </a:t>
            </a:r>
          </a:p>
        </p:txBody>
      </p:sp>
      <p:sp>
        <p:nvSpPr>
          <p:cNvPr id="13" name="10 CuadroTexto">
            <a:extLst>
              <a:ext uri="{FF2B5EF4-FFF2-40B4-BE49-F238E27FC236}">
                <a16:creationId xmlns:a16="http://schemas.microsoft.com/office/drawing/2014/main" id="{7933693D-C359-4BC7-B168-65EFA0B69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68" y="3197054"/>
            <a:ext cx="1663932" cy="61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200" b="1">
                <a:latin typeface="Calibri" panose="020F0502020204030204" pitchFamily="34" charset="0"/>
              </a:rPr>
              <a:t>2. Montaje eléctrico, monitorización y almacenamiento</a:t>
            </a:r>
            <a:endParaRPr lang="es-ES_tradnl" altLang="es-ES" sz="1200" b="1" dirty="0">
              <a:latin typeface="Calibri" panose="020F0502020204030204" pitchFamily="34" charset="0"/>
            </a:endParaRPr>
          </a:p>
        </p:txBody>
      </p:sp>
      <p:sp>
        <p:nvSpPr>
          <p:cNvPr id="16" name="10 CuadroTexto">
            <a:extLst>
              <a:ext uri="{FF2B5EF4-FFF2-40B4-BE49-F238E27FC236}">
                <a16:creationId xmlns:a16="http://schemas.microsoft.com/office/drawing/2014/main" id="{A6208BA4-C148-4302-B0E4-561E10877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68" y="4119489"/>
            <a:ext cx="1657350" cy="61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200" b="1">
                <a:latin typeface="Calibri" panose="020F0502020204030204" pitchFamily="34" charset="0"/>
              </a:rPr>
              <a:t>4. Presentación parcial proyecto y posibles upgrades.</a:t>
            </a:r>
            <a:endParaRPr lang="es-ES_tradnl" altLang="es-ES" sz="1200" b="1" dirty="0">
              <a:latin typeface="Calibri" panose="020F0502020204030204" pitchFamily="34" charset="0"/>
            </a:endParaRPr>
          </a:p>
        </p:txBody>
      </p:sp>
      <p:sp>
        <p:nvSpPr>
          <p:cNvPr id="17" name="10 CuadroTexto">
            <a:extLst>
              <a:ext uri="{FF2B5EF4-FFF2-40B4-BE49-F238E27FC236}">
                <a16:creationId xmlns:a16="http://schemas.microsoft.com/office/drawing/2014/main" id="{B78C1A34-6FEB-439E-A038-7C4EBC269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39" y="3197054"/>
            <a:ext cx="1632101" cy="51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200" b="1">
                <a:latin typeface="Calibri" panose="020F0502020204030204" pitchFamily="34" charset="0"/>
              </a:rPr>
              <a:t>3. APIs. Caso práctico API de REE</a:t>
            </a:r>
            <a:endParaRPr lang="es-ES_tradnl" altLang="es-ES" sz="1200" b="1" i="1" dirty="0">
              <a:latin typeface="Calibri" panose="020F0502020204030204" pitchFamily="34" charset="0"/>
            </a:endParaRPr>
          </a:p>
          <a:p>
            <a:pPr algn="ctr" eaLnBrk="1" hangingPunct="1"/>
            <a:endParaRPr lang="es-ES_tradnl" altLang="es-ES" sz="1200" b="1" dirty="0">
              <a:latin typeface="Calibri" panose="020F0502020204030204" pitchFamily="34" charset="0"/>
            </a:endParaRPr>
          </a:p>
        </p:txBody>
      </p:sp>
      <p:sp>
        <p:nvSpPr>
          <p:cNvPr id="18" name="10 CuadroTexto">
            <a:extLst>
              <a:ext uri="{FF2B5EF4-FFF2-40B4-BE49-F238E27FC236}">
                <a16:creationId xmlns:a16="http://schemas.microsoft.com/office/drawing/2014/main" id="{1CCEEEB8-9AD5-4092-9587-9A1739599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411" y="4119489"/>
            <a:ext cx="1657350" cy="61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200" b="1">
                <a:latin typeface="Calibri" panose="020F0502020204030204" pitchFamily="34" charset="0"/>
              </a:rPr>
              <a:t>5. Análisis económico de la carga y visualización.</a:t>
            </a:r>
            <a:endParaRPr lang="es-ES_tradnl" altLang="es-ES" sz="1200" b="1" dirty="0">
              <a:latin typeface="Calibri" panose="020F0502020204030204" pitchFamily="34" charset="0"/>
            </a:endParaRPr>
          </a:p>
        </p:txBody>
      </p:sp>
      <p:sp>
        <p:nvSpPr>
          <p:cNvPr id="19" name="10 CuadroTexto">
            <a:extLst>
              <a:ext uri="{FF2B5EF4-FFF2-40B4-BE49-F238E27FC236}">
                <a16:creationId xmlns:a16="http://schemas.microsoft.com/office/drawing/2014/main" id="{CCE6E17B-037A-4F4C-B0CB-5AD224A88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68" y="5921956"/>
            <a:ext cx="1642310" cy="43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200" b="1">
                <a:latin typeface="Calibri" panose="020F0502020204030204" pitchFamily="34" charset="0"/>
              </a:rPr>
              <a:t>6. Presentación final. Resolución de dudas.</a:t>
            </a:r>
            <a:endParaRPr lang="es-ES_tradnl" altLang="es-ES" sz="1200" b="1" dirty="0">
              <a:latin typeface="Calibri" panose="020F0502020204030204" pitchFamily="34" charset="0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A5748D4C-9595-414B-92B6-E2BA2463E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4C290-6398-4AF4-AD52-FDF69B8B4FE9}"/>
              </a:ext>
            </a:extLst>
          </p:cNvPr>
          <p:cNvSpPr txBox="1"/>
          <p:nvPr/>
        </p:nvSpPr>
        <p:spPr>
          <a:xfrm rot="16200000">
            <a:off x="-130963" y="2354660"/>
            <a:ext cx="76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/>
              <a:t>MAYO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CCE28-BF77-4618-B2B4-9B48DB999423}"/>
              </a:ext>
            </a:extLst>
          </p:cNvPr>
          <p:cNvSpPr txBox="1"/>
          <p:nvPr/>
        </p:nvSpPr>
        <p:spPr>
          <a:xfrm rot="16200000">
            <a:off x="-130964" y="5079449"/>
            <a:ext cx="76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/>
              <a:t>JUNIO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20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8194" name="Picture 2" descr="Home | Thermovault">
            <a:extLst>
              <a:ext uri="{FF2B5EF4-FFF2-40B4-BE49-F238E27FC236}">
                <a16:creationId xmlns:a16="http://schemas.microsoft.com/office/drawing/2014/main" id="{4447CD2C-C7AA-4904-BFEC-70B76B4C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4938"/>
            <a:ext cx="5715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D8A9E0-88CA-4050-8474-5225C8A8D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09" y="3020848"/>
            <a:ext cx="7060582" cy="2705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A567E-A396-4FC3-9EA8-C6473C89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38" y="2977201"/>
            <a:ext cx="7230523" cy="2793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2C7F4-8ED8-45CB-ABBD-FCF7FDEFB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46" y="2977201"/>
            <a:ext cx="7414905" cy="282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Pipeline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21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9" name="Google Shape;206;p27">
            <a:extLst>
              <a:ext uri="{FF2B5EF4-FFF2-40B4-BE49-F238E27FC236}">
                <a16:creationId xmlns:a16="http://schemas.microsoft.com/office/drawing/2014/main" id="{CBAEF076-EED0-4BE7-99C0-F0FF537C4E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514" y="1804737"/>
            <a:ext cx="8370971" cy="441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9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22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28DCEF-4A93-42D8-9E38-47DFF065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4" b="-1424"/>
          <a:stretch/>
        </p:blipFill>
        <p:spPr>
          <a:xfrm>
            <a:off x="734786" y="1992242"/>
            <a:ext cx="7674428" cy="3055183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55173EC2-6FF6-49E4-A924-14AC9810DC79}"/>
              </a:ext>
            </a:extLst>
          </p:cNvPr>
          <p:cNvGrpSpPr/>
          <p:nvPr/>
        </p:nvGrpSpPr>
        <p:grpSpPr>
          <a:xfrm>
            <a:off x="267173" y="1613504"/>
            <a:ext cx="2856095" cy="1016650"/>
            <a:chOff x="9376914" y="494588"/>
            <a:chExt cx="3279480" cy="1016650"/>
          </a:xfrm>
          <a:solidFill>
            <a:srgbClr val="FFC000"/>
          </a:solidFill>
        </p:grpSpPr>
        <p:sp>
          <p:nvSpPr>
            <p:cNvPr id="16" name="Rectángulo redondeado 10">
              <a:extLst>
                <a:ext uri="{FF2B5EF4-FFF2-40B4-BE49-F238E27FC236}">
                  <a16:creationId xmlns:a16="http://schemas.microsoft.com/office/drawing/2014/main" id="{F3553EFD-743C-4AC7-9724-0F74B7F491F0}"/>
                </a:ext>
              </a:extLst>
            </p:cNvPr>
            <p:cNvSpPr/>
            <p:nvPr/>
          </p:nvSpPr>
          <p:spPr>
            <a:xfrm>
              <a:off x="9376914" y="494588"/>
              <a:ext cx="3279480" cy="1016650"/>
            </a:xfrm>
            <a:prstGeom prst="round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ca-E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98F82D3-9BE3-4FF6-B0E8-32E55DAC50DC}"/>
                </a:ext>
              </a:extLst>
            </p:cNvPr>
            <p:cNvSpPr txBox="1"/>
            <p:nvPr/>
          </p:nvSpPr>
          <p:spPr>
            <a:xfrm>
              <a:off x="10480099" y="745491"/>
              <a:ext cx="210452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ca-ES" sz="2800" b="1" dirty="0" err="1"/>
                <a:t>Smart</a:t>
              </a:r>
              <a:r>
                <a:rPr lang="ca-ES" sz="2800" b="1" dirty="0"/>
                <a:t> </a:t>
              </a:r>
              <a:r>
                <a:rPr lang="ca-ES" sz="2800" b="1" dirty="0" err="1"/>
                <a:t>Plug</a:t>
              </a:r>
              <a:endParaRPr lang="ca-ES" sz="2800" b="1" dirty="0"/>
            </a:p>
          </p:txBody>
        </p: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BB22FB53-4510-4B33-AEAA-BBDD94F59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8" y="1770089"/>
            <a:ext cx="724568" cy="72456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5265580-06B1-47CE-8CD7-725CE933C7BA}"/>
              </a:ext>
            </a:extLst>
          </p:cNvPr>
          <p:cNvSpPr txBox="1"/>
          <p:nvPr/>
        </p:nvSpPr>
        <p:spPr>
          <a:xfrm>
            <a:off x="628650" y="5244496"/>
            <a:ext cx="7530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Trabajo individual</a:t>
            </a:r>
          </a:p>
          <a:p>
            <a:pPr marL="285750" indent="-285750">
              <a:buFontTx/>
              <a:buChar char="-"/>
            </a:pPr>
            <a:r>
              <a:rPr lang="es-ES" dirty="0"/>
              <a:t>1 Kit de Arduino por alumno</a:t>
            </a:r>
          </a:p>
          <a:p>
            <a:pPr marL="285750" indent="-285750">
              <a:buFontTx/>
              <a:buChar char="-"/>
            </a:pPr>
            <a:r>
              <a:rPr lang="es-ES" dirty="0"/>
              <a:t>Defensa oral el último día del módulo</a:t>
            </a:r>
          </a:p>
          <a:p>
            <a:pPr marL="285750" indent="-285750">
              <a:buFontTx/>
              <a:buChar char="-"/>
            </a:pPr>
            <a:r>
              <a:rPr lang="es-ES" dirty="0"/>
              <a:t>Entregable escrito a entregar hasta una semana después del módulo</a:t>
            </a:r>
          </a:p>
        </p:txBody>
      </p:sp>
    </p:spTree>
    <p:extLst>
      <p:ext uri="{BB962C8B-B14F-4D97-AF65-F5344CB8AC3E}">
        <p14:creationId xmlns:p14="http://schemas.microsoft.com/office/powerpoint/2010/main" val="1064655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del Proyecto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23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B0E8CC5-FD93-461A-811D-951436DC0B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31" y="4372170"/>
            <a:ext cx="1668300" cy="125122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114D320-EF47-45AA-9231-F9C0AFE0FE7B}"/>
              </a:ext>
            </a:extLst>
          </p:cNvPr>
          <p:cNvSpPr/>
          <p:nvPr/>
        </p:nvSpPr>
        <p:spPr>
          <a:xfrm>
            <a:off x="537408" y="5690656"/>
            <a:ext cx="7977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i="1" dirty="0">
                <a:latin typeface="Arial" panose="020B0604020202020204" pitchFamily="34" charset="0"/>
              </a:rPr>
              <a:t>La fecha límite de devolución del será </a:t>
            </a:r>
            <a:r>
              <a:rPr lang="es-ES" i="1">
                <a:latin typeface="Arial" panose="020B0604020202020204" pitchFamily="34" charset="0"/>
              </a:rPr>
              <a:t>el </a:t>
            </a:r>
            <a:r>
              <a:rPr lang="es-ES" b="1" i="1">
                <a:latin typeface="Arial" panose="020B0604020202020204" pitchFamily="34" charset="0"/>
              </a:rPr>
              <a:t>21 de Junio del 2023</a:t>
            </a:r>
            <a:r>
              <a:rPr lang="es-ES" i="1">
                <a:latin typeface="Arial" panose="020B0604020202020204" pitchFamily="34" charset="0"/>
              </a:rPr>
              <a:t>, aunque se recomienda entregarlo en </a:t>
            </a:r>
            <a:r>
              <a:rPr lang="es-ES" i="1" dirty="0">
                <a:latin typeface="Arial" panose="020B0604020202020204" pitchFamily="34" charset="0"/>
              </a:rPr>
              <a:t>la última clase del módulo. </a:t>
            </a:r>
            <a:br>
              <a:rPr lang="es-ES" i="1" dirty="0">
                <a:latin typeface="Arial" panose="020B0604020202020204" pitchFamily="34" charset="0"/>
              </a:rPr>
            </a:br>
            <a:r>
              <a:rPr lang="es-ES" i="1" dirty="0">
                <a:latin typeface="Arial" panose="020B0604020202020204" pitchFamily="34" charset="0"/>
              </a:rPr>
              <a:t>Se ruega devolverlo lo más ordenado posible.</a:t>
            </a:r>
            <a:endParaRPr lang="es-ES" i="1" dirty="0"/>
          </a:p>
        </p:txBody>
      </p:sp>
      <p:pic>
        <p:nvPicPr>
          <p:cNvPr id="12" name="Picture 8" descr="http://www.intorobotics.com/wp-content/uploads/2013/12/robotstarterlknv-dhf-dsf0dsf0ds7f6ds5fds-0004.jpg">
            <a:extLst>
              <a:ext uri="{FF2B5EF4-FFF2-40B4-BE49-F238E27FC236}">
                <a16:creationId xmlns:a16="http://schemas.microsoft.com/office/drawing/2014/main" id="{A868C7F9-1CA8-45AE-852C-F11BFBA7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14478" r="4054" b="7278"/>
          <a:stretch>
            <a:fillRect/>
          </a:stretch>
        </p:blipFill>
        <p:spPr bwMode="auto">
          <a:xfrm>
            <a:off x="1641652" y="2760989"/>
            <a:ext cx="2884727" cy="16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C200D87-F931-4310-85D7-3F6C37E5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14" y="2760989"/>
            <a:ext cx="2462644" cy="161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301B741-6E9D-4AFA-8A61-FC9D1537ADAD}"/>
              </a:ext>
            </a:extLst>
          </p:cNvPr>
          <p:cNvSpPr/>
          <p:nvPr/>
        </p:nvSpPr>
        <p:spPr>
          <a:xfrm>
            <a:off x="-8653" y="189470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</a:rPr>
              <a:t>El </a:t>
            </a:r>
            <a:r>
              <a:rPr lang="es-ES">
                <a:latin typeface="Arial" panose="020B0604020202020204" pitchFamily="34" charset="0"/>
              </a:rPr>
              <a:t>kit contiene </a:t>
            </a:r>
            <a:r>
              <a:rPr lang="es-ES" dirty="0">
                <a:latin typeface="Arial" panose="020B0604020202020204" pitchFamily="34" charset="0"/>
              </a:rPr>
              <a:t>todos los elementos y herramientas esenciales para la realización del proyecto</a:t>
            </a:r>
            <a:r>
              <a:rPr lang="es-ES">
                <a:latin typeface="Arial" panose="020B0604020202020204" pitchFamily="34" charset="0"/>
              </a:rPr>
              <a:t>. En caso de necesitar más componentes, se puede pedir.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040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Repositorios y material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24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D65AE8A-E5D0-42B3-868A-84BDF31BE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6228" y="2585154"/>
            <a:ext cx="8170877" cy="249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000">
                <a:latin typeface="Arial" panose="020B0604020202020204" pitchFamily="34" charset="0"/>
              </a:rPr>
              <a:t>Repositorio: </a:t>
            </a:r>
            <a:r>
              <a:rPr lang="es-ES" altLang="es-ES" sz="2000">
                <a:latin typeface="Arial" panose="020B0604020202020204" pitchFamily="34" charset="0"/>
                <a:hlinkClick r:id="rId2"/>
              </a:rPr>
              <a:t>https://github.com/marcjene/Digital_Energy</a:t>
            </a:r>
            <a:endParaRPr lang="es-ES" altLang="es-ES" sz="2000"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000">
                <a:latin typeface="Arial" panose="020B0604020202020204" pitchFamily="34" charset="0"/>
              </a:rPr>
              <a:t>Material: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000">
                <a:latin typeface="Arial" panose="020B0604020202020204" pitchFamily="34" charset="0"/>
              </a:rPr>
              <a:t>Guias de las prácticas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000">
                <a:latin typeface="Arial" panose="020B0604020202020204" pitchFamily="34" charset="0"/>
              </a:rPr>
              <a:t>Presentaciones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000">
                <a:latin typeface="Arial" panose="020B0604020202020204" pitchFamily="34" charset="0"/>
              </a:rPr>
              <a:t>Códigos (Arduino, Python, Notebooks)</a:t>
            </a:r>
          </a:p>
        </p:txBody>
      </p:sp>
    </p:spTree>
    <p:extLst>
      <p:ext uri="{BB962C8B-B14F-4D97-AF65-F5344CB8AC3E}">
        <p14:creationId xmlns:p14="http://schemas.microsoft.com/office/powerpoint/2010/main" val="2421349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25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D65AE8A-E5D0-42B3-868A-84BDF31BE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6228" y="1941100"/>
            <a:ext cx="817087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b="1" dirty="0">
                <a:latin typeface="Arial" panose="020B0604020202020204" pitchFamily="34" charset="0"/>
              </a:rPr>
              <a:t>Temario previo al curso: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s-ES" altLang="es-ES" sz="1600" dirty="0">
                <a:latin typeface="Arial" panose="020B0604020202020204" pitchFamily="34" charset="0"/>
              </a:rPr>
              <a:t>Conocimientos básicos de programación y de Arduino: </a:t>
            </a:r>
            <a:r>
              <a:rPr lang="es-ES" altLang="es-ES" sz="1200" dirty="0">
                <a:latin typeface="Arial" panose="020B0604020202020204" pitchFamily="34" charset="0"/>
                <a:hlinkClick r:id="rId2"/>
              </a:rPr>
              <a:t>https://innoenergy.learnify.se/l/show.html#att/VQLX?rand=1&amp;context=zone190700&amp;startId=15173&amp;pageKey=VQLX</a:t>
            </a:r>
            <a:br>
              <a:rPr lang="es-ES" altLang="es-ES" sz="1200" dirty="0">
                <a:latin typeface="Arial" panose="020B0604020202020204" pitchFamily="34" charset="0"/>
              </a:rPr>
            </a:br>
            <a:endParaRPr lang="es-ES" altLang="es-ES" sz="12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s-ES" altLang="es-ES" sz="1600" dirty="0">
                <a:latin typeface="Arial" panose="020B0604020202020204" pitchFamily="34" charset="0"/>
              </a:rPr>
              <a:t>Acondicionamiento de señales eléctricas: </a:t>
            </a:r>
            <a:r>
              <a:rPr lang="es-ES" altLang="es-ES" sz="1200" dirty="0">
                <a:latin typeface="Arial" panose="020B0604020202020204" pitchFamily="34" charset="0"/>
                <a:hlinkClick r:id="rId3"/>
              </a:rPr>
              <a:t>https://innoenergy.learnify.se/l/show.html#att/qZyp?rand=1&amp;context=zone190700&amp;startId=15152&amp;pageKey=qZyp</a:t>
            </a:r>
            <a:endParaRPr lang="es-ES" altLang="es-ES" sz="12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b="1" dirty="0">
                <a:latin typeface="Arial" panose="020B0604020202020204" pitchFamily="34" charset="0"/>
              </a:rPr>
              <a:t>Repositorios de las sesiones: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ES" altLang="es-ES" sz="1600" dirty="0">
                <a:latin typeface="Arial" panose="020B0604020202020204" pitchFamily="34" charset="0"/>
              </a:rPr>
              <a:t>Sesión 1 y 2: </a:t>
            </a:r>
            <a:r>
              <a:rPr lang="es-ES" altLang="es-ES" sz="1200" dirty="0">
                <a:latin typeface="Arial" panose="020B0604020202020204" pitchFamily="34" charset="0"/>
                <a:hlinkClick r:id="rId4"/>
              </a:rPr>
              <a:t>https://github.com/wobniarin/CAPUEE_2019_LAB1_current_sensor</a:t>
            </a:r>
            <a:endParaRPr lang="es-ES" altLang="es-ES" sz="1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ES" altLang="es-ES" sz="1600" dirty="0">
                <a:latin typeface="Arial" panose="020B0604020202020204" pitchFamily="34" charset="0"/>
              </a:rPr>
              <a:t>Sesión 3: </a:t>
            </a:r>
            <a:r>
              <a:rPr lang="es-ES" altLang="es-ES" sz="1200" dirty="0">
                <a:latin typeface="Arial" panose="020B0604020202020204" pitchFamily="34" charset="0"/>
                <a:hlinkClick r:id="rId5"/>
              </a:rPr>
              <a:t>https://github.com/wobniarin/CAPUEE_2019_LAB4_Serial_Port</a:t>
            </a:r>
            <a:endParaRPr lang="es-ES" altLang="es-ES" sz="1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ES" altLang="es-ES" sz="1600" dirty="0">
                <a:latin typeface="Arial" panose="020B0604020202020204" pitchFamily="34" charset="0"/>
              </a:rPr>
              <a:t>Sesión 4: </a:t>
            </a:r>
            <a:r>
              <a:rPr lang="es-ES" altLang="es-ES" sz="1200" dirty="0">
                <a:latin typeface="Arial" panose="020B0604020202020204" pitchFamily="34" charset="0"/>
                <a:hlinkClick r:id="rId6"/>
              </a:rPr>
              <a:t>https://github.com/wobniarin/CAPUEE_2019_LAB3_API</a:t>
            </a:r>
            <a:endParaRPr lang="es-ES" altLang="es-ES" sz="1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s-ES" altLang="es-ES" sz="1600" dirty="0">
                <a:latin typeface="Arial" panose="020B0604020202020204" pitchFamily="34" charset="0"/>
              </a:rPr>
              <a:t>Sesión 5: </a:t>
            </a:r>
            <a:r>
              <a:rPr lang="es-ES" altLang="es-ES" sz="1200" dirty="0">
                <a:latin typeface="Arial" panose="020B0604020202020204" pitchFamily="34" charset="0"/>
                <a:hlinkClick r:id="rId7"/>
              </a:rPr>
              <a:t>https://github.com/wobniarin/CAPUEE_2019_LAB5_Data_Visualization</a:t>
            </a:r>
            <a:br>
              <a:rPr lang="es-ES" altLang="es-ES" sz="1600" dirty="0">
                <a:latin typeface="Arial" panose="020B0604020202020204" pitchFamily="34" charset="0"/>
              </a:rPr>
            </a:br>
            <a:endParaRPr lang="es-ES" altLang="es-E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módulo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3</a:t>
            </a:fld>
            <a:endParaRPr lang="es-E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2E452A-37B8-4EA0-B24F-3D346D1F7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061" y="1991670"/>
            <a:ext cx="8517739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Fomentar la capacidad de plantear y llevar a cabo un proyecto aplicado al gestión activa de cargas domesticas.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b="1" dirty="0">
                <a:latin typeface="Arial" panose="020B0604020202020204" pitchFamily="34" charset="0"/>
              </a:rPr>
              <a:t>Conocimientos a alcanzar: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Entender el rol de la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activa de la demanda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un contexto de sistemas energéticos locales, y su impacto económico, social y ambiental.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Monitoreo de cargas domésticas, almacenamiento y representación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sz="1600" dirty="0">
                <a:latin typeface="Arial" panose="020B0604020202020204" pitchFamily="34" charset="0"/>
              </a:rPr>
              <a:t>Conocer las fuentes principales de </a:t>
            </a:r>
            <a:r>
              <a:rPr lang="es-ES" altLang="es-ES" sz="1600" b="1" dirty="0">
                <a:latin typeface="Arial" panose="020B0604020202020204" pitchFamily="34" charset="0"/>
              </a:rPr>
              <a:t>adquisición de datos </a:t>
            </a:r>
            <a:r>
              <a:rPr lang="es-ES" altLang="es-ES" sz="1600" dirty="0">
                <a:latin typeface="Arial" panose="020B0604020202020204" pitchFamily="34" charset="0"/>
              </a:rPr>
              <a:t>y herramientas para poder acceder a ellos.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Llevar a cabo un </a:t>
            </a:r>
            <a:r>
              <a:rPr lang="es-ES" altLang="es-ES" sz="1600" dirty="0">
                <a:latin typeface="Arial" panose="020B0604020202020204" pitchFamily="34" charset="0"/>
              </a:rPr>
              <a:t>análisis y un proyecto relacionado con la gestión de la demanda. Siendo capaz de presentar resultados con las herramientas adquiridas y proponiendo ideas de gestión de la demanda.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FB3346C6-2309-43F8-8F33-551C620F7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D942A66-86E0-4F94-AFD3-CFA0CFD78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35" y="1131248"/>
            <a:ext cx="659936" cy="6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6286B2-754F-4752-9635-10D4BE21B2D6}" type="slidenum">
              <a:rPr lang="es-ES" altLang="es-E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4</a:t>
            </a:fld>
            <a:endParaRPr lang="es-ES" alt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A5748D4C-9595-414B-92B6-E2BA2463E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1F4C1A-AA71-4839-87F5-71603FD10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07" y="1677969"/>
            <a:ext cx="3420987" cy="3420987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B914414-B494-490C-9B6F-60E34A6B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</p:spPr>
        <p:txBody>
          <a:bodyPr>
            <a:normAutofit/>
          </a:bodyPr>
          <a:lstStyle/>
          <a:p>
            <a:r>
              <a:rPr lang="es-ES" dirty="0"/>
              <a:t>Presentación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562124-4DC6-40EF-ABB0-B42A207A5A8C}"/>
              </a:ext>
            </a:extLst>
          </p:cNvPr>
          <p:cNvSpPr/>
          <p:nvPr/>
        </p:nvSpPr>
        <p:spPr>
          <a:xfrm>
            <a:off x="0" y="6073241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>
                <a:hlinkClick r:id="rId3"/>
              </a:rPr>
              <a:t>https://www.menti.com/alk44ronmfj4</a:t>
            </a:r>
            <a:r>
              <a:rPr lang="es-ES"/>
              <a:t> </a:t>
            </a:r>
            <a:endParaRPr lang="es-E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658005E-8124-4FDB-A216-5B1F2BFE44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7"/>
          <a:stretch/>
        </p:blipFill>
        <p:spPr>
          <a:xfrm>
            <a:off x="3151639" y="4748101"/>
            <a:ext cx="2857500" cy="11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DB8AFFC-1E99-4878-B170-CD2BE785903F}"/>
              </a:ext>
            </a:extLst>
          </p:cNvPr>
          <p:cNvSpPr/>
          <p:nvPr/>
        </p:nvSpPr>
        <p:spPr>
          <a:xfrm>
            <a:off x="801148" y="2021443"/>
            <a:ext cx="7541703" cy="1098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altLang="es-ES" b="1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Nota Clase </a:t>
            </a:r>
            <a:r>
              <a:rPr lang="es-ES" altLang="es-ES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= 0,5 · Trabajo + 0,15 · Entregable + 0,35 · Presentaciones</a:t>
            </a:r>
          </a:p>
          <a:p>
            <a:pPr algn="ctr">
              <a:lnSpc>
                <a:spcPct val="150000"/>
              </a:lnSpc>
            </a:pPr>
            <a:r>
              <a:rPr lang="es-ES" b="1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Nota Módulo </a:t>
            </a:r>
            <a:r>
              <a:rPr lang="es-ES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= 0,7 · Nota Clase + 0,3 · Asistencia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del módulo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5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77DFA86-FAFA-4FBA-B341-4F9F45F6A290}"/>
              </a:ext>
            </a:extLst>
          </p:cNvPr>
          <p:cNvSpPr/>
          <p:nvPr/>
        </p:nvSpPr>
        <p:spPr>
          <a:xfrm>
            <a:off x="443043" y="3285109"/>
            <a:ext cx="816406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" altLang="es-ES" sz="1600" dirty="0">
                <a:latin typeface="Arial" panose="020B0604020202020204" pitchFamily="34" charset="0"/>
              </a:rPr>
              <a:t>El trabajo consistirá en </a:t>
            </a:r>
            <a:r>
              <a:rPr lang="es-ES" altLang="es-ES" sz="1600">
                <a:latin typeface="Arial" panose="020B0604020202020204" pitchFamily="34" charset="0"/>
              </a:rPr>
              <a:t>un </a:t>
            </a:r>
            <a:r>
              <a:rPr lang="es-ES" altLang="es-ES" sz="1600" b="1">
                <a:latin typeface="Arial" panose="020B0604020202020204" pitchFamily="34" charset="0"/>
              </a:rPr>
              <a:t>análisis de </a:t>
            </a:r>
            <a:r>
              <a:rPr lang="es-ES" altLang="es-ES" sz="1600" b="1" dirty="0">
                <a:latin typeface="Arial" panose="020B0604020202020204" pitchFamily="34" charset="0"/>
              </a:rPr>
              <a:t>una </a:t>
            </a:r>
            <a:r>
              <a:rPr lang="es-ES" altLang="es-ES" sz="1600" b="1">
                <a:latin typeface="Arial" panose="020B0604020202020204" pitchFamily="34" charset="0"/>
              </a:rPr>
              <a:t>carga doméstica </a:t>
            </a:r>
            <a:r>
              <a:rPr lang="es-ES" altLang="es-ES" sz="1600" dirty="0">
                <a:latin typeface="Arial" panose="020B0604020202020204" pitchFamily="34" charset="0"/>
              </a:rPr>
              <a:t>de vuestra elección. El trabajo tiene que abarcar los siguientes puntos:</a:t>
            </a:r>
          </a:p>
          <a:p>
            <a:pPr marL="628650" lvl="1" indent="-171450" algn="just" eaLnBrk="0" fontAlgn="base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1400">
                <a:latin typeface="Arial" panose="020B0604020202020204" pitchFamily="34" charset="0"/>
              </a:rPr>
              <a:t>Monitorización </a:t>
            </a:r>
            <a:r>
              <a:rPr lang="es-ES" altLang="es-ES" sz="1400" dirty="0">
                <a:latin typeface="Arial" panose="020B0604020202020204" pitchFamily="34" charset="0"/>
              </a:rPr>
              <a:t>de una carga domestica y almacenamiento de datos.</a:t>
            </a:r>
          </a:p>
          <a:p>
            <a:pPr marL="628650" lvl="1" indent="-171450" algn="just" eaLnBrk="0" fontAlgn="base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1400" dirty="0">
                <a:latin typeface="Arial" panose="020B0604020202020204" pitchFamily="34" charset="0"/>
              </a:rPr>
              <a:t>Análisis de uso de dicha carga e impacto económico derivado del mismo.</a:t>
            </a:r>
          </a:p>
          <a:p>
            <a:pPr marL="628650" lvl="1" indent="-171450" algn="just" eaLnBrk="0" fontAlgn="base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1400" dirty="0">
                <a:latin typeface="Arial" panose="020B0604020202020204" pitchFamily="34" charset="0"/>
              </a:rPr>
              <a:t>Representación de </a:t>
            </a:r>
            <a:r>
              <a:rPr lang="es-ES" altLang="es-ES" sz="1400">
                <a:latin typeface="Arial" panose="020B0604020202020204" pitchFamily="34" charset="0"/>
              </a:rPr>
              <a:t>datos.</a:t>
            </a:r>
          </a:p>
          <a:p>
            <a:pPr marL="628650" lvl="1" indent="-171450" algn="just" eaLnBrk="0" fontAlgn="base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1400">
                <a:latin typeface="Arial" panose="020B0604020202020204" pitchFamily="34" charset="0"/>
              </a:rPr>
              <a:t>Adicional: Propuesta de control de la carga o correlación del consumo con otras magnitudes.</a:t>
            </a:r>
          </a:p>
          <a:p>
            <a:pPr lvl="1" algn="just" eaLnBrk="0" fontAlgn="base" hangingPunct="0">
              <a:spcAft>
                <a:spcPts val="600"/>
              </a:spcAft>
            </a:pPr>
            <a:r>
              <a:rPr lang="es-ES" altLang="es-ES" sz="1400" b="1">
                <a:latin typeface="Arial" panose="020B0604020202020204" pitchFamily="34" charset="0"/>
              </a:rPr>
              <a:t>Fecha máxima de entrega: 19/06/2023</a:t>
            </a:r>
          </a:p>
          <a:p>
            <a:pPr lvl="1" algn="just" eaLnBrk="0" fontAlgn="base" hangingPunct="0">
              <a:spcAft>
                <a:spcPts val="600"/>
              </a:spcAft>
            </a:pPr>
            <a:r>
              <a:rPr lang="es-ES" altLang="es-ES" sz="1400" b="1">
                <a:latin typeface="Arial" panose="020B0604020202020204" pitchFamily="34" charset="0"/>
              </a:rPr>
              <a:t>Se hará en grupos de dos (2).</a:t>
            </a:r>
            <a:r>
              <a:rPr lang="es-ES" altLang="es-ES" sz="1400">
                <a:latin typeface="Arial" panose="020B0604020202020204" pitchFamily="34" charset="0"/>
              </a:rPr>
              <a:t>  A ser posible, alumno de máster con alumno de posgrado.</a:t>
            </a:r>
            <a:endParaRPr lang="es-ES" altLang="es-ES" sz="1400" b="1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" altLang="es-ES" sz="1600">
                <a:latin typeface="Arial" panose="020B0604020202020204" pitchFamily="34" charset="0"/>
              </a:rPr>
              <a:t>Habrá 1 entregable intermedio.</a:t>
            </a:r>
            <a:endParaRPr lang="es-ES" altLang="es-ES" sz="1600" dirty="0"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" altLang="es-ES" sz="1600">
                <a:latin typeface="Arial" panose="020B0604020202020204" pitchFamily="34" charset="0"/>
              </a:rPr>
              <a:t>Habrá 2 presentaciones. Todos los estudiantes tienen que presentar.</a:t>
            </a:r>
            <a:endParaRPr lang="es-ES" altLang="es-ES" sz="1600" dirty="0"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" altLang="es-ES" sz="1600" b="1" dirty="0">
                <a:latin typeface="Arial" panose="020B0604020202020204" pitchFamily="34" charset="0"/>
              </a:rPr>
              <a:t>Devolución del kit</a:t>
            </a:r>
            <a:r>
              <a:rPr lang="es-ES" altLang="es-ES" sz="1600" b="1">
                <a:latin typeface="Arial" panose="020B0604020202020204" pitchFamily="34" charset="0"/>
              </a:rPr>
              <a:t>: 21/06/2022</a:t>
            </a:r>
            <a:endParaRPr lang="es-ES" altLang="es-ES" sz="1600" b="1" dirty="0">
              <a:latin typeface="Arial" panose="020B0604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E660C7-D14D-4A0E-8C2D-658FDACE31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17" y="1228787"/>
            <a:ext cx="533518" cy="5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Enfoque del módulo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6</a:t>
            </a:fld>
            <a:endParaRPr lang="es-E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3DAC94AB-3D92-4177-A8B3-7E8E77578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C7343703-BB43-4C3E-92F9-A5804F73BE08}"/>
              </a:ext>
            </a:extLst>
          </p:cNvPr>
          <p:cNvSpPr txBox="1">
            <a:spLocks/>
          </p:cNvSpPr>
          <p:nvPr/>
        </p:nvSpPr>
        <p:spPr>
          <a:xfrm>
            <a:off x="15643" y="1769446"/>
            <a:ext cx="6955080" cy="6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b="1" dirty="0"/>
          </a:p>
        </p:txBody>
      </p:sp>
      <p:sp>
        <p:nvSpPr>
          <p:cNvPr id="8" name="Rectángulo redondeado 6">
            <a:extLst>
              <a:ext uri="{FF2B5EF4-FFF2-40B4-BE49-F238E27FC236}">
                <a16:creationId xmlns:a16="http://schemas.microsoft.com/office/drawing/2014/main" id="{65A8F8CB-65CB-419B-AD25-203AFC01DBFF}"/>
              </a:ext>
            </a:extLst>
          </p:cNvPr>
          <p:cNvSpPr/>
          <p:nvPr/>
        </p:nvSpPr>
        <p:spPr>
          <a:xfrm>
            <a:off x="3469997" y="3990104"/>
            <a:ext cx="2262411" cy="1234438"/>
          </a:xfrm>
          <a:prstGeom prst="round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" b="1" dirty="0">
                <a:solidFill>
                  <a:schemeClr val="tx1"/>
                </a:solidFill>
                <a:latin typeface="+mj-lt"/>
              </a:rPr>
              <a:t>Exploración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  <a:latin typeface="+mj-lt"/>
              </a:rPr>
              <a:t>Videos, paginas web, repositorios, manuales, etc.</a:t>
            </a:r>
          </a:p>
        </p:txBody>
      </p:sp>
      <p:sp>
        <p:nvSpPr>
          <p:cNvPr id="10" name="Rectángulo redondeado 8">
            <a:extLst>
              <a:ext uri="{FF2B5EF4-FFF2-40B4-BE49-F238E27FC236}">
                <a16:creationId xmlns:a16="http://schemas.microsoft.com/office/drawing/2014/main" id="{8E05D223-3969-46FD-8412-4AD4F94E6FC8}"/>
              </a:ext>
            </a:extLst>
          </p:cNvPr>
          <p:cNvSpPr/>
          <p:nvPr/>
        </p:nvSpPr>
        <p:spPr>
          <a:xfrm>
            <a:off x="5949973" y="5515330"/>
            <a:ext cx="2262411" cy="1234438"/>
          </a:xfrm>
          <a:prstGeom prst="round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" b="1" dirty="0">
                <a:solidFill>
                  <a:schemeClr val="tx1"/>
                </a:solidFill>
                <a:latin typeface="+mj-lt"/>
              </a:rPr>
              <a:t>Conceptualización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  <a:latin typeface="+mj-lt"/>
              </a:rPr>
              <a:t>Formularios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  <a:latin typeface="+mj-lt"/>
              </a:rPr>
              <a:t>Discusiones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  <a:latin typeface="+mj-lt"/>
              </a:rPr>
              <a:t>Entregables</a:t>
            </a:r>
          </a:p>
        </p:txBody>
      </p:sp>
      <p:sp>
        <p:nvSpPr>
          <p:cNvPr id="11" name="Flecha izquierda 9">
            <a:extLst>
              <a:ext uri="{FF2B5EF4-FFF2-40B4-BE49-F238E27FC236}">
                <a16:creationId xmlns:a16="http://schemas.microsoft.com/office/drawing/2014/main" id="{BBC715A6-3CDE-4DC5-A7C6-0F16DE0DA8B5}"/>
              </a:ext>
            </a:extLst>
          </p:cNvPr>
          <p:cNvSpPr/>
          <p:nvPr/>
        </p:nvSpPr>
        <p:spPr>
          <a:xfrm>
            <a:off x="4008175" y="5726752"/>
            <a:ext cx="1126310" cy="728687"/>
          </a:xfrm>
          <a:prstGeom prst="leftArrow">
            <a:avLst>
              <a:gd name="adj1" fmla="val 50000"/>
              <a:gd name="adj2" fmla="val 60074"/>
            </a:avLst>
          </a:prstGeom>
          <a:solidFill>
            <a:schemeClr val="accent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lecha circular 10">
            <a:extLst>
              <a:ext uri="{FF2B5EF4-FFF2-40B4-BE49-F238E27FC236}">
                <a16:creationId xmlns:a16="http://schemas.microsoft.com/office/drawing/2014/main" id="{DE6F87D1-5516-4EEE-B9D0-73BEE7AEECB1}"/>
              </a:ext>
            </a:extLst>
          </p:cNvPr>
          <p:cNvSpPr/>
          <p:nvPr/>
        </p:nvSpPr>
        <p:spPr>
          <a:xfrm rot="16200000">
            <a:off x="2143481" y="4175481"/>
            <a:ext cx="2037755" cy="2323993"/>
          </a:xfrm>
          <a:prstGeom prst="circularArrow">
            <a:avLst>
              <a:gd name="adj1" fmla="val 10765"/>
              <a:gd name="adj2" fmla="val 1762716"/>
              <a:gd name="adj3" fmla="val 18850845"/>
              <a:gd name="adj4" fmla="val 16077147"/>
              <a:gd name="adj5" fmla="val 14515"/>
            </a:avLst>
          </a:prstGeom>
          <a:solidFill>
            <a:schemeClr val="accent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ángulo redondeado 11">
            <a:extLst>
              <a:ext uri="{FF2B5EF4-FFF2-40B4-BE49-F238E27FC236}">
                <a16:creationId xmlns:a16="http://schemas.microsoft.com/office/drawing/2014/main" id="{F0237265-3EDA-49B7-ABD2-4F489ECE3EAA}"/>
              </a:ext>
            </a:extLst>
          </p:cNvPr>
          <p:cNvSpPr/>
          <p:nvPr/>
        </p:nvSpPr>
        <p:spPr>
          <a:xfrm>
            <a:off x="1154392" y="5515330"/>
            <a:ext cx="2262411" cy="1234438"/>
          </a:xfrm>
          <a:prstGeom prst="round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" b="1" dirty="0">
                <a:solidFill>
                  <a:schemeClr val="tx1"/>
                </a:solidFill>
                <a:latin typeface="+mj-lt"/>
              </a:rPr>
              <a:t>Aplicación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  <a:latin typeface="+mj-lt"/>
              </a:rPr>
              <a:t>Aprendizaje basado en proyectos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  <a:latin typeface="+mj-lt"/>
              </a:rPr>
              <a:t>Presentaciones 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  <a:latin typeface="+mj-lt"/>
              </a:rPr>
              <a:t>Sesiones de laboratorio</a:t>
            </a:r>
          </a:p>
        </p:txBody>
      </p:sp>
      <p:pic>
        <p:nvPicPr>
          <p:cNvPr id="14" name="Picture 2" descr="Resultat d'imatges de flipped classroom">
            <a:extLst>
              <a:ext uri="{FF2B5EF4-FFF2-40B4-BE49-F238E27FC236}">
                <a16:creationId xmlns:a16="http://schemas.microsoft.com/office/drawing/2014/main" id="{ADF01B4F-FB5E-4502-962E-0D05426FC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32759" r="53643" b="4789"/>
          <a:stretch/>
        </p:blipFill>
        <p:spPr bwMode="auto">
          <a:xfrm rot="1769791">
            <a:off x="5318784" y="3401422"/>
            <a:ext cx="1303793" cy="9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t d'imatges de flipped classroom">
            <a:extLst>
              <a:ext uri="{FF2B5EF4-FFF2-40B4-BE49-F238E27FC236}">
                <a16:creationId xmlns:a16="http://schemas.microsoft.com/office/drawing/2014/main" id="{D9E15BC2-7F4A-47C4-BB25-E3FE6E000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5" t="32759" r="6426" b="4111"/>
          <a:stretch/>
        </p:blipFill>
        <p:spPr bwMode="auto">
          <a:xfrm rot="19658917">
            <a:off x="564591" y="4802169"/>
            <a:ext cx="1221695" cy="9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572BE427-AB5B-4B55-8C11-A4F5C341121B}"/>
              </a:ext>
            </a:extLst>
          </p:cNvPr>
          <p:cNvGrpSpPr/>
          <p:nvPr/>
        </p:nvGrpSpPr>
        <p:grpSpPr>
          <a:xfrm>
            <a:off x="1220153" y="1986954"/>
            <a:ext cx="2323993" cy="1234438"/>
            <a:chOff x="1726423" y="-802289"/>
            <a:chExt cx="2519506" cy="1658710"/>
          </a:xfrm>
        </p:grpSpPr>
        <p:pic>
          <p:nvPicPr>
            <p:cNvPr id="17" name="Picture 2" descr="Resultat d'imatges de flipped classroom">
              <a:extLst>
                <a:ext uri="{FF2B5EF4-FFF2-40B4-BE49-F238E27FC236}">
                  <a16:creationId xmlns:a16="http://schemas.microsoft.com/office/drawing/2014/main" id="{C02E5C5D-5504-4391-8620-63E9B51ED8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6" b="48884"/>
            <a:stretch/>
          </p:blipFill>
          <p:spPr bwMode="auto">
            <a:xfrm>
              <a:off x="1726423" y="-802289"/>
              <a:ext cx="2519506" cy="827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t d'imatges de flipped classroom">
              <a:extLst>
                <a:ext uri="{FF2B5EF4-FFF2-40B4-BE49-F238E27FC236}">
                  <a16:creationId xmlns:a16="http://schemas.microsoft.com/office/drawing/2014/main" id="{8A83930A-95A6-431A-AC35-E1ED69865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1" t="48816" r="9991" b="10642"/>
            <a:stretch/>
          </p:blipFill>
          <p:spPr bwMode="auto">
            <a:xfrm>
              <a:off x="1737273" y="199949"/>
              <a:ext cx="2259685" cy="656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C5C6C2-B39E-4962-9DDD-F2D97716F95B}"/>
              </a:ext>
            </a:extLst>
          </p:cNvPr>
          <p:cNvSpPr txBox="1"/>
          <p:nvPr/>
        </p:nvSpPr>
        <p:spPr>
          <a:xfrm>
            <a:off x="4748655" y="2172603"/>
            <a:ext cx="407527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Aprendizaje basado en proyectos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947A810-D7F3-4E8C-8497-4B0264C50EAD}"/>
              </a:ext>
            </a:extLst>
          </p:cNvPr>
          <p:cNvSpPr/>
          <p:nvPr/>
        </p:nvSpPr>
        <p:spPr>
          <a:xfrm>
            <a:off x="3949391" y="2247547"/>
            <a:ext cx="445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/>
              <a:t>+ </a:t>
            </a:r>
          </a:p>
        </p:txBody>
      </p:sp>
      <p:sp>
        <p:nvSpPr>
          <p:cNvPr id="21" name="Flecha circular 10">
            <a:extLst>
              <a:ext uri="{FF2B5EF4-FFF2-40B4-BE49-F238E27FC236}">
                <a16:creationId xmlns:a16="http://schemas.microsoft.com/office/drawing/2014/main" id="{D471D6C7-805D-47A1-A360-B4082601C514}"/>
              </a:ext>
            </a:extLst>
          </p:cNvPr>
          <p:cNvSpPr/>
          <p:nvPr/>
        </p:nvSpPr>
        <p:spPr>
          <a:xfrm rot="782400">
            <a:off x="5529018" y="4301200"/>
            <a:ext cx="2037755" cy="2323993"/>
          </a:xfrm>
          <a:prstGeom prst="circularArrow">
            <a:avLst>
              <a:gd name="adj1" fmla="val 10765"/>
              <a:gd name="adj2" fmla="val 1762716"/>
              <a:gd name="adj3" fmla="val 18850845"/>
              <a:gd name="adj4" fmla="val 16077147"/>
              <a:gd name="adj5" fmla="val 14515"/>
            </a:avLst>
          </a:prstGeom>
          <a:solidFill>
            <a:schemeClr val="accent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E352220-EE54-493E-BF43-97C715232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40" y="1129973"/>
            <a:ext cx="646624" cy="6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0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postgrado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7</a:t>
            </a:fld>
            <a:endParaRPr lang="es-E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2E452A-37B8-4EA0-B24F-3D346D1F7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3644" y="2078262"/>
            <a:ext cx="829671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latin typeface="Arial" panose="020B0604020202020204" pitchFamily="34" charset="0"/>
              </a:rPr>
              <a:t>Los alumnos que tengan que entregar el ejercicio </a:t>
            </a:r>
            <a:r>
              <a:rPr lang="es-ES" altLang="es-ES" sz="1600">
                <a:latin typeface="Arial" panose="020B0604020202020204" pitchFamily="34" charset="0"/>
              </a:rPr>
              <a:t>de postgrado, tendrán dos semanas más para desarrollarlo.</a:t>
            </a:r>
            <a:endParaRPr lang="es-ES" altLang="es-ES" sz="16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latin typeface="Arial" panose="020B0604020202020204" pitchFamily="34" charset="0"/>
              </a:rPr>
              <a:t>El objetivo del ejercicio será ampliar el trabajo del módulo </a:t>
            </a:r>
            <a:r>
              <a:rPr lang="es-ES" altLang="es-ES" sz="1600" b="1" dirty="0">
                <a:latin typeface="Arial" panose="020B0604020202020204" pitchFamily="34" charset="0"/>
              </a:rPr>
              <a:t>alguno de los siguientes puntos</a:t>
            </a:r>
            <a:r>
              <a:rPr lang="es-ES" altLang="es-ES" sz="1600" dirty="0">
                <a:latin typeface="Arial" panose="020B0604020202020204" pitchFamily="34" charset="0"/>
              </a:rPr>
              <a:t>, a elección del alumno: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marL="342900" lvl="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s-ES" altLang="es-ES" sz="1600" dirty="0">
                <a:latin typeface="Arial" panose="020B0604020202020204" pitchFamily="34" charset="0"/>
              </a:rPr>
              <a:t>Predicción del consumo de la carga elegida con algoritmos de ML o regresión.</a:t>
            </a:r>
          </a:p>
          <a:p>
            <a:pPr marL="342900" lvl="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marL="342900" lvl="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s-ES" altLang="es-ES" sz="1600" dirty="0">
                <a:latin typeface="Arial" panose="020B0604020202020204" pitchFamily="34" charset="0"/>
              </a:rPr>
              <a:t>Implementación de un sistema de recogida de datos y visualización (local o remoto).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600" dirty="0">
              <a:latin typeface="Arial" panose="020B0604020202020204" pitchFamily="34" charset="0"/>
            </a:endParaRPr>
          </a:p>
          <a:p>
            <a:pPr marL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i="1" dirty="0">
                <a:latin typeface="Arial" panose="020B0604020202020204" pitchFamily="34" charset="0"/>
              </a:rPr>
              <a:t>La fecha limite de entrega del ejercicio será </a:t>
            </a:r>
            <a:r>
              <a:rPr lang="es-ES" altLang="es-ES" sz="1600" b="1" i="1">
                <a:latin typeface="Arial" panose="020B0604020202020204" pitchFamily="34" charset="0"/>
              </a:rPr>
              <a:t>el 3 de julio de 2023</a:t>
            </a:r>
            <a:endParaRPr lang="es-ES" altLang="es-ES" sz="1600" b="1" i="1" dirty="0">
              <a:latin typeface="Arial" panose="020B0604020202020204" pitchFamily="34" charset="0"/>
            </a:endParaRPr>
          </a:p>
          <a:p>
            <a:pPr marL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600" b="1" i="1" dirty="0">
              <a:latin typeface="Arial" panose="020B0604020202020204" pitchFamily="34" charset="0"/>
            </a:endParaRPr>
          </a:p>
          <a:p>
            <a:pPr marL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b="1" i="1" dirty="0">
                <a:latin typeface="Arial" panose="020B0604020202020204" pitchFamily="34" charset="0"/>
              </a:rPr>
              <a:t>Se debe especificar como un apartado adicional en el trabajo de curso o como un fichero independiente</a:t>
            </a:r>
          </a:p>
          <a:p>
            <a:pPr marL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b="1" i="1" dirty="0">
                <a:latin typeface="Arial" panose="020B0604020202020204" pitchFamily="34" charset="0"/>
              </a:rPr>
              <a:t>Se debe colgar en la plataforma </a:t>
            </a:r>
            <a:r>
              <a:rPr lang="es-ES" altLang="es-ES" sz="1600" b="1" i="1" dirty="0" err="1">
                <a:latin typeface="Arial" panose="020B0604020202020204" pitchFamily="34" charset="0"/>
              </a:rPr>
              <a:t>TechTalent</a:t>
            </a:r>
            <a:r>
              <a:rPr lang="es-ES" altLang="es-ES" sz="1600" b="1" i="1" dirty="0">
                <a:latin typeface="Arial" panose="020B0604020202020204" pitchFamily="34" charset="0"/>
              </a:rPr>
              <a:t> UPC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E660C7-D14D-4A0E-8C2D-658FDACE31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17" y="1228787"/>
            <a:ext cx="533518" cy="5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153155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8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20" name="Google Shape;81;p14">
            <a:extLst>
              <a:ext uri="{FF2B5EF4-FFF2-40B4-BE49-F238E27FC236}">
                <a16:creationId xmlns:a16="http://schemas.microsoft.com/office/drawing/2014/main" id="{4A4CB069-4B1F-40FE-87E1-B580625D56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961" y="2084281"/>
            <a:ext cx="8563677" cy="450701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84;p14">
            <a:extLst>
              <a:ext uri="{FF2B5EF4-FFF2-40B4-BE49-F238E27FC236}">
                <a16:creationId xmlns:a16="http://schemas.microsoft.com/office/drawing/2014/main" id="{18B767AC-D786-4B5E-BBCA-981AAFC3B08F}"/>
              </a:ext>
            </a:extLst>
          </p:cNvPr>
          <p:cNvSpPr txBox="1"/>
          <p:nvPr/>
        </p:nvSpPr>
        <p:spPr>
          <a:xfrm>
            <a:off x="2647192" y="2402181"/>
            <a:ext cx="415441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Emisiones globales de </a:t>
            </a:r>
            <a:r>
              <a:rPr lang="ca" dirty="0">
                <a:latin typeface="Open Sans"/>
                <a:ea typeface="Open Sans"/>
                <a:cs typeface="Open Sans"/>
                <a:sym typeface="Open Sans"/>
              </a:rPr>
              <a:t>CO2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1140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activa de la demanda (DSM)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9</a:t>
            </a:fld>
            <a:endParaRPr lang="es-E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CC5803D-732C-429C-82D5-C47D648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15" y="88900"/>
            <a:ext cx="191269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Módulo 3</a:t>
            </a: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Digitalización de la energía</a:t>
            </a:r>
          </a:p>
        </p:txBody>
      </p:sp>
      <p:pic>
        <p:nvPicPr>
          <p:cNvPr id="7" name="Google Shape;92;p15">
            <a:extLst>
              <a:ext uri="{FF2B5EF4-FFF2-40B4-BE49-F238E27FC236}">
                <a16:creationId xmlns:a16="http://schemas.microsoft.com/office/drawing/2014/main" id="{A3722757-6725-4059-AAAE-0E526BDD2A1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179" y="2048757"/>
            <a:ext cx="8801643" cy="4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84;p14">
            <a:extLst>
              <a:ext uri="{FF2B5EF4-FFF2-40B4-BE49-F238E27FC236}">
                <a16:creationId xmlns:a16="http://schemas.microsoft.com/office/drawing/2014/main" id="{18B767AC-D786-4B5E-BBCA-981AAFC3B08F}"/>
              </a:ext>
            </a:extLst>
          </p:cNvPr>
          <p:cNvSpPr txBox="1"/>
          <p:nvPr/>
        </p:nvSpPr>
        <p:spPr>
          <a:xfrm>
            <a:off x="1698246" y="2246885"/>
            <a:ext cx="5747508" cy="69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Evolución de la generación eléctrica en España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55880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A6F462D-65E8-4C26-95CD-2D3D2413B20E}" vid="{C5BA857B-F713-422A-9ED6-EFEF4C09E75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7787</TotalTime>
  <Words>1545</Words>
  <Application>Microsoft Office PowerPoint</Application>
  <PresentationFormat>On-screen Show (4:3)</PresentationFormat>
  <Paragraphs>263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Georgia</vt:lpstr>
      <vt:lpstr>Open Sans</vt:lpstr>
      <vt:lpstr>Rockwell</vt:lpstr>
      <vt:lpstr>Tema1</vt:lpstr>
      <vt:lpstr>PowerPoint Presentation</vt:lpstr>
      <vt:lpstr>Calendario </vt:lpstr>
      <vt:lpstr>Objetivos del módulo</vt:lpstr>
      <vt:lpstr>Presentación</vt:lpstr>
      <vt:lpstr>Evaluación del módulo</vt:lpstr>
      <vt:lpstr>Enfoque del módulo</vt:lpstr>
      <vt:lpstr>Ejercicio de postgrado</vt:lpstr>
      <vt:lpstr>Gestión activa de la demanda (DSM)</vt:lpstr>
      <vt:lpstr>Gestión activa de la demanda (DSM)</vt:lpstr>
      <vt:lpstr>Gestión activa de la demanda (DSM)</vt:lpstr>
      <vt:lpstr>Gestión activa de la demanda (DSM)</vt:lpstr>
      <vt:lpstr>Gestión activa de la demanda (DSM)</vt:lpstr>
      <vt:lpstr>Gestión activa de la demanda (DSM)</vt:lpstr>
      <vt:lpstr>Respuesta a la Demanda (DR)</vt:lpstr>
      <vt:lpstr>Gestión activa de la demanda (DSM)</vt:lpstr>
      <vt:lpstr>Gestión activa de la demanda (DSM)</vt:lpstr>
      <vt:lpstr>Gestión activa de la demanda (DSM)</vt:lpstr>
      <vt:lpstr>Gestión activa de la demanda (DSM)</vt:lpstr>
      <vt:lpstr>Gestión activa de la demanda (DSM)</vt:lpstr>
      <vt:lpstr>Gestión activa de la demanda (DSM)</vt:lpstr>
      <vt:lpstr>Data Pipeline</vt:lpstr>
      <vt:lpstr>Proyecto</vt:lpstr>
      <vt:lpstr>Material del Proyecto</vt:lpstr>
      <vt:lpstr>Repositorios y material</vt:lpstr>
      <vt:lpstr>Repositorios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</dc:creator>
  <cp:lastModifiedBy>Marc Jené</cp:lastModifiedBy>
  <cp:revision>69</cp:revision>
  <dcterms:created xsi:type="dcterms:W3CDTF">2019-10-15T08:45:43Z</dcterms:created>
  <dcterms:modified xsi:type="dcterms:W3CDTF">2023-05-17T09:23:05Z</dcterms:modified>
</cp:coreProperties>
</file>