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2" r:id="rId6"/>
    <p:sldId id="265" r:id="rId7"/>
    <p:sldId id="273" r:id="rId8"/>
    <p:sldId id="274" r:id="rId9"/>
    <p:sldId id="277" r:id="rId10"/>
    <p:sldId id="267" r:id="rId11"/>
    <p:sldId id="275" r:id="rId12"/>
    <p:sldId id="269" r:id="rId13"/>
    <p:sldId id="276" r:id="rId14"/>
    <p:sldId id="271" r:id="rId15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HP96RMP5m7U/togKpZKdNwAcJ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D618B9-0E55-4278-BBDB-FBD00A5C33E8}">
  <a:tblStyle styleId="{64D618B9-0E55-4278-BBDB-FBD00A5C3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6" y="1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 txBox="1">
            <a:spLocks noGrp="1"/>
          </p:cNvSpPr>
          <p:nvPr>
            <p:ph type="sldNum" idx="12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923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915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871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1330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535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401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1143000" y="3712909"/>
            <a:ext cx="6858000" cy="99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8"/>
          <p:cNvSpPr/>
          <p:nvPr/>
        </p:nvSpPr>
        <p:spPr>
          <a:xfrm>
            <a:off x="372036" y="2060438"/>
            <a:ext cx="839992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Data y Machine </a:t>
            </a:r>
            <a:r>
              <a:rPr lang="es-E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629841" y="1235674"/>
            <a:ext cx="7886700" cy="57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629842" y="2002441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2"/>
          </p:nvPr>
        </p:nvSpPr>
        <p:spPr>
          <a:xfrm>
            <a:off x="629842" y="2826353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3"/>
          </p:nvPr>
        </p:nvSpPr>
        <p:spPr>
          <a:xfrm>
            <a:off x="4629152" y="2002441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4"/>
          </p:nvPr>
        </p:nvSpPr>
        <p:spPr>
          <a:xfrm>
            <a:off x="4629152" y="2826353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28650" y="1213627"/>
            <a:ext cx="7886700" cy="73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>
            <a:spLocks noGrp="1"/>
          </p:cNvSpPr>
          <p:nvPr>
            <p:ph type="pic" idx="2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 rot="5400000">
            <a:off x="623096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-2"/>
            <a:ext cx="9150440" cy="10791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/>
          <p:nvPr/>
        </p:nvSpPr>
        <p:spPr>
          <a:xfrm>
            <a:off x="3649362" y="0"/>
            <a:ext cx="3023287" cy="660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/>
          <p:nvPr/>
        </p:nvSpPr>
        <p:spPr>
          <a:xfrm>
            <a:off x="-6440" y="660400"/>
            <a:ext cx="9150440" cy="418755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7"/>
          <p:cNvPicPr preferRelativeResize="0"/>
          <p:nvPr/>
        </p:nvPicPr>
        <p:blipFill rotWithShape="1">
          <a:blip r:embed="rId12">
            <a:alphaModFix/>
          </a:blip>
          <a:srcRect b="14569"/>
          <a:stretch/>
        </p:blipFill>
        <p:spPr>
          <a:xfrm>
            <a:off x="4768233" y="-11941"/>
            <a:ext cx="1923126" cy="109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7"/>
          <p:cNvSpPr txBox="1"/>
          <p:nvPr/>
        </p:nvSpPr>
        <p:spPr>
          <a:xfrm>
            <a:off x="183498" y="400620"/>
            <a:ext cx="2857590" cy="94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MÁSTER MECATRÓNICA</a:t>
            </a:r>
            <a:endParaRPr sz="2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7"/>
          <p:cNvSpPr txBox="1"/>
          <p:nvPr/>
        </p:nvSpPr>
        <p:spPr>
          <a:xfrm>
            <a:off x="6718175" y="58368"/>
            <a:ext cx="2405449" cy="94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hyperlink" Target="mailto:marc.jene@upc.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jene/Mecatronica-BDyML-242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247360" y="4650260"/>
            <a:ext cx="6649278" cy="99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271462" y="3550984"/>
            <a:ext cx="8601075" cy="99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s-ES" noProof="0" dirty="0"/>
              <a:t>Elementos para la digitalización de la industria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12"/>
          <p:cNvGraphicFramePr/>
          <p:nvPr>
            <p:extLst>
              <p:ext uri="{D42A27DB-BD31-4B8C-83A1-F6EECF244321}">
                <p14:modId xmlns:p14="http://schemas.microsoft.com/office/powerpoint/2010/main" val="3450436667"/>
              </p:ext>
            </p:extLst>
          </p:nvPr>
        </p:nvGraphicFramePr>
        <p:xfrm>
          <a:off x="667706" y="1676435"/>
          <a:ext cx="7920025" cy="4498948"/>
        </p:xfrm>
        <a:graphic>
          <a:graphicData uri="http://schemas.openxmlformats.org/drawingml/2006/table">
            <a:tbl>
              <a:tblPr>
                <a:noFill/>
                <a:tableStyleId>{64D618B9-0E55-4278-BBDB-FBD00A5C33E8}</a:tableStyleId>
              </a:tblPr>
              <a:tblGrid>
                <a:gridCol w="2837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Jueves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885825" y="1122903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sz="2800" noProof="0" dirty="0"/>
              <a:t>Calendario </a:t>
            </a:r>
          </a:p>
        </p:txBody>
      </p:sp>
      <p:sp>
        <p:nvSpPr>
          <p:cNvPr id="178" name="Google Shape;178;p12"/>
          <p:cNvSpPr txBox="1"/>
          <p:nvPr/>
        </p:nvSpPr>
        <p:spPr>
          <a:xfrm>
            <a:off x="770696" y="2613275"/>
            <a:ext cx="2627841" cy="584775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 –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a Big Data y Machine Learning  </a:t>
            </a:r>
            <a:endParaRPr dirty="0"/>
          </a:p>
        </p:txBody>
      </p:sp>
      <p:sp>
        <p:nvSpPr>
          <p:cNvPr id="179" name="Google Shape;179;p12"/>
          <p:cNvSpPr txBox="1"/>
          <p:nvPr/>
        </p:nvSpPr>
        <p:spPr>
          <a:xfrm>
            <a:off x="4738367" y="2613275"/>
            <a:ext cx="2627841" cy="54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S2 –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a Python</a:t>
            </a:r>
            <a:endParaRPr sz="1600" b="1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770698" y="3556308"/>
            <a:ext cx="2627841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S3 –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Estadística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descriptiva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770697" y="4497394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S5 –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(I):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770698" y="5455198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S7 –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(II):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Regresión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endParaRPr sz="1600" b="1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4738367" y="3556308"/>
            <a:ext cx="2627842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S4 –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repaso</a:t>
            </a:r>
            <a:endParaRPr sz="16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4738367" y="4497394"/>
            <a:ext cx="2658891" cy="5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S6 – Image Recognition y IA de la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nueva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generación</a:t>
            </a:r>
            <a:endParaRPr sz="16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4738367" y="5455197"/>
            <a:ext cx="2352030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S8 –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Exámen</a:t>
            </a:r>
            <a:endParaRPr sz="16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 rot="-5400000">
            <a:off x="-485338" y="3085584"/>
            <a:ext cx="1936756" cy="369332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Marzo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 rot="-5400000">
            <a:off x="-485338" y="5022340"/>
            <a:ext cx="1936756" cy="369332"/>
          </a:xfrm>
          <a:prstGeom prst="rect">
            <a:avLst/>
          </a:prstGeom>
          <a:solidFill>
            <a:srgbClr val="B3FF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Abril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79;p12">
            <a:extLst>
              <a:ext uri="{FF2B5EF4-FFF2-40B4-BE49-F238E27FC236}">
                <a16:creationId xmlns:a16="http://schemas.microsoft.com/office/drawing/2014/main" id="{1A9B47B8-E1AC-4342-A996-97FB2FCDCFC1}"/>
              </a:ext>
            </a:extLst>
          </p:cNvPr>
          <p:cNvSpPr txBox="1"/>
          <p:nvPr/>
        </p:nvSpPr>
        <p:spPr>
          <a:xfrm>
            <a:off x="770695" y="6203957"/>
            <a:ext cx="2627841" cy="57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Online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Presencial</a:t>
            </a:r>
            <a:endParaRPr sz="1600" b="1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90" name="Google Shape;90;p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del profesorado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Calendario y estructura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b="1" dirty="0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lang="en-US" sz="28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E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160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Evaluación</a:t>
            </a:r>
          </a:p>
        </p:txBody>
      </p:sp>
      <p:sp>
        <p:nvSpPr>
          <p:cNvPr id="202" name="Google Shape;202;p14"/>
          <p:cNvSpPr txBox="1"/>
          <p:nvPr/>
        </p:nvSpPr>
        <p:spPr>
          <a:xfrm>
            <a:off x="628650" y="2560319"/>
            <a:ext cx="8129270" cy="379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 = 0,7·NE + 0,3·A</a:t>
            </a:r>
          </a:p>
          <a:p>
            <a:pPr marL="11430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= 0,6·NEP + 0,4·NET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NF: Nota Final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NE: Nota Examen </a:t>
            </a: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Asistencia</a:t>
            </a:r>
            <a:endParaRPr lang="en-150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NEP: Nota Examen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Práctico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NET: Nota Examen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Teórico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90" name="Google Shape;90;p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del profesorado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Calendario y estructura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b="1" dirty="0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lang="en-US" sz="2800" b="1" dirty="0">
              <a:solidFill>
                <a:srgbClr val="006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E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9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28649" y="2237517"/>
            <a:ext cx="8039489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86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Jason Brownlee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“Machine Learning Mastery with Python: Understand Your Data, Create Accurate Models and Work Projects End-to-end”, Machine Learning Mastery, 2016</a:t>
            </a:r>
            <a:endParaRPr/>
          </a:p>
          <a:p>
            <a:pPr marL="6286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Laura Igual &amp; Santi Seguí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“Introduction to Data Science: A Python Approach to Concepts, Techniques and Applications “, Springer, 2017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Morteza Nazari-Heris et 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“Application of Machine Learning and Deep Learning Methods to Power System Problems”, Springer, 2021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Referencias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83" name="Google Shape;83;p2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profesorado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Calendario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90" name="Google Shape;90;p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b="1" dirty="0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Introducción del profesorado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Calendario y estructura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lang="en-US" sz="28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E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Profesorado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8EEC0-451E-4E49-8242-6B1AEAC1B35E}"/>
              </a:ext>
            </a:extLst>
          </p:cNvPr>
          <p:cNvGrpSpPr/>
          <p:nvPr/>
        </p:nvGrpSpPr>
        <p:grpSpPr>
          <a:xfrm>
            <a:off x="309562" y="2764219"/>
            <a:ext cx="2352676" cy="2999957"/>
            <a:chOff x="713287" y="2764219"/>
            <a:chExt cx="2352676" cy="2999957"/>
          </a:xfrm>
        </p:grpSpPr>
        <p:sp>
          <p:nvSpPr>
            <p:cNvPr id="96" name="Google Shape;96;p4"/>
            <p:cNvSpPr txBox="1"/>
            <p:nvPr/>
          </p:nvSpPr>
          <p:spPr>
            <a:xfrm>
              <a:off x="713287" y="4526119"/>
              <a:ext cx="2352676" cy="1238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Vinicius Gadelha</a:t>
              </a:r>
              <a:endParaRPr lang="en-US" sz="1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600" b="0" i="0" u="sng" strike="noStrike" cap="none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vinicius.gadelha@upc.edu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" name="Google Shape;100;p4"/>
            <p:cNvPicPr preferRelativeResize="0"/>
            <p:nvPr/>
          </p:nvPicPr>
          <p:blipFill rotWithShape="1">
            <a:blip r:embed="rId3"/>
            <a:srcRect l="34626" t="6093" r="39196" b="35785"/>
            <a:stretch/>
          </p:blipFill>
          <p:spPr>
            <a:xfrm>
              <a:off x="1079625" y="2764219"/>
              <a:ext cx="1620000" cy="1620000"/>
            </a:xfrm>
            <a:prstGeom prst="ellipse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2EBC42-703E-46B7-A2C7-DE238E482EB5}"/>
              </a:ext>
            </a:extLst>
          </p:cNvPr>
          <p:cNvGrpSpPr/>
          <p:nvPr/>
        </p:nvGrpSpPr>
        <p:grpSpPr>
          <a:xfrm>
            <a:off x="6481762" y="2764219"/>
            <a:ext cx="2352676" cy="2999957"/>
            <a:chOff x="6371137" y="2764219"/>
            <a:chExt cx="2352676" cy="2999957"/>
          </a:xfrm>
        </p:grpSpPr>
        <p:sp>
          <p:nvSpPr>
            <p:cNvPr id="10" name="Google Shape;96;p4">
              <a:extLst>
                <a:ext uri="{FF2B5EF4-FFF2-40B4-BE49-F238E27FC236}">
                  <a16:creationId xmlns:a16="http://schemas.microsoft.com/office/drawing/2014/main" id="{09EA4EE9-2FA1-4B71-BC0D-E0AC6A951C95}"/>
                </a:ext>
              </a:extLst>
            </p:cNvPr>
            <p:cNvSpPr txBox="1"/>
            <p:nvPr/>
          </p:nvSpPr>
          <p:spPr>
            <a:xfrm>
              <a:off x="6371137" y="4526119"/>
              <a:ext cx="2352676" cy="1238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Marc Jené Vinuesa</a:t>
              </a:r>
            </a:p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600" b="0" i="0" u="sng" strike="noStrike" cap="none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marc.jene@upc.edu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00;p4">
              <a:extLst>
                <a:ext uri="{FF2B5EF4-FFF2-40B4-BE49-F238E27FC236}">
                  <a16:creationId xmlns:a16="http://schemas.microsoft.com/office/drawing/2014/main" id="{59B80B27-7F92-4220-AD34-C21367C5700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37475" y="2764219"/>
              <a:ext cx="1620000" cy="1620000"/>
            </a:xfrm>
            <a:prstGeom prst="ellipse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E147B53-984E-4CF1-8893-26FB514DDFAC}"/>
              </a:ext>
            </a:extLst>
          </p:cNvPr>
          <p:cNvGrpSpPr/>
          <p:nvPr/>
        </p:nvGrpSpPr>
        <p:grpSpPr>
          <a:xfrm>
            <a:off x="2847976" y="2764219"/>
            <a:ext cx="3448049" cy="2999957"/>
            <a:chOff x="2847975" y="2764219"/>
            <a:chExt cx="3448049" cy="2999957"/>
          </a:xfrm>
        </p:grpSpPr>
        <p:sp>
          <p:nvSpPr>
            <p:cNvPr id="8" name="Google Shape;96;p4">
              <a:extLst>
                <a:ext uri="{FF2B5EF4-FFF2-40B4-BE49-F238E27FC236}">
                  <a16:creationId xmlns:a16="http://schemas.microsoft.com/office/drawing/2014/main" id="{0D13CC6E-BD0A-46AB-90B0-AFD0D283006D}"/>
                </a:ext>
              </a:extLst>
            </p:cNvPr>
            <p:cNvSpPr txBox="1"/>
            <p:nvPr/>
          </p:nvSpPr>
          <p:spPr>
            <a:xfrm>
              <a:off x="2847975" y="4526119"/>
              <a:ext cx="3448049" cy="12380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Antonio E.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Saldaña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González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lang="en-US" sz="18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R="0" lvl="1" algn="ctr" rtl="0">
                <a:lnSpc>
                  <a:spcPct val="15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800"/>
              </a:pPr>
              <a:r>
                <a:rPr lang="en-US" sz="1600" b="0" i="0" u="sng" strike="noStrike" cap="none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antonio.emmanuel.saldana@upc.edu</a:t>
              </a:r>
              <a:endParaRPr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" name="Google Shape;115;p6">
              <a:extLst>
                <a:ext uri="{FF2B5EF4-FFF2-40B4-BE49-F238E27FC236}">
                  <a16:creationId xmlns:a16="http://schemas.microsoft.com/office/drawing/2014/main" id="{E9EFAC7C-F6B3-4A07-BEDE-4FB739D4307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761999" y="2764219"/>
              <a:ext cx="1620000" cy="1620000"/>
            </a:xfrm>
            <a:prstGeom prst="ellipse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90" name="Google Shape;90;p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del profesorado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b="1" dirty="0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Calendario y estructura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lang="en-US" sz="28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E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791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467139" y="1968564"/>
            <a:ext cx="8290362" cy="350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Entender los principales conceptos en torno a Big Data y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dirty="0"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Comprender las posibles aplicaciones de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sector industrial y del vehículo eléctrico.</a:t>
            </a:r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Aprender a desarrollar un modelo de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dirty="0"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Explorar los principales tipos de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(Supervisado y No Supervisado).</a:t>
            </a:r>
            <a:endParaRPr lang="es-ES" dirty="0"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Aprender Python para aplicaciones de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s-ES" dirty="0"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modelos de Machine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problemas relacionados con la industria.</a:t>
            </a:r>
          </a:p>
        </p:txBody>
      </p:sp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Objetivos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Introducción al curso</a:t>
            </a:r>
          </a:p>
        </p:txBody>
      </p:sp>
      <p:sp>
        <p:nvSpPr>
          <p:cNvPr id="90" name="Google Shape;90;p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del profesorado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b="1" dirty="0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Calendario y estructura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28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lang="en-US" sz="280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es-E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09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Estructura del curso</a:t>
            </a:r>
          </a:p>
        </p:txBody>
      </p:sp>
      <p:sp>
        <p:nvSpPr>
          <p:cNvPr id="7" name="Google Shape;161;p10">
            <a:extLst>
              <a:ext uri="{FF2B5EF4-FFF2-40B4-BE49-F238E27FC236}">
                <a16:creationId xmlns:a16="http://schemas.microsoft.com/office/drawing/2014/main" id="{804D3427-BB9E-430C-A752-CD2E89200422}"/>
              </a:ext>
            </a:extLst>
          </p:cNvPr>
          <p:cNvSpPr/>
          <p:nvPr/>
        </p:nvSpPr>
        <p:spPr>
          <a:xfrm>
            <a:off x="467139" y="1968564"/>
            <a:ext cx="8290362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Mezcla de sesiones online con sesiones presenciales.</a:t>
            </a:r>
          </a:p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Sesiones online (SO): 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mayoritariamente teóricas, habrá algunos ejercicios que a completar asíncronamente.</a:t>
            </a:r>
          </a:p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Sesiones presenciales (SP): 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mezcla de teoría y práctica. Es recomendable traer el ordenador personal con los programas necesarios instalados.</a:t>
            </a:r>
          </a:p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Examen: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online. Consistirá en un examen tipo test a realizar estando todos en una videollamada y una parte práctica a entregar antes de que termine el día.</a:t>
            </a:r>
            <a:endParaRPr lang="es-E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28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b="1" noProof="0" dirty="0"/>
              <a:t>Material</a:t>
            </a:r>
          </a:p>
        </p:txBody>
      </p:sp>
      <p:sp>
        <p:nvSpPr>
          <p:cNvPr id="7" name="Google Shape;161;p10">
            <a:extLst>
              <a:ext uri="{FF2B5EF4-FFF2-40B4-BE49-F238E27FC236}">
                <a16:creationId xmlns:a16="http://schemas.microsoft.com/office/drawing/2014/main" id="{804D3427-BB9E-430C-A752-CD2E89200422}"/>
              </a:ext>
            </a:extLst>
          </p:cNvPr>
          <p:cNvSpPr/>
          <p:nvPr/>
        </p:nvSpPr>
        <p:spPr>
          <a:xfrm>
            <a:off x="467139" y="1968564"/>
            <a:ext cx="8290362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presentaciones se subirán al Campus del máster.</a:t>
            </a:r>
          </a:p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parte práctica de la asignatura consistirá en ejemplos y ejercicios de Python que se llevaran a cabo usando lo que se conoce como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Notebooks, un tipo de archivo que permite intercalar texto con código.</a:t>
            </a:r>
          </a:p>
          <a:p>
            <a:pPr marL="5715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datos y los notebooks que usaremos se pueden encontrar en el repositorio de </a:t>
            </a:r>
            <a:r>
              <a:rPr lang="es-E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asignatura:</a:t>
            </a:r>
          </a:p>
          <a:p>
            <a:pPr marL="114300"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https://github.com/marcjene/Mecatronica-BDyML-2425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6491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561</Words>
  <Application>Microsoft Office PowerPoint</Application>
  <PresentationFormat>On-screen Show (4:3)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Tema1</vt:lpstr>
      <vt:lpstr>PowerPoint Presentation</vt:lpstr>
      <vt:lpstr>Introducción al curso</vt:lpstr>
      <vt:lpstr>Introducción al curso</vt:lpstr>
      <vt:lpstr>Profesorado</vt:lpstr>
      <vt:lpstr>Introducción al curso</vt:lpstr>
      <vt:lpstr>Objetivos</vt:lpstr>
      <vt:lpstr>Introducción al curso</vt:lpstr>
      <vt:lpstr>Estructura del curso</vt:lpstr>
      <vt:lpstr>Material</vt:lpstr>
      <vt:lpstr>Calendario </vt:lpstr>
      <vt:lpstr>Introducción al curso</vt:lpstr>
      <vt:lpstr>Evaluación</vt:lpstr>
      <vt:lpstr>Introducción al curso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</dc:creator>
  <cp:lastModifiedBy>Marc Jené</cp:lastModifiedBy>
  <cp:revision>9</cp:revision>
  <dcterms:created xsi:type="dcterms:W3CDTF">2019-10-15T08:45:43Z</dcterms:created>
  <dcterms:modified xsi:type="dcterms:W3CDTF">2025-03-17T10:49:50Z</dcterms:modified>
</cp:coreProperties>
</file>