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59" r:id="rId5"/>
    <p:sldId id="260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3" r:id="rId14"/>
    <p:sldId id="274" r:id="rId15"/>
    <p:sldId id="263" r:id="rId16"/>
  </p:sldIdLst>
  <p:sldSz cx="9144000" cy="6858000" type="screen4x3"/>
  <p:notesSz cx="6858000" cy="9144000"/>
  <p:embeddedFontLs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+D8+a4BrEKaNVrR8Co+e3nneL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6" autoAdjust="0"/>
  </p:normalViewPr>
  <p:slideViewPr>
    <p:cSldViewPr snapToGrid="0">
      <p:cViewPr varScale="1">
        <p:scale>
          <a:sx n="105" d="100"/>
          <a:sy n="105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088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1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5319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4493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57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366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1_Diapositiva de títul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subTitle" idx="1"/>
          </p:nvPr>
        </p:nvSpPr>
        <p:spPr>
          <a:xfrm>
            <a:off x="1143000" y="3440348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  <a:defRPr sz="3200">
                <a:solidFill>
                  <a:srgbClr val="7F7F7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dt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ft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8" name="Google Shape;28;p26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26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6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35" name="Google Shape;35;p27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7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7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1_Título y objeto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886700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8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8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49" name="Google Shape;49;p29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9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9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58" name="Google Shape;58;p30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0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0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68" name="Google Shape;68;p31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1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1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76" name="Google Shape;76;p32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2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2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C769A-C18D-4697-DAAF-2223A98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FFCC0-3372-3EBE-F2DE-57342FAE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E6D83-D895-202F-EE6B-368958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19/12/2022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DBF6D-1B3B-5F59-6186-90A2031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0E295-74E4-F56B-520E-EAF07AD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63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9143999" cy="107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3023287" y="660399"/>
                </a:moveTo>
                <a:lnTo>
                  <a:pt x="0" y="660399"/>
                </a:lnTo>
                <a:lnTo>
                  <a:pt x="0" y="0"/>
                </a:lnTo>
                <a:lnTo>
                  <a:pt x="3023287" y="0"/>
                </a:lnTo>
                <a:lnTo>
                  <a:pt x="3023287" y="6603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3649362" y="0"/>
            <a:ext cx="3023870" cy="660400"/>
          </a:xfrm>
          <a:custGeom>
            <a:avLst/>
            <a:gdLst/>
            <a:ahLst/>
            <a:cxnLst/>
            <a:rect l="l" t="t" r="r" b="b"/>
            <a:pathLst>
              <a:path w="3023870" h="660400" extrusionOk="0">
                <a:moveTo>
                  <a:pt x="0" y="0"/>
                </a:moveTo>
                <a:lnTo>
                  <a:pt x="3023287" y="0"/>
                </a:lnTo>
                <a:lnTo>
                  <a:pt x="3023287" y="660399"/>
                </a:lnTo>
                <a:lnTo>
                  <a:pt x="0" y="660399"/>
                </a:lnTo>
                <a:lnTo>
                  <a:pt x="0" y="0"/>
                </a:lnTo>
                <a:close/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0" y="660400"/>
            <a:ext cx="9144000" cy="419100"/>
          </a:xfrm>
          <a:custGeom>
            <a:avLst/>
            <a:gdLst/>
            <a:ahLst/>
            <a:cxnLst/>
            <a:rect l="l" t="t" r="r" b="b"/>
            <a:pathLst>
              <a:path w="9144000" h="419100" extrusionOk="0">
                <a:moveTo>
                  <a:pt x="0" y="418754"/>
                </a:moveTo>
                <a:lnTo>
                  <a:pt x="0" y="0"/>
                </a:lnTo>
                <a:lnTo>
                  <a:pt x="9143999" y="0"/>
                </a:lnTo>
                <a:lnTo>
                  <a:pt x="9143999" y="418754"/>
                </a:lnTo>
                <a:lnTo>
                  <a:pt x="0" y="418754"/>
                </a:lnTo>
                <a:close/>
              </a:path>
            </a:pathLst>
          </a:custGeom>
          <a:solidFill>
            <a:srgbClr val="006CA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768232" y="0"/>
            <a:ext cx="1923126" cy="108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5"/>
          <p:cNvSpPr txBox="1">
            <a:spLocks noGrp="1"/>
          </p:cNvSpPr>
          <p:nvPr>
            <p:ph type="title"/>
          </p:nvPr>
        </p:nvSpPr>
        <p:spPr>
          <a:xfrm>
            <a:off x="294088" y="903225"/>
            <a:ext cx="566293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7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0" name="Google Shape;20;p25"/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5"/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5"/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jandro.hernandez.matheus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github.com/marcjene/Mecatronica4.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lejandro.hernandez.matheus@upc.edu" TargetMode="External"/><Relationship Id="rId4" Type="http://schemas.openxmlformats.org/officeDocument/2006/relationships/hyperlink" Target="https://www.linkedin.com/in/alejandro-hernandez-matheu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DwBy3VQZnj3theY79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/>
        </p:nvSpPr>
        <p:spPr>
          <a:xfrm>
            <a:off x="685800" y="458310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32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Modelos de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(II) - Regresión</a:t>
            </a: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Alejandro Hernandez: </a:t>
            </a:r>
            <a:r>
              <a:rPr lang="en-US" sz="20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alejandro.hernandez.matheus@upc.edu</a:t>
            </a:r>
            <a:endParaRPr sz="24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sng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alibri"/>
              <a:buNone/>
            </a:pPr>
            <a:r>
              <a:rPr lang="en-US" sz="2800"/>
              <a:t>Introducción a Big Data y Machine Learning </a:t>
            </a:r>
            <a:endParaRPr sz="2800"/>
          </a:p>
        </p:txBody>
      </p:sp>
      <p:sp>
        <p:nvSpPr>
          <p:cNvPr id="85" name="Google Shape;85;p1"/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Aplicadas a la Mecatrónica 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BREAK of 10 </a:t>
            </a:r>
            <a:r>
              <a:rPr lang="en-US" dirty="0" err="1" smtClean="0"/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Modelos </a:t>
            </a:r>
            <a:r>
              <a:rPr lang="en-US" sz="2800" b="1" dirty="0" err="1" smtClean="0">
                <a:latin typeface="Calibri"/>
                <a:ea typeface="Calibri"/>
                <a:cs typeface="Calibri"/>
                <a:sym typeface="Calibri"/>
              </a:rPr>
              <a:t>Existentes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691717" y="2058955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>
                <a:latin typeface="Calibri" panose="020F0502020204030204" pitchFamily="34" charset="0"/>
              </a:rPr>
              <a:t>Scikit Learn ofrece varios modelos de regresión</a:t>
            </a:r>
            <a:endParaRPr lang="en-US" b="1" dirty="0"/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Support Vector Machine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Nearest Neighbors regression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Gaussian Process regression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Decision trees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Random Forest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Lato" panose="020F0502020204030203" pitchFamily="34" charset="0"/>
              </a:rPr>
              <a:t>Ensemble Methods</a:t>
            </a:r>
            <a:endParaRPr lang="en-US" sz="2000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4812145" y="2402638"/>
            <a:ext cx="2918691" cy="2113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Linear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Ridge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Bayesian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Generalized linear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pPr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Quantile regression</a:t>
            </a:r>
            <a:endParaRPr lang="es-ES" dirty="0">
              <a:solidFill>
                <a:srgbClr val="1A9988"/>
              </a:solidFill>
              <a:latin typeface="Lato" panose="020F0502020204030203" pitchFamily="34" charset="0"/>
            </a:endParaRPr>
          </a:p>
          <a:p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91717" y="4661761"/>
            <a:ext cx="37257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en-US" b="1" dirty="0" smtClean="0">
                <a:latin typeface="Calibri" panose="020F0502020204030204" pitchFamily="34" charset="0"/>
              </a:rPr>
              <a:t>También existen otros models de otras librerías</a:t>
            </a:r>
            <a:endParaRPr lang="en-US" b="1" dirty="0"/>
          </a:p>
        </p:txBody>
      </p:sp>
      <p:sp>
        <p:nvSpPr>
          <p:cNvPr id="12" name="Rectángulo 11"/>
          <p:cNvSpPr/>
          <p:nvPr/>
        </p:nvSpPr>
        <p:spPr>
          <a:xfrm>
            <a:off x="858520" y="5063604"/>
            <a:ext cx="29186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 </a:t>
            </a:r>
            <a:r>
              <a:rPr lang="es-ES" dirty="0" smtClean="0">
                <a:solidFill>
                  <a:srgbClr val="595959"/>
                </a:solidFill>
                <a:latin typeface="Lato" panose="020F0502020204030203" pitchFamily="34" charset="0"/>
              </a:rPr>
              <a:t>Redes Neuronales 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595959"/>
                </a:solidFill>
                <a:latin typeface="Lato" panose="020F0502020204030203" pitchFamily="34" charset="0"/>
              </a:rPr>
              <a:t> </a:t>
            </a:r>
            <a:r>
              <a:rPr lang="es-ES" dirty="0" smtClean="0">
                <a:solidFill>
                  <a:srgbClr val="595959"/>
                </a:solidFill>
                <a:latin typeface="Lato" panose="020F0502020204030203" pitchFamily="34" charset="0"/>
              </a:rPr>
              <a:t>XGboost</a:t>
            </a:r>
            <a:r>
              <a:rPr lang="es-ES" dirty="0"/>
              <a:t/>
            </a:r>
            <a:br>
              <a:rPr lang="es-ES" dirty="0"/>
            </a:br>
            <a:endParaRPr lang="en-US" dirty="0"/>
          </a:p>
        </p:txBody>
      </p:sp>
      <p:pic>
        <p:nvPicPr>
          <p:cNvPr id="3074" name="Picture 2" descr="TensorFlow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84" y="4419293"/>
            <a:ext cx="1341211" cy="85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381" y="4516037"/>
            <a:ext cx="1928464" cy="964232"/>
          </a:xfrm>
          <a:prstGeom prst="rect">
            <a:avLst/>
          </a:prstGeom>
        </p:spPr>
      </p:pic>
      <p:pic>
        <p:nvPicPr>
          <p:cNvPr id="3078" name="Picture 6" descr="https://lh4.googleusercontent.com/OFLVCJFgPM-xSNTjRrjm8o6WA-cVXoB4JrOMXjTcBBlV0wNJ8JHOmFWR_bKX5HCsRftOgFuylH2PFOT4pv-rkEmdOZkzec33uNnet9kr0xpcq0WJRwFS0Zei8QboUT0pwWhlxfhtmyB3biel8W1rp7uEZ9dHl7GrFNxahdL3Be6kGJ67bltn988bz62uh7EFm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84" y="5510314"/>
            <a:ext cx="2412162" cy="92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7"/>
          <a:srcRect r="39445"/>
          <a:stretch/>
        </p:blipFill>
        <p:spPr>
          <a:xfrm>
            <a:off x="7040880" y="1256392"/>
            <a:ext cx="1805940" cy="11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ckie Chan Confused Meme Template - Piñata Farms - The best meme generator  and meme maker for video &amp; image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63" y="2461824"/>
            <a:ext cx="4596172" cy="30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Cuál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Modelo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tengo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que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usar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319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Teorema “No free lunch”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Cuál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Modelo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tengo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 que </a:t>
            </a:r>
            <a:r>
              <a:rPr lang="en-US" sz="2200" b="1" dirty="0" err="1">
                <a:latin typeface="Calibri"/>
                <a:cs typeface="Calibri"/>
                <a:sym typeface="Calibri"/>
              </a:rPr>
              <a:t>usar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 descr="What is No Free Lunch Theorem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970629"/>
            <a:ext cx="585931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Experiencia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Conocimiento sobre los modelos </a:t>
            </a:r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Google Shape;128;p4"/>
          <p:cNvSpPr txBox="1"/>
          <p:nvPr/>
        </p:nvSpPr>
        <p:spPr>
          <a:xfrm>
            <a:off x="251786" y="1316488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endParaRPr lang="en-US" sz="1800" dirty="0" smtClean="0">
              <a:latin typeface="Calibri"/>
              <a:cs typeface="Calibri"/>
              <a:sym typeface="Calibri"/>
            </a:endParaRPr>
          </a:p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-US" sz="2200" b="1" dirty="0" smtClean="0">
                <a:latin typeface="Calibri"/>
                <a:cs typeface="Calibri"/>
                <a:sym typeface="Calibri"/>
              </a:rPr>
              <a:t>¿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Cómo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mejorar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mi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manera</a:t>
            </a:r>
            <a:r>
              <a:rPr lang="en-US" sz="2200" b="1" dirty="0" smtClean="0">
                <a:latin typeface="Calibri"/>
                <a:cs typeface="Calibri"/>
                <a:sym typeface="Calibri"/>
              </a:rPr>
              <a:t> de </a:t>
            </a:r>
            <a:r>
              <a:rPr lang="en-US" sz="2200" b="1" dirty="0" err="1" smtClean="0">
                <a:latin typeface="Calibri"/>
                <a:cs typeface="Calibri"/>
                <a:sym typeface="Calibri"/>
              </a:rPr>
              <a:t>escoger</a:t>
            </a:r>
            <a:r>
              <a:rPr lang="en-US" sz="2200" b="1" dirty="0">
                <a:latin typeface="Calibri"/>
                <a:cs typeface="Calibri"/>
                <a:sym typeface="Calibri"/>
              </a:rPr>
              <a:t>?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 descr="5 Ways To Boost Your Computer Speed Without Going Crazy | IT Fixed N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028" y="1902691"/>
            <a:ext cx="2871790" cy="20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13" y="4444009"/>
            <a:ext cx="1478540" cy="1996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228" y="4241216"/>
            <a:ext cx="1592118" cy="240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5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 descr="What is Git and GitHub? And how to use GitHub? - DEV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5306" y="4038488"/>
            <a:ext cx="3613355" cy="2032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>
            <a:spLocks noGrp="1"/>
          </p:cNvSpPr>
          <p:nvPr>
            <p:ph type="sldNum" idx="4294967295"/>
          </p:nvPr>
        </p:nvSpPr>
        <p:spPr>
          <a:xfrm>
            <a:off x="708660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1375682" y="3291473"/>
            <a:ext cx="6439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https://github.com/marcjene/Mecatronica4.0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" name="Google Shape;163;p23"/>
          <p:cNvSpPr txBox="1"/>
          <p:nvPr/>
        </p:nvSpPr>
        <p:spPr>
          <a:xfrm>
            <a:off x="1044392" y="1198152"/>
            <a:ext cx="7886700" cy="109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Repositorio de GitHub del Módulo Big Data y Machine Learning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269223" y="699314"/>
            <a:ext cx="19665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MECATRÓNICA 4.0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6791200" y="192470"/>
            <a:ext cx="21018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Digitalización en la Industria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6803900" y="619190"/>
            <a:ext cx="21051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Big Data y Machine Learning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5595" y="2688821"/>
            <a:ext cx="545456" cy="54545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 txBox="1"/>
          <p:nvPr/>
        </p:nvSpPr>
        <p:spPr>
          <a:xfrm>
            <a:off x="796640" y="1156867"/>
            <a:ext cx="7917900" cy="4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3663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Personal</a:t>
            </a:r>
            <a:endParaRPr sz="4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295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Alejandro Hernández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Matheus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9788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https://www.linkedin.com/in/alejandro-hernandez-matheus/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CITCEA-UPC (ETSEIB)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 b="0" i="0" u="none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sng" strike="noStrike" cap="none" dirty="0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alejandro.hernandez.matheus@upc.edu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0" lvl="0" indent="-309243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Oficina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23.08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Edificio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G, ETSEIB –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21310" marR="5080" lvl="0" indent="-309243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Campos de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Congestiones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comunidades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energéticas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locales,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flexibilidad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machine learning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eléctricas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7"/>
          <p:cNvGrpSpPr/>
          <p:nvPr/>
        </p:nvGrpSpPr>
        <p:grpSpPr>
          <a:xfrm>
            <a:off x="7249737" y="1308037"/>
            <a:ext cx="1133475" cy="1026160"/>
            <a:chOff x="7249737" y="1308037"/>
            <a:chExt cx="1133475" cy="1026160"/>
          </a:xfrm>
        </p:grpSpPr>
        <p:pic>
          <p:nvPicPr>
            <p:cNvPr id="96" name="Google Shape;96;p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254499" y="1312800"/>
              <a:ext cx="1123500" cy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7"/>
            <p:cNvSpPr/>
            <p:nvPr/>
          </p:nvSpPr>
          <p:spPr>
            <a:xfrm>
              <a:off x="7249737" y="1308037"/>
              <a:ext cx="1133475" cy="1026160"/>
            </a:xfrm>
            <a:custGeom>
              <a:avLst/>
              <a:gdLst/>
              <a:ahLst/>
              <a:cxnLst/>
              <a:rect l="l" t="t" r="r" b="b"/>
              <a:pathLst>
                <a:path w="1133475" h="1026160" extrusionOk="0">
                  <a:moveTo>
                    <a:pt x="0" y="512812"/>
                  </a:moveTo>
                  <a:lnTo>
                    <a:pt x="2315" y="466136"/>
                  </a:lnTo>
                  <a:lnTo>
                    <a:pt x="9127" y="420633"/>
                  </a:lnTo>
                  <a:lnTo>
                    <a:pt x="20236" y="376486"/>
                  </a:lnTo>
                  <a:lnTo>
                    <a:pt x="35442" y="333875"/>
                  </a:lnTo>
                  <a:lnTo>
                    <a:pt x="54545" y="292981"/>
                  </a:lnTo>
                  <a:lnTo>
                    <a:pt x="77345" y="253986"/>
                  </a:lnTo>
                  <a:lnTo>
                    <a:pt x="103642" y="217069"/>
                  </a:lnTo>
                  <a:lnTo>
                    <a:pt x="133236" y="182413"/>
                  </a:lnTo>
                  <a:lnTo>
                    <a:pt x="165927" y="150199"/>
                  </a:lnTo>
                  <a:lnTo>
                    <a:pt x="201515" y="120607"/>
                  </a:lnTo>
                  <a:lnTo>
                    <a:pt x="239800" y="93818"/>
                  </a:lnTo>
                  <a:lnTo>
                    <a:pt x="280582" y="70013"/>
                  </a:lnTo>
                  <a:lnTo>
                    <a:pt x="323661" y="49375"/>
                  </a:lnTo>
                  <a:lnTo>
                    <a:pt x="368837" y="32082"/>
                  </a:lnTo>
                  <a:lnTo>
                    <a:pt x="415910" y="18318"/>
                  </a:lnTo>
                  <a:lnTo>
                    <a:pt x="464681" y="8262"/>
                  </a:lnTo>
                  <a:lnTo>
                    <a:pt x="514948" y="2095"/>
                  </a:lnTo>
                  <a:lnTo>
                    <a:pt x="566512" y="0"/>
                  </a:lnTo>
                  <a:lnTo>
                    <a:pt x="618076" y="2095"/>
                  </a:lnTo>
                  <a:lnTo>
                    <a:pt x="668343" y="8262"/>
                  </a:lnTo>
                  <a:lnTo>
                    <a:pt x="717114" y="18318"/>
                  </a:lnTo>
                  <a:lnTo>
                    <a:pt x="764187" y="32082"/>
                  </a:lnTo>
                  <a:lnTo>
                    <a:pt x="809363" y="49375"/>
                  </a:lnTo>
                  <a:lnTo>
                    <a:pt x="852442" y="70013"/>
                  </a:lnTo>
                  <a:lnTo>
                    <a:pt x="893224" y="93818"/>
                  </a:lnTo>
                  <a:lnTo>
                    <a:pt x="931509" y="120607"/>
                  </a:lnTo>
                  <a:lnTo>
                    <a:pt x="967097" y="150199"/>
                  </a:lnTo>
                  <a:lnTo>
                    <a:pt x="999788" y="182413"/>
                  </a:lnTo>
                  <a:lnTo>
                    <a:pt x="1029382" y="217069"/>
                  </a:lnTo>
                  <a:lnTo>
                    <a:pt x="1055679" y="253986"/>
                  </a:lnTo>
                  <a:lnTo>
                    <a:pt x="1078479" y="292981"/>
                  </a:lnTo>
                  <a:lnTo>
                    <a:pt x="1097582" y="333875"/>
                  </a:lnTo>
                  <a:lnTo>
                    <a:pt x="1112788" y="376486"/>
                  </a:lnTo>
                  <a:lnTo>
                    <a:pt x="1123897" y="420633"/>
                  </a:lnTo>
                  <a:lnTo>
                    <a:pt x="1130709" y="466136"/>
                  </a:lnTo>
                  <a:lnTo>
                    <a:pt x="1133024" y="512812"/>
                  </a:lnTo>
                  <a:lnTo>
                    <a:pt x="1130709" y="559488"/>
                  </a:lnTo>
                  <a:lnTo>
                    <a:pt x="1123897" y="604991"/>
                  </a:lnTo>
                  <a:lnTo>
                    <a:pt x="1112788" y="649138"/>
                  </a:lnTo>
                  <a:lnTo>
                    <a:pt x="1097582" y="691749"/>
                  </a:lnTo>
                  <a:lnTo>
                    <a:pt x="1078479" y="732643"/>
                  </a:lnTo>
                  <a:lnTo>
                    <a:pt x="1055679" y="771638"/>
                  </a:lnTo>
                  <a:lnTo>
                    <a:pt x="1029382" y="808555"/>
                  </a:lnTo>
                  <a:lnTo>
                    <a:pt x="999788" y="843211"/>
                  </a:lnTo>
                  <a:lnTo>
                    <a:pt x="967097" y="875425"/>
                  </a:lnTo>
                  <a:lnTo>
                    <a:pt x="931509" y="905017"/>
                  </a:lnTo>
                  <a:lnTo>
                    <a:pt x="893224" y="931806"/>
                  </a:lnTo>
                  <a:lnTo>
                    <a:pt x="852442" y="955611"/>
                  </a:lnTo>
                  <a:lnTo>
                    <a:pt x="809363" y="976249"/>
                  </a:lnTo>
                  <a:lnTo>
                    <a:pt x="764187" y="993542"/>
                  </a:lnTo>
                  <a:lnTo>
                    <a:pt x="717114" y="1007306"/>
                  </a:lnTo>
                  <a:lnTo>
                    <a:pt x="668343" y="1017362"/>
                  </a:lnTo>
                  <a:lnTo>
                    <a:pt x="618076" y="1023529"/>
                  </a:lnTo>
                  <a:lnTo>
                    <a:pt x="566512" y="1025624"/>
                  </a:lnTo>
                  <a:lnTo>
                    <a:pt x="514948" y="1023529"/>
                  </a:lnTo>
                  <a:lnTo>
                    <a:pt x="464681" y="1017362"/>
                  </a:lnTo>
                  <a:lnTo>
                    <a:pt x="415910" y="1007306"/>
                  </a:lnTo>
                  <a:lnTo>
                    <a:pt x="368837" y="993542"/>
                  </a:lnTo>
                  <a:lnTo>
                    <a:pt x="323661" y="976249"/>
                  </a:lnTo>
                  <a:lnTo>
                    <a:pt x="280582" y="955611"/>
                  </a:lnTo>
                  <a:lnTo>
                    <a:pt x="239800" y="931806"/>
                  </a:lnTo>
                  <a:lnTo>
                    <a:pt x="201515" y="905017"/>
                  </a:lnTo>
                  <a:lnTo>
                    <a:pt x="165927" y="875425"/>
                  </a:lnTo>
                  <a:lnTo>
                    <a:pt x="133236" y="843211"/>
                  </a:lnTo>
                  <a:lnTo>
                    <a:pt x="103642" y="808555"/>
                  </a:lnTo>
                  <a:lnTo>
                    <a:pt x="77345" y="771638"/>
                  </a:lnTo>
                  <a:lnTo>
                    <a:pt x="54545" y="732643"/>
                  </a:lnTo>
                  <a:lnTo>
                    <a:pt x="35442" y="691749"/>
                  </a:lnTo>
                  <a:lnTo>
                    <a:pt x="20236" y="649138"/>
                  </a:lnTo>
                  <a:lnTo>
                    <a:pt x="9127" y="604991"/>
                  </a:lnTo>
                  <a:lnTo>
                    <a:pt x="2315" y="559488"/>
                  </a:lnTo>
                  <a:lnTo>
                    <a:pt x="0" y="512812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7"/>
          <p:cNvSpPr txBox="1">
            <a:spLocks noGrp="1"/>
          </p:cNvSpPr>
          <p:nvPr>
            <p:ph type="sldNum" idx="12"/>
          </p:nvPr>
        </p:nvSpPr>
        <p:spPr>
          <a:xfrm>
            <a:off x="8314283" y="6466781"/>
            <a:ext cx="1536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2"/>
          <p:cNvGraphicFramePr/>
          <p:nvPr>
            <p:extLst/>
          </p:nvPr>
        </p:nvGraphicFramePr>
        <p:xfrm>
          <a:off x="667706" y="1676436"/>
          <a:ext cx="7920025" cy="47625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77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06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5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22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VACACIONES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56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179" name="Google Shape;179;p12"/>
          <p:cNvSpPr txBox="1"/>
          <p:nvPr/>
        </p:nvSpPr>
        <p:spPr>
          <a:xfrm>
            <a:off x="1804481" y="2544259"/>
            <a:ext cx="2627841" cy="584775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Introducción a Big Data y Machine Learning  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871380" y="2603639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S2 – Introducción a Python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804481" y="3889730"/>
            <a:ext cx="2627841" cy="365126"/>
          </a:xfrm>
          <a:prstGeom prst="rect">
            <a:avLst/>
          </a:prstGeom>
          <a:noFill/>
          <a:ln w="38100"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S3 – Estadística descriptiva</a:t>
            </a:r>
            <a:endParaRPr lang="es-ES" dirty="0"/>
          </a:p>
        </p:txBody>
      </p:sp>
      <p:sp>
        <p:nvSpPr>
          <p:cNvPr id="182" name="Google Shape;182;p12"/>
          <p:cNvSpPr txBox="1"/>
          <p:nvPr/>
        </p:nvSpPr>
        <p:spPr>
          <a:xfrm>
            <a:off x="5867187" y="3810128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Modelos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(I): Clasificación</a:t>
            </a:r>
            <a:endParaRPr dirty="0"/>
          </a:p>
        </p:txBody>
      </p:sp>
      <p:sp>
        <p:nvSpPr>
          <p:cNvPr id="183" name="Google Shape;183;p12"/>
          <p:cNvSpPr txBox="1"/>
          <p:nvPr/>
        </p:nvSpPr>
        <p:spPr>
          <a:xfrm>
            <a:off x="1804481" y="4657234"/>
            <a:ext cx="2627841" cy="524330"/>
          </a:xfrm>
          <a:prstGeom prst="rect">
            <a:avLst/>
          </a:prstGeom>
          <a:noFill/>
          <a:ln w="28575">
            <a:solidFill>
              <a:srgbClr val="66CCFF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S5 – Modelos de aprendizaje</a:t>
            </a:r>
            <a:endParaRPr lang="es-ES" dirty="0" smtClean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s-ES" sz="16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(II): Regresión</a:t>
            </a:r>
            <a:endParaRPr lang="es-ES" dirty="0" smtClean="0"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33385" y="2566079"/>
            <a:ext cx="899309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rot="-5400000">
            <a:off x="-523680" y="4022159"/>
            <a:ext cx="2013153" cy="369631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 rot="-5400000">
            <a:off x="48803" y="5820339"/>
            <a:ext cx="867879" cy="369333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6;p12">
            <a:extLst>
              <a:ext uri="{FF2B5EF4-FFF2-40B4-BE49-F238E27FC236}">
                <a16:creationId xmlns:a16="http://schemas.microsoft.com/office/drawing/2014/main" id="{FDB86DE6-5975-4326-9970-8CAD52BD87C3}"/>
              </a:ext>
            </a:extLst>
          </p:cNvPr>
          <p:cNvSpPr txBox="1"/>
          <p:nvPr/>
        </p:nvSpPr>
        <p:spPr>
          <a:xfrm>
            <a:off x="5882712" y="5839465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Exámen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4;p12">
            <a:extLst>
              <a:ext uri="{FF2B5EF4-FFF2-40B4-BE49-F238E27FC236}">
                <a16:creationId xmlns:a16="http://schemas.microsoft.com/office/drawing/2014/main" id="{E36D17A0-367C-4033-A5C8-CC00D77CB984}"/>
              </a:ext>
            </a:extLst>
          </p:cNvPr>
          <p:cNvSpPr txBox="1"/>
          <p:nvPr/>
        </p:nvSpPr>
        <p:spPr>
          <a:xfrm>
            <a:off x="1804481" y="5839465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S7 – Modelos de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</a:t>
            </a:r>
            <a:r>
              <a:rPr lang="en-US" sz="16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600" b="1" dirty="0" err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repaso</a:t>
            </a:r>
            <a:endParaRPr sz="1600" b="1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5;p12">
            <a:extLst>
              <a:ext uri="{FF2B5EF4-FFF2-40B4-BE49-F238E27FC236}">
                <a16:creationId xmlns:a16="http://schemas.microsoft.com/office/drawing/2014/main" id="{475AC680-EB20-4480-B294-95010349C7BB}"/>
              </a:ext>
            </a:extLst>
          </p:cNvPr>
          <p:cNvSpPr txBox="1"/>
          <p:nvPr/>
        </p:nvSpPr>
        <p:spPr>
          <a:xfrm>
            <a:off x="5851663" y="4672505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Introducción a Image Recognition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1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628650" y="2237517"/>
            <a:ext cx="7704189" cy="411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Comprender fundamentos de la regresión lineal 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Diferenciar entre clasificación y regresión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Conocer los modelos o algoritmos existentes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Font typeface="Calibri"/>
              <a:buChar char="•"/>
            </a:pPr>
            <a:r>
              <a:rPr lang="es-ES" dirty="0" smtClean="0"/>
              <a:t>Construir un modelo de aprendizaje automático de regresión </a:t>
            </a:r>
            <a:endParaRPr dirty="0"/>
          </a:p>
          <a:p>
            <a:pPr marL="1143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93"/>
              <a:buNone/>
            </a:pPr>
            <a:endParaRPr lang="en-US" dirty="0"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4294967295"/>
          </p:nvPr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607" y="1259257"/>
            <a:ext cx="553521" cy="55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de la sesión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44392" y="1961607"/>
            <a:ext cx="7886700" cy="468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err="1" smtClean="0"/>
              <a:t>Recap</a:t>
            </a:r>
            <a:r>
              <a:rPr lang="es-ES" sz="2000" dirty="0" smtClean="0"/>
              <a:t> de aprendizaje automático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Regresión Lineal 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Regresión Lineal con </a:t>
            </a:r>
            <a:r>
              <a:rPr lang="es-ES" sz="2000" dirty="0" err="1" smtClean="0"/>
              <a:t>Scikit-learn</a:t>
            </a:r>
            <a:endParaRPr lang="es-ES" sz="2000" dirty="0" smtClean="0"/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Modelos de regresión existentes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Creación de modelos y entrenamiento 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Evaluación de los modelos de regresión</a:t>
            </a:r>
          </a:p>
          <a:p>
            <a:pPr marL="228593" lvl="0" indent="-22859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13"/>
              <a:buFont typeface="Calibri"/>
              <a:buChar char="•"/>
            </a:pPr>
            <a:r>
              <a:rPr lang="es-ES" sz="2000" dirty="0" smtClean="0"/>
              <a:t>Visualización </a:t>
            </a:r>
            <a:endParaRPr lang="es-ES" sz="2000" dirty="0"/>
          </a:p>
        </p:txBody>
      </p:sp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Contenidos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 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 descr="Proyecto Jupyter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2798" y="2172743"/>
            <a:ext cx="887704" cy="102894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044392" y="1198152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Recap </a:t>
            </a:r>
            <a:r>
              <a:rPr lang="en-US" sz="2800" b="1" dirty="0" err="1" smtClean="0">
                <a:latin typeface="Calibri"/>
                <a:ea typeface="Calibri"/>
                <a:cs typeface="Calibri"/>
                <a:sym typeface="Calibri"/>
              </a:rPr>
              <a:t>Aprendizaje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 smtClean="0">
                <a:latin typeface="Calibri"/>
                <a:ea typeface="Calibri"/>
                <a:cs typeface="Calibri"/>
                <a:sym typeface="Calibri"/>
              </a:rPr>
              <a:t>automático</a:t>
            </a: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8" name="Picture 4" descr="Supervised vs. Unsupervised Learning [Differences &amp; Examples]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28"/>
          <a:stretch/>
        </p:blipFill>
        <p:spPr bwMode="auto">
          <a:xfrm>
            <a:off x="1330035" y="1855073"/>
            <a:ext cx="6276975" cy="423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3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Short Quiz </a:t>
            </a:r>
            <a:endParaRPr lang="en-US" dirty="0" smtClean="0"/>
          </a:p>
          <a:p>
            <a:endParaRPr lang="en-US" dirty="0"/>
          </a:p>
          <a:p>
            <a:r>
              <a:rPr lang="es-ES" dirty="0">
                <a:hlinkClick r:id="rId2"/>
              </a:rPr>
              <a:t>https://forms.gle/DwBy3VQZnj3theY79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Clasificación vs Regresión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Regression vs. Classification in Machine Learning for Beginners |  Simplilear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4"/>
          <a:stretch/>
        </p:blipFill>
        <p:spPr bwMode="auto">
          <a:xfrm>
            <a:off x="1451631" y="2457141"/>
            <a:ext cx="6297790" cy="306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21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406364" y="1284367"/>
            <a:ext cx="570706" cy="570706"/>
          </a:xfrm>
          <a:prstGeom prst="ellipse">
            <a:avLst/>
          </a:prstGeom>
          <a:solidFill>
            <a:srgbClr val="B7CCE4"/>
          </a:solidFill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062" y="1394183"/>
            <a:ext cx="346458" cy="3464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4"/>
          <p:cNvCxnSpPr/>
          <p:nvPr/>
        </p:nvCxnSpPr>
        <p:spPr>
          <a:xfrm rot="10800000" flipH="1">
            <a:off x="-37" y="1569720"/>
            <a:ext cx="406401" cy="3437"/>
          </a:xfrm>
          <a:prstGeom prst="straightConnector1">
            <a:avLst/>
          </a:prstGeom>
          <a:noFill/>
          <a:ln w="57150" cap="flat" cmpd="sng">
            <a:solidFill>
              <a:srgbClr val="006DA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4"/>
          <p:cNvSpPr txBox="1"/>
          <p:nvPr/>
        </p:nvSpPr>
        <p:spPr>
          <a:xfrm>
            <a:off x="1211485" y="1185684"/>
            <a:ext cx="4584605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SzPts val="2800"/>
            </a:pPr>
            <a:r>
              <a:rPr lang="en-US" sz="2800" b="1" dirty="0" smtClean="0">
                <a:latin typeface="Calibri"/>
                <a:ea typeface="Calibri"/>
                <a:cs typeface="Calibri"/>
                <a:sym typeface="Calibri"/>
              </a:rPr>
              <a:t>Regresión Lineal </a:t>
            </a:r>
            <a:endParaRPr lang="en-US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844146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29;p4" descr="Proyecto Jupyter - Wikipedia, la enciclopedia lib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6188" y="2955636"/>
            <a:ext cx="2184012" cy="2340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12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catron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371</Words>
  <Application>Microsoft Office PowerPoint</Application>
  <PresentationFormat>Presentación en pantalla (4:3)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Roboto</vt:lpstr>
      <vt:lpstr>Arial</vt:lpstr>
      <vt:lpstr>Lato</vt:lpstr>
      <vt:lpstr>Calibri</vt:lpstr>
      <vt:lpstr>Mecatronica</vt:lpstr>
      <vt:lpstr>Presentación de PowerPoint</vt:lpstr>
      <vt:lpstr>Presentación de PowerPoint</vt:lpstr>
      <vt:lpstr>Calendario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Usuario</cp:lastModifiedBy>
  <cp:revision>15</cp:revision>
  <dcterms:created xsi:type="dcterms:W3CDTF">2019-10-15T08:45:43Z</dcterms:created>
  <dcterms:modified xsi:type="dcterms:W3CDTF">2022-12-19T16:01:53Z</dcterms:modified>
</cp:coreProperties>
</file>