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57" r:id="rId3"/>
    <p:sldId id="264" r:id="rId4"/>
    <p:sldId id="259" r:id="rId5"/>
    <p:sldId id="260" r:id="rId6"/>
    <p:sldId id="266" r:id="rId7"/>
    <p:sldId id="283" r:id="rId8"/>
    <p:sldId id="265" r:id="rId9"/>
    <p:sldId id="284" r:id="rId10"/>
    <p:sldId id="290" r:id="rId11"/>
    <p:sldId id="287" r:id="rId12"/>
    <p:sldId id="275" r:id="rId13"/>
    <p:sldId id="288" r:id="rId14"/>
    <p:sldId id="285" r:id="rId15"/>
    <p:sldId id="291" r:id="rId16"/>
    <p:sldId id="267" r:id="rId17"/>
    <p:sldId id="292" r:id="rId18"/>
    <p:sldId id="281" r:id="rId19"/>
    <p:sldId id="278" r:id="rId20"/>
    <p:sldId id="293" r:id="rId21"/>
    <p:sldId id="279" r:id="rId22"/>
    <p:sldId id="282" r:id="rId23"/>
    <p:sldId id="294" r:id="rId24"/>
    <p:sldId id="268" r:id="rId25"/>
    <p:sldId id="263" r:id="rId26"/>
  </p:sldIdLst>
  <p:sldSz cx="9144000" cy="6858000" type="screen4x3"/>
  <p:notesSz cx="6858000" cy="9144000"/>
  <p:embeddedFontLst>
    <p:embeddedFont>
      <p:font typeface="Roboto"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D8+a4BrEKaNVrR8Co+e3nneL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0" d="100"/>
          <a:sy n="80" d="100"/>
        </p:scale>
        <p:origin x="143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15</a:t>
            </a:fld>
            <a:endParaRPr/>
          </a:p>
        </p:txBody>
      </p:sp>
    </p:spTree>
    <p:extLst>
      <p:ext uri="{BB962C8B-B14F-4D97-AF65-F5344CB8AC3E}">
        <p14:creationId xmlns:p14="http://schemas.microsoft.com/office/powerpoint/2010/main" val="1196266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16</a:t>
            </a:fld>
            <a:endParaRPr/>
          </a:p>
        </p:txBody>
      </p:sp>
    </p:spTree>
    <p:extLst>
      <p:ext uri="{BB962C8B-B14F-4D97-AF65-F5344CB8AC3E}">
        <p14:creationId xmlns:p14="http://schemas.microsoft.com/office/powerpoint/2010/main" val="82449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24</a:t>
            </a:fld>
            <a:endParaRPr/>
          </a:p>
        </p:txBody>
      </p:sp>
    </p:spTree>
    <p:extLst>
      <p:ext uri="{BB962C8B-B14F-4D97-AF65-F5344CB8AC3E}">
        <p14:creationId xmlns:p14="http://schemas.microsoft.com/office/powerpoint/2010/main" val="3308577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1246188" y="1279525"/>
            <a:ext cx="4606925" cy="3455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spcBef>
                <a:spcPts val="0"/>
              </a:spcBef>
              <a:spcAft>
                <a:spcPts val="0"/>
              </a:spcAft>
              <a:buNone/>
            </a:pPr>
            <a:endParaRPr/>
          </a:p>
        </p:txBody>
      </p:sp>
      <p:sp>
        <p:nvSpPr>
          <p:cNvPr id="174" name="Google Shape;174;p12:notes"/>
          <p:cNvSpPr txBox="1">
            <a:spLocks noGrp="1"/>
          </p:cNvSpPr>
          <p:nvPr>
            <p:ph type="sldNum" idx="12"/>
          </p:nvPr>
        </p:nvSpPr>
        <p:spPr>
          <a:xfrm>
            <a:off x="4021296" y="9721108"/>
            <a:ext cx="3076363" cy="513507"/>
          </a:xfrm>
          <a:prstGeom prst="rect">
            <a:avLst/>
          </a:prstGeom>
          <a:noFill/>
          <a:ln>
            <a:noFill/>
          </a:ln>
        </p:spPr>
        <p:txBody>
          <a:bodyPr spcFirstLastPara="1" wrap="square" lIns="99025" tIns="49500" rIns="99025" bIns="495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98141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6</a:t>
            </a:fld>
            <a:endParaRPr/>
          </a:p>
        </p:txBody>
      </p:sp>
    </p:spTree>
    <p:extLst>
      <p:ext uri="{BB962C8B-B14F-4D97-AF65-F5344CB8AC3E}">
        <p14:creationId xmlns:p14="http://schemas.microsoft.com/office/powerpoint/2010/main" val="1475319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7</a:t>
            </a:fld>
            <a:endParaRPr/>
          </a:p>
        </p:txBody>
      </p:sp>
    </p:spTree>
    <p:extLst>
      <p:ext uri="{BB962C8B-B14F-4D97-AF65-F5344CB8AC3E}">
        <p14:creationId xmlns:p14="http://schemas.microsoft.com/office/powerpoint/2010/main" val="3230958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https://towardsdatascience.com/5-computer-vision-and-deep-learning-fundamentals-f2b5f697dde9</a:t>
            </a:r>
          </a:p>
          <a:p>
            <a:endParaRPr lang="en-US" dirty="0" smtClean="0"/>
          </a:p>
          <a:p>
            <a:r>
              <a:rPr lang="en-US" sz="1200" b="1" i="0" u="none" strike="noStrike" cap="none" dirty="0" smtClean="0">
                <a:solidFill>
                  <a:schemeClr val="dk1"/>
                </a:solidFill>
                <a:effectLst/>
                <a:latin typeface="Calibri"/>
                <a:ea typeface="Calibri"/>
                <a:cs typeface="Calibri"/>
                <a:sym typeface="Calibri"/>
              </a:rPr>
              <a:t>Computer Vision with Deep Learning</a:t>
            </a:r>
          </a:p>
          <a:p>
            <a:r>
              <a:rPr lang="en-US" sz="1200" b="0" i="0" u="none" strike="noStrike" cap="none" dirty="0" smtClean="0">
                <a:solidFill>
                  <a:schemeClr val="dk1"/>
                </a:solidFill>
                <a:effectLst/>
                <a:latin typeface="Calibri"/>
                <a:ea typeface="Calibri"/>
                <a:cs typeface="Calibri"/>
                <a:sym typeface="Calibri"/>
              </a:rPr>
              <a:t>In a nutshell, Deep Learning is inspired and loosely modeled after neural networks of the human brain — where neurons are connected to each other, receives some input, and then fires an output based on weights and bias values. Common Computer Vision tasks that Deep Learning helps us with include— Image Classification, Localization/Saliency Detection, Object Identification, Detection and Tracking, Face Recognition, Scene Understanding, Image Generation and Image Analysis. Some of the most popular Deep Learning techniques (Supervised, Unsupervised, Semi-Supervised) include:</a:t>
            </a:r>
          </a:p>
          <a:p>
            <a:r>
              <a:rPr lang="en-US" sz="1200" b="0" i="0" u="none" strike="noStrike" cap="none" dirty="0" smtClean="0">
                <a:solidFill>
                  <a:schemeClr val="dk1"/>
                </a:solidFill>
                <a:effectLst/>
                <a:latin typeface="Calibri"/>
                <a:ea typeface="Calibri"/>
                <a:cs typeface="Calibri"/>
                <a:sym typeface="Calibri"/>
              </a:rPr>
              <a:t>Convolutional Neural Network (CNN, or </a:t>
            </a:r>
            <a:r>
              <a:rPr lang="en-US" sz="1200" b="0" i="0" u="none" strike="noStrike" cap="none" dirty="0" err="1" smtClean="0">
                <a:solidFill>
                  <a:schemeClr val="dk1"/>
                </a:solidFill>
                <a:effectLst/>
                <a:latin typeface="Calibri"/>
                <a:ea typeface="Calibri"/>
                <a:cs typeface="Calibri"/>
                <a:sym typeface="Calibri"/>
              </a:rPr>
              <a:t>ConvNet</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Generative Adversarial Networks (GAN),</a:t>
            </a:r>
          </a:p>
          <a:p>
            <a:r>
              <a:rPr lang="en-US" sz="1200" b="0" i="0" u="none" strike="noStrike" cap="none" dirty="0" smtClean="0">
                <a:solidFill>
                  <a:schemeClr val="dk1"/>
                </a:solidFill>
                <a:effectLst/>
                <a:latin typeface="Calibri"/>
                <a:ea typeface="Calibri"/>
                <a:cs typeface="Calibri"/>
                <a:sym typeface="Calibri"/>
              </a:rPr>
              <a:t>Deep Belief Networks (DBNs) and Deep Boltzmann Machines (DBMs),</a:t>
            </a:r>
          </a:p>
          <a:p>
            <a:r>
              <a:rPr lang="en-US" sz="1200" b="0" i="0" u="none" strike="noStrike" cap="none" dirty="0" smtClean="0">
                <a:solidFill>
                  <a:schemeClr val="dk1"/>
                </a:solidFill>
                <a:effectLst/>
                <a:latin typeface="Calibri"/>
                <a:ea typeface="Calibri"/>
                <a:cs typeface="Calibri"/>
                <a:sym typeface="Calibri"/>
              </a:rPr>
              <a:t>Stacked </a:t>
            </a:r>
            <a:r>
              <a:rPr lang="en-US" sz="1200" b="0" i="0" u="none" strike="noStrike" cap="none" dirty="0" err="1" smtClean="0">
                <a:solidFill>
                  <a:schemeClr val="dk1"/>
                </a:solidFill>
                <a:effectLst/>
                <a:latin typeface="Calibri"/>
                <a:ea typeface="Calibri"/>
                <a:cs typeface="Calibri"/>
                <a:sym typeface="Calibri"/>
              </a:rPr>
              <a:t>AutoEncoders</a:t>
            </a:r>
            <a:r>
              <a:rPr lang="en-US" sz="1200" b="0" i="0" u="none" strike="noStrike" cap="none" dirty="0" smtClean="0">
                <a:solidFill>
                  <a:schemeClr val="dk1"/>
                </a:solidFill>
                <a:effectLst/>
                <a:latin typeface="Calibri"/>
                <a:ea typeface="Calibri"/>
                <a:cs typeface="Calibri"/>
                <a:sym typeface="Calibri"/>
              </a:rPr>
              <a:t>,</a:t>
            </a:r>
          </a:p>
          <a:p>
            <a:r>
              <a:rPr lang="en-US" sz="1200" b="0" i="0" u="none" strike="noStrike" cap="none" dirty="0" smtClean="0">
                <a:solidFill>
                  <a:schemeClr val="dk1"/>
                </a:solidFill>
                <a:effectLst/>
                <a:latin typeface="Calibri"/>
                <a:ea typeface="Calibri"/>
                <a:cs typeface="Calibri"/>
                <a:sym typeface="Calibri"/>
              </a:rPr>
              <a:t>Deep Reinforcement Learning (DRL),</a:t>
            </a:r>
          </a:p>
          <a:p>
            <a:r>
              <a:rPr lang="en-US" sz="1200" b="0" i="0" u="none" strike="noStrike" cap="none" dirty="0" smtClean="0">
                <a:solidFill>
                  <a:schemeClr val="dk1"/>
                </a:solidFill>
                <a:effectLst/>
                <a:latin typeface="Calibri"/>
                <a:ea typeface="Calibri"/>
                <a:cs typeface="Calibri"/>
                <a:sym typeface="Calibri"/>
              </a:rPr>
              <a:t>and many more. I’ll try to give a quick overview of how Convolutional Neural Network (CNN) works (to keep this article relatively short and easy-to-read). If you’d like to find out more about the other Deep Learning techniques, do try googling for them — GAN is really cool, it’s something people are using in an attempt to generate Art :) Anyways, here goes (CNN):</a:t>
            </a:r>
          </a:p>
          <a:p>
            <a:r>
              <a:rPr lang="en-US" dirty="0" smtClean="0">
                <a:effectLst/>
              </a:rPr>
              <a:t/>
            </a:r>
            <a:br>
              <a:rPr lang="en-US" dirty="0" smtClean="0">
                <a:effectLst/>
              </a:rPr>
            </a:br>
            <a:r>
              <a:rPr lang="en-US" sz="1200" b="0" i="0" u="none" strike="noStrike" cap="none" dirty="0" smtClean="0">
                <a:solidFill>
                  <a:schemeClr val="dk1"/>
                </a:solidFill>
                <a:effectLst/>
                <a:latin typeface="Calibri"/>
                <a:ea typeface="Calibri"/>
                <a:cs typeface="Calibri"/>
                <a:sym typeface="Calibri"/>
              </a:rPr>
              <a:t>In a nutshell, it’s like passing through a series of digital images through a series of “stuff” (more specifically convolutional layer, RELU layer, </a:t>
            </a:r>
            <a:r>
              <a:rPr lang="en-US" sz="1200" b="0" i="0" u="none" strike="noStrike" cap="none" dirty="0" err="1" smtClean="0">
                <a:solidFill>
                  <a:schemeClr val="dk1"/>
                </a:solidFill>
                <a:effectLst/>
                <a:latin typeface="Calibri"/>
                <a:ea typeface="Calibri"/>
                <a:cs typeface="Calibri"/>
                <a:sym typeface="Calibri"/>
              </a:rPr>
              <a:t>POOLing</a:t>
            </a:r>
            <a:r>
              <a:rPr lang="en-US" sz="1200" b="0" i="0" u="none" strike="noStrike" cap="none" dirty="0" smtClean="0">
                <a:solidFill>
                  <a:schemeClr val="dk1"/>
                </a:solidFill>
                <a:effectLst/>
                <a:latin typeface="Calibri"/>
                <a:ea typeface="Calibri"/>
                <a:cs typeface="Calibri"/>
                <a:sym typeface="Calibri"/>
              </a:rPr>
              <a:t> or </a:t>
            </a:r>
            <a:r>
              <a:rPr lang="en-US" sz="1200" b="0" i="0" u="none" strike="noStrike" cap="none" dirty="0" err="1" smtClean="0">
                <a:solidFill>
                  <a:schemeClr val="dk1"/>
                </a:solidFill>
                <a:effectLst/>
                <a:latin typeface="Calibri"/>
                <a:ea typeface="Calibri"/>
                <a:cs typeface="Calibri"/>
                <a:sym typeface="Calibri"/>
              </a:rPr>
              <a:t>downsampling</a:t>
            </a:r>
            <a:r>
              <a:rPr lang="en-US" sz="1200" b="0" i="0" u="none" strike="noStrike" cap="none" dirty="0" smtClean="0">
                <a:solidFill>
                  <a:schemeClr val="dk1"/>
                </a:solidFill>
                <a:effectLst/>
                <a:latin typeface="Calibri"/>
                <a:ea typeface="Calibri"/>
                <a:cs typeface="Calibri"/>
                <a:sym typeface="Calibri"/>
              </a:rPr>
              <a:t> layer, and then a Fully-connected layer </a:t>
            </a:r>
            <a:r>
              <a:rPr lang="en-US" sz="1200" b="0" i="1" u="none" strike="noStrike" cap="none" dirty="0" smtClean="0">
                <a:solidFill>
                  <a:schemeClr val="dk1"/>
                </a:solidFill>
                <a:effectLst/>
                <a:latin typeface="Calibri"/>
                <a:ea typeface="Calibri"/>
                <a:cs typeface="Calibri"/>
                <a:sym typeface="Calibri"/>
              </a:rPr>
              <a:t>for example</a:t>
            </a:r>
            <a:r>
              <a:rPr lang="en-US" sz="1200" b="0" i="0" u="none" strike="noStrike" cap="none" dirty="0" smtClean="0">
                <a:solidFill>
                  <a:schemeClr val="dk1"/>
                </a:solidFill>
                <a:effectLst/>
                <a:latin typeface="Calibri"/>
                <a:ea typeface="Calibri"/>
                <a:cs typeface="Calibri"/>
                <a:sym typeface="Calibri"/>
              </a:rPr>
              <a:t>) that will extract and learn the most essential information about the images and then build the neural network model. Then, once this model is trained, we can pass a testing image through this model and if this model yields good results, it should be able to predict what it is. If you rather not train your own models, there are various pre-trained models available online as well.</a:t>
            </a:r>
            <a:endParaRPr lang="en-US" dirty="0"/>
          </a:p>
        </p:txBody>
      </p:sp>
      <p:sp>
        <p:nvSpPr>
          <p:cNvPr id="4" name="Marcador de número de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36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933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23"/>
        <p:cNvGrpSpPr/>
        <p:nvPr/>
      </p:nvGrpSpPr>
      <p:grpSpPr>
        <a:xfrm>
          <a:off x="0" y="0"/>
          <a:ext cx="0" cy="0"/>
          <a:chOff x="0" y="0"/>
          <a:chExt cx="0" cy="0"/>
        </a:xfrm>
      </p:grpSpPr>
      <p:sp>
        <p:nvSpPr>
          <p:cNvPr id="24" name="Google Shape;24;p26"/>
          <p:cNvSpPr txBox="1">
            <a:spLocks noGrp="1"/>
          </p:cNvSpPr>
          <p:nvPr>
            <p:ph type="subTitle" idx="1"/>
          </p:nvPr>
        </p:nvSpPr>
        <p:spPr>
          <a:xfrm>
            <a:off x="1143000" y="3440348"/>
            <a:ext cx="6858000" cy="80520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7F7F7F"/>
              </a:buClr>
              <a:buSzPts val="3200"/>
              <a:buFont typeface="Calibri"/>
              <a:buNone/>
              <a:defRPr sz="3200">
                <a:solidFill>
                  <a:srgbClr val="7F7F7F"/>
                </a:solidFill>
              </a:defRPr>
            </a:lvl1pPr>
            <a:lvl2pPr lvl="1" algn="ctr">
              <a:lnSpc>
                <a:spcPct val="90000"/>
              </a:lnSpc>
              <a:spcBef>
                <a:spcPts val="500"/>
              </a:spcBef>
              <a:spcAft>
                <a:spcPts val="0"/>
              </a:spcAft>
              <a:buClr>
                <a:schemeClr val="dk1"/>
              </a:buClr>
              <a:buSzPts val="2000"/>
              <a:buFont typeface="Calibri"/>
              <a:buNone/>
              <a:defRPr sz="2000"/>
            </a:lvl2pPr>
            <a:lvl3pPr lvl="2" algn="ctr">
              <a:lnSpc>
                <a:spcPct val="90000"/>
              </a:lnSpc>
              <a:spcBef>
                <a:spcPts val="500"/>
              </a:spcBef>
              <a:spcAft>
                <a:spcPts val="0"/>
              </a:spcAft>
              <a:buClr>
                <a:schemeClr val="dk1"/>
              </a:buClr>
              <a:buSzPts val="1800"/>
              <a:buFont typeface="Calibri"/>
              <a:buNone/>
              <a:defRPr sz="1800"/>
            </a:lvl3pPr>
            <a:lvl4pPr lvl="3" algn="ctr">
              <a:lnSpc>
                <a:spcPct val="90000"/>
              </a:lnSpc>
              <a:spcBef>
                <a:spcPts val="500"/>
              </a:spcBef>
              <a:spcAft>
                <a:spcPts val="0"/>
              </a:spcAft>
              <a:buClr>
                <a:schemeClr val="dk1"/>
              </a:buClr>
              <a:buSzPts val="1600"/>
              <a:buFont typeface="Calibri"/>
              <a:buNone/>
              <a:defRPr sz="1600"/>
            </a:lvl4pPr>
            <a:lvl5pPr lvl="4" algn="ctr">
              <a:lnSpc>
                <a:spcPct val="90000"/>
              </a:lnSpc>
              <a:spcBef>
                <a:spcPts val="500"/>
              </a:spcBef>
              <a:spcAft>
                <a:spcPts val="0"/>
              </a:spcAft>
              <a:buClr>
                <a:schemeClr val="dk1"/>
              </a:buClr>
              <a:buSzPts val="1600"/>
              <a:buFont typeface="Calibri"/>
              <a:buNone/>
              <a:defRPr sz="1600"/>
            </a:lvl5pPr>
            <a:lvl6pPr lvl="5" algn="ctr">
              <a:lnSpc>
                <a:spcPct val="90000"/>
              </a:lnSpc>
              <a:spcBef>
                <a:spcPts val="500"/>
              </a:spcBef>
              <a:spcAft>
                <a:spcPts val="0"/>
              </a:spcAft>
              <a:buClr>
                <a:schemeClr val="dk1"/>
              </a:buClr>
              <a:buSzPts val="1600"/>
              <a:buFont typeface="Calibri"/>
              <a:buNone/>
              <a:defRPr sz="1600"/>
            </a:lvl6pPr>
            <a:lvl7pPr lvl="6" algn="ctr">
              <a:lnSpc>
                <a:spcPct val="90000"/>
              </a:lnSpc>
              <a:spcBef>
                <a:spcPts val="500"/>
              </a:spcBef>
              <a:spcAft>
                <a:spcPts val="0"/>
              </a:spcAft>
              <a:buClr>
                <a:schemeClr val="dk1"/>
              </a:buClr>
              <a:buSzPts val="1600"/>
              <a:buFont typeface="Calibri"/>
              <a:buNone/>
              <a:defRPr sz="1600"/>
            </a:lvl7pPr>
            <a:lvl8pPr lvl="7" algn="ctr">
              <a:lnSpc>
                <a:spcPct val="90000"/>
              </a:lnSpc>
              <a:spcBef>
                <a:spcPts val="500"/>
              </a:spcBef>
              <a:spcAft>
                <a:spcPts val="0"/>
              </a:spcAft>
              <a:buClr>
                <a:schemeClr val="dk1"/>
              </a:buClr>
              <a:buSzPts val="1600"/>
              <a:buFont typeface="Calibri"/>
              <a:buNone/>
              <a:defRPr sz="1600"/>
            </a:lvl8pPr>
            <a:lvl9pPr lvl="8" algn="ctr">
              <a:lnSpc>
                <a:spcPct val="90000"/>
              </a:lnSpc>
              <a:spcBef>
                <a:spcPts val="500"/>
              </a:spcBef>
              <a:spcAft>
                <a:spcPts val="0"/>
              </a:spcAft>
              <a:buClr>
                <a:schemeClr val="dk1"/>
              </a:buClr>
              <a:buSzPts val="1600"/>
              <a:buFont typeface="Calibri"/>
              <a:buNone/>
              <a:defRPr sz="1600"/>
            </a:lvl9pPr>
          </a:lstStyle>
          <a:p>
            <a:endParaRPr/>
          </a:p>
        </p:txBody>
      </p:sp>
      <p:sp>
        <p:nvSpPr>
          <p:cNvPr id="25" name="Google Shape;25;p26"/>
          <p:cNvSpPr txBox="1">
            <a:spLocks noGrp="1"/>
          </p:cNvSpPr>
          <p:nvPr>
            <p:ph type="dt" idx="10"/>
          </p:nvPr>
        </p:nvSpPr>
        <p:spPr>
          <a:xfrm>
            <a:off x="628650" y="6356355"/>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6" name="Google Shape;26;p26"/>
          <p:cNvSpPr txBox="1">
            <a:spLocks noGrp="1"/>
          </p:cNvSpPr>
          <p:nvPr>
            <p:ph type="ftr" idx="11"/>
          </p:nvPr>
        </p:nvSpPr>
        <p:spPr>
          <a:xfrm>
            <a:off x="3028950" y="6356355"/>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7" name="Google Shape;27;p26"/>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8" name="Google Shape;28;p26"/>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29" name="Google Shape;29;p26"/>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30" name="Google Shape;30;p26"/>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obj">
  <p:cSld name="OBJECT">
    <p:spTree>
      <p:nvGrpSpPr>
        <p:cNvPr id="1" name="Shape 31"/>
        <p:cNvGrpSpPr/>
        <p:nvPr/>
      </p:nvGrpSpPr>
      <p:grpSpPr>
        <a:xfrm>
          <a:off x="0" y="0"/>
          <a:ext cx="0" cy="0"/>
          <a:chOff x="0" y="0"/>
          <a:chExt cx="0" cy="0"/>
        </a:xfrm>
      </p:grpSpPr>
      <p:sp>
        <p:nvSpPr>
          <p:cNvPr id="32" name="Google Shape;32;p2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35" name="Google Shape;35;p27"/>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36" name="Google Shape;36;p27"/>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37" name="Google Shape;37;p27"/>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bg>
      <p:bgPr>
        <a:solidFill>
          <a:schemeClr val="lt1"/>
        </a:solidFill>
        <a:effectLst/>
      </p:bgPr>
    </p:bg>
    <p:spTree>
      <p:nvGrpSpPr>
        <p:cNvPr id="1" name="Shape 38"/>
        <p:cNvGrpSpPr/>
        <p:nvPr/>
      </p:nvGrpSpPr>
      <p:grpSpPr>
        <a:xfrm>
          <a:off x="0" y="0"/>
          <a:ext cx="0" cy="0"/>
          <a:chOff x="0" y="0"/>
          <a:chExt cx="0" cy="0"/>
        </a:xfrm>
      </p:grpSpPr>
      <p:sp>
        <p:nvSpPr>
          <p:cNvPr id="39" name="Google Shape;39;p28"/>
          <p:cNvSpPr txBox="1">
            <a:spLocks noGrp="1"/>
          </p:cNvSpPr>
          <p:nvPr>
            <p:ph type="body" idx="1"/>
          </p:nvPr>
        </p:nvSpPr>
        <p:spPr>
          <a:xfrm>
            <a:off x="628650" y="2237517"/>
            <a:ext cx="7886700" cy="41188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Font typeface="Calibri"/>
              <a:buChar char="•"/>
              <a:defRPr/>
            </a:lvl1pPr>
            <a:lvl2pPr marL="914400" lvl="1" indent="-342900" algn="l">
              <a:lnSpc>
                <a:spcPct val="90000"/>
              </a:lnSpc>
              <a:spcBef>
                <a:spcPts val="500"/>
              </a:spcBef>
              <a:spcAft>
                <a:spcPts val="0"/>
              </a:spcAft>
              <a:buClr>
                <a:schemeClr val="dk1"/>
              </a:buClr>
              <a:buSzPts val="1800"/>
              <a:buFont typeface="Calibri"/>
              <a:buChar char="•"/>
              <a:defRPr/>
            </a:lvl2pPr>
            <a:lvl3pPr marL="1371600" lvl="2" indent="-342900" algn="l">
              <a:lnSpc>
                <a:spcPct val="90000"/>
              </a:lnSpc>
              <a:spcBef>
                <a:spcPts val="500"/>
              </a:spcBef>
              <a:spcAft>
                <a:spcPts val="0"/>
              </a:spcAft>
              <a:buClr>
                <a:schemeClr val="dk1"/>
              </a:buClr>
              <a:buSzPts val="1800"/>
              <a:buFont typeface="Calibri"/>
              <a:buChar char="•"/>
              <a:defRPr/>
            </a:lvl3pPr>
            <a:lvl4pPr marL="1828800" lvl="3" indent="-342900" algn="l">
              <a:lnSpc>
                <a:spcPct val="90000"/>
              </a:lnSpc>
              <a:spcBef>
                <a:spcPts val="500"/>
              </a:spcBef>
              <a:spcAft>
                <a:spcPts val="0"/>
              </a:spcAft>
              <a:buClr>
                <a:schemeClr val="dk1"/>
              </a:buClr>
              <a:buSzPts val="1800"/>
              <a:buFont typeface="Calibri"/>
              <a:buChar char="•"/>
              <a:defRPr/>
            </a:lvl4pPr>
            <a:lvl5pPr marL="2286000" lvl="4" indent="-342900" algn="l">
              <a:lnSpc>
                <a:spcPct val="90000"/>
              </a:lnSpc>
              <a:spcBef>
                <a:spcPts val="500"/>
              </a:spcBef>
              <a:spcAft>
                <a:spcPts val="0"/>
              </a:spcAft>
              <a:buClr>
                <a:schemeClr val="dk1"/>
              </a:buClr>
              <a:buSzPts val="1800"/>
              <a:buFont typeface="Calibri"/>
              <a:buChar char="•"/>
              <a:defRPr/>
            </a:lvl5pPr>
            <a:lvl6pPr marL="2743200" lvl="5" indent="-342900" algn="l">
              <a:lnSpc>
                <a:spcPct val="90000"/>
              </a:lnSpc>
              <a:spcBef>
                <a:spcPts val="500"/>
              </a:spcBef>
              <a:spcAft>
                <a:spcPts val="0"/>
              </a:spcAft>
              <a:buClr>
                <a:schemeClr val="dk1"/>
              </a:buClr>
              <a:buSzPts val="1800"/>
              <a:buFont typeface="Calibri"/>
              <a:buChar char="•"/>
              <a:defRPr/>
            </a:lvl6pPr>
            <a:lvl7pPr marL="3200400" lvl="6" indent="-342900" algn="l">
              <a:lnSpc>
                <a:spcPct val="90000"/>
              </a:lnSpc>
              <a:spcBef>
                <a:spcPts val="500"/>
              </a:spcBef>
              <a:spcAft>
                <a:spcPts val="0"/>
              </a:spcAft>
              <a:buClr>
                <a:schemeClr val="dk1"/>
              </a:buClr>
              <a:buSzPts val="1800"/>
              <a:buFont typeface="Calibri"/>
              <a:buChar char="•"/>
              <a:defRPr/>
            </a:lvl7pPr>
            <a:lvl8pPr marL="3657600" lvl="7" indent="-342900" algn="l">
              <a:lnSpc>
                <a:spcPct val="90000"/>
              </a:lnSpc>
              <a:spcBef>
                <a:spcPts val="500"/>
              </a:spcBef>
              <a:spcAft>
                <a:spcPts val="0"/>
              </a:spcAft>
              <a:buClr>
                <a:schemeClr val="dk1"/>
              </a:buClr>
              <a:buSzPts val="1800"/>
              <a:buFont typeface="Calibri"/>
              <a:buChar char="•"/>
              <a:defRPr/>
            </a:lvl8pPr>
            <a:lvl9pPr marL="4114800" lvl="8" indent="-342900" algn="l">
              <a:lnSpc>
                <a:spcPct val="90000"/>
              </a:lnSpc>
              <a:spcBef>
                <a:spcPts val="500"/>
              </a:spcBef>
              <a:spcAft>
                <a:spcPts val="0"/>
              </a:spcAft>
              <a:buClr>
                <a:schemeClr val="dk1"/>
              </a:buClr>
              <a:buSzPts val="1800"/>
              <a:buFont typeface="Calibri"/>
              <a:buChar char="•"/>
              <a:defRPr/>
            </a:lvl9pPr>
          </a:lstStyle>
          <a:p>
            <a:endParaRPr/>
          </a:p>
        </p:txBody>
      </p:sp>
      <p:sp>
        <p:nvSpPr>
          <p:cNvPr id="40" name="Google Shape;40;p28"/>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41" name="Google Shape;41;p28"/>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42" name="Google Shape;42;p28"/>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43"/>
        <p:cNvGrpSpPr/>
        <p:nvPr/>
      </p:nvGrpSpPr>
      <p:grpSpPr>
        <a:xfrm>
          <a:off x="0" y="0"/>
          <a:ext cx="0" cy="0"/>
          <a:chOff x="0" y="0"/>
          <a:chExt cx="0" cy="0"/>
        </a:xfrm>
      </p:grpSpPr>
      <p:sp>
        <p:nvSpPr>
          <p:cNvPr id="44" name="Google Shape;44;p29"/>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9" name="Google Shape;49;p29"/>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50" name="Google Shape;50;p29"/>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51" name="Google Shape;51;p29"/>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58" name="Google Shape;58;p30"/>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59" name="Google Shape;59;p30"/>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60" name="Google Shape;60;p30"/>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68" name="Google Shape;68;p31"/>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69" name="Google Shape;69;p31"/>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70" name="Google Shape;70;p31"/>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2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76" name="Google Shape;76;p32"/>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77" name="Google Shape;77;p32"/>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78" name="Google Shape;78;p32"/>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C769A-C18D-4697-DAAF-2223A98EC1A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4EFFCC0-3372-3EBE-F2DE-57342FAEE1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FE6D83-D895-202F-EE6B-368958F1321B}"/>
              </a:ext>
            </a:extLst>
          </p:cNvPr>
          <p:cNvSpPr>
            <a:spLocks noGrp="1"/>
          </p:cNvSpPr>
          <p:nvPr>
            <p:ph type="dt" sz="half" idx="10"/>
          </p:nvPr>
        </p:nvSpPr>
        <p:spPr/>
        <p:txBody>
          <a:bodyPr/>
          <a:lstStyle/>
          <a:p>
            <a:fld id="{7FAB1C2F-660B-4FB2-9EDA-38B91744BDF7}" type="datetimeFigureOut">
              <a:rPr lang="es-ES" smtClean="0"/>
              <a:t>16/12/2022</a:t>
            </a:fld>
            <a:endParaRPr lang="es-ES"/>
          </a:p>
        </p:txBody>
      </p:sp>
      <p:sp>
        <p:nvSpPr>
          <p:cNvPr id="5" name="Marcador de pie de página 4">
            <a:extLst>
              <a:ext uri="{FF2B5EF4-FFF2-40B4-BE49-F238E27FC236}">
                <a16:creationId xmlns:a16="http://schemas.microsoft.com/office/drawing/2014/main" id="{0AEDBF6D-1B3B-5F59-6186-90A2031BE10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D0E295-74E4-F56B-520E-EAF07ADD0059}"/>
              </a:ext>
            </a:extLst>
          </p:cNvPr>
          <p:cNvSpPr>
            <a:spLocks noGrp="1"/>
          </p:cNvSpPr>
          <p:nvPr>
            <p:ph type="sldNum" sz="quarter" idx="12"/>
          </p:nvPr>
        </p:nvSpPr>
        <p:spPr/>
        <p:txBody>
          <a:bodyPr/>
          <a:lstStyle/>
          <a:p>
            <a:fld id="{F72B40EF-D53A-41AA-87B6-B9F74BA43E09}" type="slidenum">
              <a:rPr lang="es-ES" smtClean="0"/>
              <a:t>‹Nº›</a:t>
            </a:fld>
            <a:endParaRPr lang="es-ES"/>
          </a:p>
        </p:txBody>
      </p:sp>
    </p:spTree>
    <p:extLst>
      <p:ext uri="{BB962C8B-B14F-4D97-AF65-F5344CB8AC3E}">
        <p14:creationId xmlns:p14="http://schemas.microsoft.com/office/powerpoint/2010/main" val="266663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5"/>
          <p:cNvPicPr preferRelativeResize="0"/>
          <p:nvPr/>
        </p:nvPicPr>
        <p:blipFill rotWithShape="1">
          <a:blip r:embed="rId10">
            <a:alphaModFix/>
          </a:blip>
          <a:srcRect/>
          <a:stretch/>
        </p:blipFill>
        <p:spPr>
          <a:xfrm>
            <a:off x="0" y="0"/>
            <a:ext cx="9143999" cy="1079154"/>
          </a:xfrm>
          <a:prstGeom prst="rect">
            <a:avLst/>
          </a:prstGeom>
          <a:noFill/>
          <a:ln>
            <a:noFill/>
          </a:ln>
        </p:spPr>
      </p:pic>
      <p:sp>
        <p:nvSpPr>
          <p:cNvPr id="11" name="Google Shape;11;p25"/>
          <p:cNvSpPr/>
          <p:nvPr/>
        </p:nvSpPr>
        <p:spPr>
          <a:xfrm>
            <a:off x="3649362" y="0"/>
            <a:ext cx="3023870" cy="660400"/>
          </a:xfrm>
          <a:custGeom>
            <a:avLst/>
            <a:gdLst/>
            <a:ahLst/>
            <a:cxnLst/>
            <a:rect l="l" t="t" r="r" b="b"/>
            <a:pathLst>
              <a:path w="3023870" h="660400" extrusionOk="0">
                <a:moveTo>
                  <a:pt x="3023287" y="660399"/>
                </a:moveTo>
                <a:lnTo>
                  <a:pt x="0" y="660399"/>
                </a:lnTo>
                <a:lnTo>
                  <a:pt x="0" y="0"/>
                </a:lnTo>
                <a:lnTo>
                  <a:pt x="3023287" y="0"/>
                </a:lnTo>
                <a:lnTo>
                  <a:pt x="3023287" y="66039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25"/>
          <p:cNvSpPr/>
          <p:nvPr/>
        </p:nvSpPr>
        <p:spPr>
          <a:xfrm>
            <a:off x="3649362" y="0"/>
            <a:ext cx="3023870" cy="660400"/>
          </a:xfrm>
          <a:custGeom>
            <a:avLst/>
            <a:gdLst/>
            <a:ahLst/>
            <a:cxnLst/>
            <a:rect l="l" t="t" r="r" b="b"/>
            <a:pathLst>
              <a:path w="3023870" h="660400" extrusionOk="0">
                <a:moveTo>
                  <a:pt x="0" y="0"/>
                </a:moveTo>
                <a:lnTo>
                  <a:pt x="3023287" y="0"/>
                </a:lnTo>
                <a:lnTo>
                  <a:pt x="3023287" y="660399"/>
                </a:lnTo>
                <a:lnTo>
                  <a:pt x="0" y="660399"/>
                </a:lnTo>
                <a:lnTo>
                  <a:pt x="0" y="0"/>
                </a:lnTo>
                <a:close/>
              </a:path>
            </a:pathLst>
          </a:custGeom>
          <a:noFill/>
          <a:ln w="126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25"/>
          <p:cNvSpPr/>
          <p:nvPr/>
        </p:nvSpPr>
        <p:spPr>
          <a:xfrm>
            <a:off x="0" y="660400"/>
            <a:ext cx="9144000" cy="419100"/>
          </a:xfrm>
          <a:custGeom>
            <a:avLst/>
            <a:gdLst/>
            <a:ahLst/>
            <a:cxnLst/>
            <a:rect l="l" t="t" r="r" b="b"/>
            <a:pathLst>
              <a:path w="9144000" h="419100" extrusionOk="0">
                <a:moveTo>
                  <a:pt x="0" y="418754"/>
                </a:moveTo>
                <a:lnTo>
                  <a:pt x="0" y="0"/>
                </a:lnTo>
                <a:lnTo>
                  <a:pt x="9143999" y="0"/>
                </a:lnTo>
                <a:lnTo>
                  <a:pt x="9143999" y="418754"/>
                </a:lnTo>
                <a:lnTo>
                  <a:pt x="0" y="418754"/>
                </a:lnTo>
                <a:close/>
              </a:path>
            </a:pathLst>
          </a:custGeom>
          <a:solidFill>
            <a:srgbClr val="006CA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 name="Google Shape;14;p25"/>
          <p:cNvPicPr preferRelativeResize="0"/>
          <p:nvPr/>
        </p:nvPicPr>
        <p:blipFill rotWithShape="1">
          <a:blip r:embed="rId11">
            <a:alphaModFix/>
          </a:blip>
          <a:srcRect/>
          <a:stretch/>
        </p:blipFill>
        <p:spPr>
          <a:xfrm>
            <a:off x="4768232" y="0"/>
            <a:ext cx="1923126" cy="1086920"/>
          </a:xfrm>
          <a:prstGeom prst="rect">
            <a:avLst/>
          </a:prstGeom>
          <a:noFill/>
          <a:ln>
            <a:noFill/>
          </a:ln>
        </p:spPr>
      </p:pic>
      <p:sp>
        <p:nvSpPr>
          <p:cNvPr id="15" name="Google Shape;15;p25"/>
          <p:cNvSpPr txBox="1">
            <a:spLocks noGrp="1"/>
          </p:cNvSpPr>
          <p:nvPr>
            <p:ph type="title"/>
          </p:nvPr>
        </p:nvSpPr>
        <p:spPr>
          <a:xfrm>
            <a:off x="294088" y="903225"/>
            <a:ext cx="5662930" cy="1122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2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25"/>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7" name="Google Shape;17;p2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5"/>
          <p:cNvSpPr txBox="1">
            <a:spLocks noGrp="1"/>
          </p:cNvSpPr>
          <p:nvPr>
            <p:ph type="sldNum" idx="12"/>
          </p:nvPr>
        </p:nvSpPr>
        <p:spPr>
          <a:xfrm>
            <a:off x="8314283" y="6466781"/>
            <a:ext cx="153670" cy="1778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0" name="Google Shape;20;p25"/>
          <p:cNvSpPr txBox="1"/>
          <p:nvPr/>
        </p:nvSpPr>
        <p:spPr>
          <a:xfrm>
            <a:off x="269223" y="699314"/>
            <a:ext cx="1966595" cy="330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21" name="Google Shape;21;p25"/>
          <p:cNvSpPr txBox="1"/>
          <p:nvPr/>
        </p:nvSpPr>
        <p:spPr>
          <a:xfrm>
            <a:off x="6791200" y="192470"/>
            <a:ext cx="210185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22" name="Google Shape;22;p25"/>
          <p:cNvSpPr txBox="1"/>
          <p:nvPr/>
        </p:nvSpPr>
        <p:spPr>
          <a:xfrm>
            <a:off x="6803900" y="619190"/>
            <a:ext cx="2105025" cy="23876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jandro.hernandez.matheus@up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mailto:alejandro.hernandez.matheus@upc.edu" TargetMode="External"/><Relationship Id="rId4" Type="http://schemas.openxmlformats.org/officeDocument/2006/relationships/hyperlink" Target="https://www.linkedin.com/in/alejandro-hernandez-matheu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gif"/></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github.com/marcjene/Mecatronica4.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p:nvPr/>
        </p:nvSpPr>
        <p:spPr>
          <a:xfrm>
            <a:off x="685800" y="4583109"/>
            <a:ext cx="7772400" cy="117493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smtClean="0">
                <a:solidFill>
                  <a:schemeClr val="dk1"/>
                </a:solidFill>
                <a:latin typeface="Calibri"/>
                <a:ea typeface="Calibri"/>
                <a:cs typeface="Calibri"/>
                <a:sym typeface="Calibri"/>
              </a:rPr>
              <a:t>Sesión</a:t>
            </a:r>
            <a:r>
              <a:rPr lang="en-US" sz="3200" dirty="0">
                <a:solidFill>
                  <a:schemeClr val="dk1"/>
                </a:solidFill>
                <a:latin typeface="Calibri"/>
                <a:ea typeface="Calibri"/>
                <a:cs typeface="Calibri"/>
                <a:sym typeface="Calibri"/>
              </a:rPr>
              <a:t>6</a:t>
            </a:r>
            <a:r>
              <a:rPr lang="en-US" sz="3200" dirty="0" smtClean="0">
                <a:solidFill>
                  <a:schemeClr val="dk1"/>
                </a:solidFill>
                <a:latin typeface="Calibri"/>
                <a:ea typeface="Calibri"/>
                <a:cs typeface="Calibri"/>
                <a:sym typeface="Calibri"/>
              </a:rPr>
              <a:t> – Image Recognition and Reinforcement Learning</a:t>
            </a:r>
            <a:endParaRPr sz="32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Calibri"/>
              <a:buNone/>
            </a:pPr>
            <a:r>
              <a:rPr lang="en-US" sz="2000" b="0" i="0" u="none" strike="noStrike" cap="none" dirty="0">
                <a:solidFill>
                  <a:schemeClr val="dk1"/>
                </a:solidFill>
                <a:latin typeface="Calibri"/>
                <a:ea typeface="Calibri"/>
                <a:cs typeface="Calibri"/>
                <a:sym typeface="Calibri"/>
              </a:rPr>
              <a:t>Alejandro Hernandez: </a:t>
            </a:r>
            <a:r>
              <a:rPr lang="en-US" sz="2000" b="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alejandro.hernandez.matheus@upc.edu</a:t>
            </a:r>
            <a:endParaRPr sz="2400" b="0" i="0" u="none" strike="noStrike" cap="none" dirty="0">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sng"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Calibri"/>
              <a:buNone/>
            </a:pPr>
            <a:endParaRPr sz="2000" b="0" i="0" u="none"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
        <p:nvSpPr>
          <p:cNvPr id="84" name="Google Shape;84;p1"/>
          <p:cNvSpPr txBox="1">
            <a:spLocks noGrp="1"/>
          </p:cNvSpPr>
          <p:nvPr>
            <p:ph type="subTitle" idx="1"/>
          </p:nvPr>
        </p:nvSpPr>
        <p:spPr>
          <a:xfrm>
            <a:off x="1237268" y="3257229"/>
            <a:ext cx="6858000" cy="805205"/>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rgbClr val="7F7F7F"/>
              </a:buClr>
              <a:buSzPts val="3200"/>
              <a:buFont typeface="Calibri"/>
              <a:buNone/>
            </a:pPr>
            <a:r>
              <a:rPr lang="en-US" sz="2800" dirty="0"/>
              <a:t>Introducción a Big Data y Machine Learning </a:t>
            </a:r>
            <a:endParaRPr sz="2800" dirty="0"/>
          </a:p>
        </p:txBody>
      </p:sp>
      <p:sp>
        <p:nvSpPr>
          <p:cNvPr id="85" name="Google Shape;85;p1"/>
          <p:cNvSpPr/>
          <p:nvPr/>
        </p:nvSpPr>
        <p:spPr>
          <a:xfrm>
            <a:off x="1143000" y="2274891"/>
            <a:ext cx="7315199" cy="92327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Calibri"/>
                <a:ea typeface="Calibri"/>
                <a:cs typeface="Calibri"/>
                <a:sym typeface="Calibri"/>
              </a:rPr>
              <a:t>Tecnologías Aplicadas a la Mecatrónica 4.0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Computer Vision Applications in 10 Industries - Algorithm-X Lab"/>
          <p:cNvPicPr>
            <a:picLocks noChangeAspect="1" noChangeArrowheads="1"/>
          </p:cNvPicPr>
          <p:nvPr/>
        </p:nvPicPr>
        <p:blipFill rotWithShape="1">
          <a:blip r:embed="rId2">
            <a:extLst>
              <a:ext uri="{28A0092B-C50C-407E-A947-70E740481C1C}">
                <a14:useLocalDpi xmlns:a14="http://schemas.microsoft.com/office/drawing/2010/main" val="0"/>
              </a:ext>
            </a:extLst>
          </a:blip>
          <a:srcRect b="11229"/>
          <a:stretch/>
        </p:blipFill>
        <p:spPr bwMode="auto">
          <a:xfrm>
            <a:off x="908050" y="2094957"/>
            <a:ext cx="7207250" cy="389626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28;p4"/>
          <p:cNvSpPr txBox="1"/>
          <p:nvPr/>
        </p:nvSpPr>
        <p:spPr>
          <a:xfrm>
            <a:off x="1085850"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a:t>
            </a:r>
            <a:r>
              <a:rPr lang="en-US" sz="2800" b="1" dirty="0" err="1" smtClean="0">
                <a:latin typeface="Calibri"/>
                <a:ea typeface="Calibri"/>
                <a:cs typeface="Calibri"/>
                <a:sym typeface="Calibri"/>
              </a:rPr>
              <a:t>Cómo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funciona</a:t>
            </a:r>
            <a:r>
              <a:rPr lang="en-US" sz="2800" b="1" dirty="0" smtClean="0">
                <a:latin typeface="Calibri"/>
                <a:ea typeface="Calibri"/>
                <a:cs typeface="Calibri"/>
                <a:sym typeface="Calibri"/>
              </a:rPr>
              <a:t>?</a:t>
            </a:r>
            <a:endParaRPr lang="en-US" dirty="0" smtClean="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68100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1085850"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a:t>
            </a:r>
            <a:r>
              <a:rPr lang="en-US" sz="2800" b="1" dirty="0" err="1" smtClean="0">
                <a:latin typeface="Calibri"/>
                <a:ea typeface="Calibri"/>
                <a:cs typeface="Calibri"/>
                <a:sym typeface="Calibri"/>
              </a:rPr>
              <a:t>Cómo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funciona</a:t>
            </a:r>
            <a:r>
              <a:rPr lang="en-US" sz="2800" b="1" dirty="0" smtClean="0">
                <a:latin typeface="Calibri"/>
                <a:ea typeface="Calibri"/>
                <a:cs typeface="Calibri"/>
                <a:sym typeface="Calibri"/>
              </a:rPr>
              <a:t>?</a:t>
            </a:r>
            <a:endParaRPr lang="en-US" dirty="0" smtClean="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1028" name="Picture 4" descr="https://miro.medium.com/max/700/1*gzBFOLuEFZ9rU3bAZZFYi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850" y="2200276"/>
            <a:ext cx="7487006"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91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normAutofit fontScale="85000" lnSpcReduction="10000"/>
          </a:bodyPr>
          <a:lstStyle/>
          <a:p>
            <a:r>
              <a:rPr lang="en-US" dirty="0"/>
              <a:t>Autonomous vehicles: Computer vision is used to enable self-driving cars to navigate and operate safely on the road.</a:t>
            </a:r>
          </a:p>
          <a:p>
            <a:r>
              <a:rPr lang="en-US" dirty="0"/>
              <a:t>Security systems: Computer vision is used in security systems to detect and recognize individuals, objects, and events, and to alert authorities or take other appropriate actions.</a:t>
            </a:r>
          </a:p>
          <a:p>
            <a:r>
              <a:rPr lang="en-US" dirty="0"/>
              <a:t>Medical imaging: Computer vision is used in medical imaging to assist in the diagnosis and treatment of diseases and injuries.</a:t>
            </a:r>
          </a:p>
          <a:p>
            <a:r>
              <a:rPr lang="en-US" dirty="0"/>
              <a:t>Robotics: Computer vision is used in robotics to enable robots to navigate and interact with their environment.</a:t>
            </a:r>
          </a:p>
          <a:p>
            <a:r>
              <a:rPr lang="en-US" dirty="0"/>
              <a:t>Augmented reality: Computer vision is used in augmented reality systems to enable users to see and interact with digital content overlaid on the real world.</a:t>
            </a:r>
          </a:p>
          <a:p>
            <a:r>
              <a:rPr lang="en-US" dirty="0"/>
              <a:t>Industrial inspection: Computer vision is used in industrial inspection to automate the inspection of products and ensure quality control.</a:t>
            </a:r>
          </a:p>
          <a:p>
            <a:r>
              <a:rPr lang="en-US" dirty="0"/>
              <a:t>Retail: Computer vision is used in retail to track inventory, assist with checkout, and personalize the shopping experience.</a:t>
            </a:r>
          </a:p>
          <a:p>
            <a:r>
              <a:rPr lang="en-US" dirty="0"/>
              <a:t>Agriculture: Computer vision is used in agriculture to automate the monitoring and management of crops, animals, and other aspects of farming.</a:t>
            </a:r>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Examples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184315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2450" y="1828257"/>
            <a:ext cx="7886700" cy="4696368"/>
          </a:xfrm>
        </p:spPr>
        <p:txBody>
          <a:bodyPr>
            <a:normAutofit/>
          </a:bodyPr>
          <a:lstStyle/>
          <a:p>
            <a:r>
              <a:rPr lang="es-ES" dirty="0"/>
              <a:t>Vehículos autónomos: La visión por ordenador se utiliza para que los coches autónomos puedan navegar y circular con seguridad por la carretera.</a:t>
            </a:r>
          </a:p>
          <a:p>
            <a:r>
              <a:rPr lang="es-ES" dirty="0" smtClean="0"/>
              <a:t>Imágenes </a:t>
            </a:r>
            <a:r>
              <a:rPr lang="es-ES" dirty="0"/>
              <a:t>médicas: La visión por ordenador se utiliza en imágenes médicas para ayudar en el diagnóstico y tratamiento de enfermedades y lesiones.</a:t>
            </a:r>
          </a:p>
          <a:p>
            <a:r>
              <a:rPr lang="es-ES" dirty="0"/>
              <a:t>Robótica: La visión por ordenador se utiliza en robótica para permitir a los robots navegar e interactuar con su entorno</a:t>
            </a:r>
            <a:r>
              <a:rPr lang="es-ES" dirty="0" smtClean="0"/>
              <a:t>.</a:t>
            </a:r>
            <a:endParaRPr lang="es-ES" dirty="0"/>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Ejemplos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2050" name="Picture 2" descr="Computer Vision applications in Self-Driving Cars | by Jeremy Cohen |  Becoming Human: Artificial Intelligence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08" y="3944752"/>
            <a:ext cx="3873592" cy="25798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3D Cardiac MRI Automatic Segmentation by RSIP V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557" y="3707261"/>
            <a:ext cx="2526535" cy="294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65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52450" y="1828257"/>
            <a:ext cx="7886700" cy="4696368"/>
          </a:xfrm>
        </p:spPr>
        <p:txBody>
          <a:bodyPr>
            <a:normAutofit/>
          </a:bodyPr>
          <a:lstStyle/>
          <a:p>
            <a:r>
              <a:rPr lang="es-ES" dirty="0"/>
              <a:t>Realidad aumentada: La visión por ordenador se utiliza en los sistemas de realidad aumentada para que los usuarios puedan ver e interactuar con contenidos digitales superpuestos en el mundo real.</a:t>
            </a:r>
          </a:p>
          <a:p>
            <a:r>
              <a:rPr lang="es-ES" dirty="0"/>
              <a:t>Inspección industrial: La visión por ordenador se utiliza en la inspección industrial para automatizar la inspección de productos y garantizar el control de calidad.</a:t>
            </a:r>
          </a:p>
          <a:p>
            <a:r>
              <a:rPr lang="es-ES" dirty="0" smtClean="0"/>
              <a:t>Agricultura</a:t>
            </a:r>
            <a:r>
              <a:rPr lang="es-ES" dirty="0"/>
              <a:t>: La visión por ordenador se utiliza en la agricultura para automatizar la supervisión y gestión de cultivos, animales y otros aspectos de la agricultura.</a:t>
            </a:r>
            <a:endParaRPr lang="en-US" dirty="0"/>
          </a:p>
        </p:txBody>
      </p:sp>
      <p:sp>
        <p:nvSpPr>
          <p:cNvPr id="3"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Ejemplos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5" name="Imagen 4"/>
          <p:cNvPicPr>
            <a:picLocks noChangeAspect="1"/>
          </p:cNvPicPr>
          <p:nvPr/>
        </p:nvPicPr>
        <p:blipFill rotWithShape="1">
          <a:blip r:embed="rId3"/>
          <a:srcRect b="28716"/>
          <a:stretch/>
        </p:blipFill>
        <p:spPr>
          <a:xfrm>
            <a:off x="5419725" y="4514850"/>
            <a:ext cx="2806407" cy="2009775"/>
          </a:xfrm>
          <a:prstGeom prst="rect">
            <a:avLst/>
          </a:prstGeom>
        </p:spPr>
      </p:pic>
    </p:spTree>
    <p:extLst>
      <p:ext uri="{BB962C8B-B14F-4D97-AF65-F5344CB8AC3E}">
        <p14:creationId xmlns:p14="http://schemas.microsoft.com/office/powerpoint/2010/main" val="3713771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11485" y="118568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ea typeface="Calibri"/>
                <a:cs typeface="Calibri"/>
                <a:sym typeface="Calibri"/>
              </a:rPr>
              <a:t>Ejemplo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práctico</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15</a:t>
            </a:fld>
            <a:endParaRPr sz="1200" b="0" i="0" u="none" strike="noStrike" cap="none">
              <a:solidFill>
                <a:srgbClr val="888888"/>
              </a:solidFill>
              <a:latin typeface="Calibri"/>
              <a:ea typeface="Calibri"/>
              <a:cs typeface="Calibri"/>
              <a:sym typeface="Calibri"/>
            </a:endParaRPr>
          </a:p>
        </p:txBody>
      </p:sp>
      <p:pic>
        <p:nvPicPr>
          <p:cNvPr id="10242" name="Picture 2" descr="Handwritten Digits Classification : An OpenCV ( C++ / Python ) Tutorial |  LearnOpenCV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1949139"/>
            <a:ext cx="5130800" cy="410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43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40060" y="124240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16</a:t>
            </a:fld>
            <a:endParaRPr sz="1200" b="0" i="0" u="none" strike="noStrike" cap="none">
              <a:solidFill>
                <a:srgbClr val="888888"/>
              </a:solidFill>
              <a:latin typeface="Calibri"/>
              <a:ea typeface="Calibri"/>
              <a:cs typeface="Calibri"/>
              <a:sym typeface="Calibri"/>
            </a:endParaRPr>
          </a:p>
        </p:txBody>
      </p:sp>
      <p:sp>
        <p:nvSpPr>
          <p:cNvPr id="8" name="Marcador de texto 1"/>
          <p:cNvSpPr>
            <a:spLocks noGrp="1"/>
          </p:cNvSpPr>
          <p:nvPr>
            <p:ph type="body" idx="1"/>
          </p:nvPr>
        </p:nvSpPr>
        <p:spPr>
          <a:xfrm>
            <a:off x="512062" y="2115675"/>
            <a:ext cx="7886700" cy="4118838"/>
          </a:xfrm>
        </p:spPr>
        <p:txBody>
          <a:bodyPr>
            <a:normAutofit/>
          </a:bodyPr>
          <a:lstStyle/>
          <a:p>
            <a:pPr algn="just"/>
            <a:r>
              <a:rPr lang="es-ES" sz="1600" dirty="0"/>
              <a:t>El aprendizaje por refuerzo es un tipo de aprendizaje automático que implica el uso de algoritmos para que un agente aprenda a interactuar con su entorno con el fin de maximizar una recompensa. Se inspira en la forma en que los animales aprenden de su entorno y sus experiencias, y suele utilizarse para entrenar a agentes a tomar decisiones o emprender acciones en entornos complejos y dinámicos</a:t>
            </a:r>
            <a:r>
              <a:rPr lang="es-ES" sz="1600" dirty="0" smtClean="0"/>
              <a:t>.</a:t>
            </a:r>
            <a:endParaRPr lang="es-ES" sz="1600" dirty="0"/>
          </a:p>
          <a:p>
            <a:pPr algn="just"/>
            <a:r>
              <a:rPr lang="es-ES" sz="1600" dirty="0"/>
              <a:t>En el aprendizaje por refuerzo, un agente recibe información en forma de recompensas o castigos en función de sus acciones. El objetivo del agente es aprender una política que maximice la recompensa acumulada a lo largo del tiempo. En este proceso, el agente realiza acciones, recibe retroalimentación en forma de recompensas o castigos y actualiza su modelo interno del entorno basándose en esta retroalimentación.</a:t>
            </a:r>
            <a:endParaRPr lang="es-ES" sz="1600" dirty="0"/>
          </a:p>
        </p:txBody>
      </p:sp>
      <p:pic>
        <p:nvPicPr>
          <p:cNvPr id="6146" name="Picture 2" descr="≡ Reinforcement Learning • Reinforcement Learning Applic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338" y="4822937"/>
            <a:ext cx="4624989" cy="189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12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1240060" y="124240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5122" name="Picture 2" descr="Reinforcement Learning 101. Learn the essentials of Reinforcement… | by  Shweta Bhatt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1" y="2548784"/>
            <a:ext cx="7497462" cy="2889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43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normAutofit fontScale="85000" lnSpcReduction="20000"/>
          </a:bodyPr>
          <a:lstStyle/>
          <a:p>
            <a:r>
              <a:rPr lang="en-US" dirty="0"/>
              <a:t>Q-learning: Q-learning is a value-based reinforcement learning algorithm that involves the use of a Q-table to store the expected reward for each state-action pair. The Q-learning algorithm updates the Q-table using the Q-learning update rule, which compares the expected reward to the observed reward and adjusts the Q-value accordingly.</a:t>
            </a:r>
          </a:p>
          <a:p>
            <a:r>
              <a:rPr lang="en-US" dirty="0"/>
              <a:t>SARSA: SARSA (State-Action-Reward-State-Action) is a variant of Q-learning that involves updating the Q-table based on the reward received and the Q-value of the next state-action pair, rather than the maximum Q-value of the next state.</a:t>
            </a:r>
          </a:p>
          <a:p>
            <a:r>
              <a:rPr lang="en-US" dirty="0"/>
              <a:t>Policy gradient: Policy gradient algorithms involve the optimization of a policy function that maps states to actions, using gradient descent to update the policy based on the reward received.</a:t>
            </a:r>
          </a:p>
          <a:p>
            <a:r>
              <a:rPr lang="en-US" dirty="0"/>
              <a:t>Actor-critic: Actor-critic algorithms involve the use of two separate models: an actor model that determines the actions to take, and a critic model that evaluates the actions taken and provides feedback to the actor.</a:t>
            </a:r>
          </a:p>
          <a:p>
            <a:r>
              <a:rPr lang="en-US" dirty="0"/>
              <a:t>Monte Carlo methods: Monte Carlo methods involve the use of simulations to estimate the expected reward for a given state-action pair.</a:t>
            </a:r>
          </a:p>
          <a:p>
            <a:r>
              <a:rPr lang="en-US" dirty="0"/>
              <a:t>temporal difference (TD) learning: TD learning algorithms involve the use of the difference between the expected reward and the observed reward (the temporal difference) to update the value function.</a:t>
            </a:r>
          </a:p>
          <a:p>
            <a:endParaRPr lang="en-US" dirty="0"/>
          </a:p>
        </p:txBody>
      </p:sp>
      <p:sp>
        <p:nvSpPr>
          <p:cNvPr id="3" name="Google Shape;128;p4"/>
          <p:cNvSpPr txBox="1"/>
          <p:nvPr/>
        </p:nvSpPr>
        <p:spPr>
          <a:xfrm>
            <a:off x="628650" y="1309079"/>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main algorithms </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57776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lstStyle/>
          <a:p>
            <a:r>
              <a:rPr lang="en-US" dirty="0"/>
              <a:t>Reinforcement learning has a wide range of applications, including robotics, natural language processing, and gaming. Some examples of reinforcement learning include:</a:t>
            </a:r>
          </a:p>
          <a:p>
            <a:r>
              <a:rPr lang="en-US" dirty="0"/>
              <a:t>Training a robot to navigate through a maze by learning to avoid obstacles and move </a:t>
            </a:r>
            <a:r>
              <a:rPr lang="en-US" dirty="0" smtClean="0"/>
              <a:t>toward </a:t>
            </a:r>
            <a:r>
              <a:rPr lang="en-US" dirty="0"/>
              <a:t>a goal.</a:t>
            </a:r>
          </a:p>
          <a:p>
            <a:r>
              <a:rPr lang="en-US" dirty="0"/>
              <a:t>Training a virtual agent to play a video game by learning to make decisions that lead to success in the game.</a:t>
            </a:r>
          </a:p>
          <a:p>
            <a:r>
              <a:rPr lang="en-US" dirty="0"/>
              <a:t>Training a machine learning model to understand and generate human language by learning to maximize the reward for generating coherent and meaningful text.</a:t>
            </a:r>
          </a:p>
          <a:p>
            <a:pPr marL="114300" indent="0">
              <a:buNone/>
            </a:pPr>
            <a:endParaRPr lang="en-US" dirty="0"/>
          </a:p>
        </p:txBody>
      </p:sp>
      <p:sp>
        <p:nvSpPr>
          <p:cNvPr id="3" name="Google Shape;128;p4"/>
          <p:cNvSpPr txBox="1"/>
          <p:nvPr/>
        </p:nvSpPr>
        <p:spPr>
          <a:xfrm>
            <a:off x="628650" y="1309079"/>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r>
              <a:rPr lang="en-US" sz="2800" b="1" dirty="0" smtClean="0">
                <a:latin typeface="Calibri"/>
                <a:ea typeface="Calibri"/>
                <a:cs typeface="Calibri"/>
                <a:sym typeface="Calibri"/>
              </a:rPr>
              <a:t>applications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39031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p:nvPr/>
        </p:nvSpPr>
        <p:spPr>
          <a:xfrm>
            <a:off x="269223" y="699314"/>
            <a:ext cx="1966500" cy="3303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MECATRÓNICA 4.0</a:t>
            </a:r>
            <a:endParaRPr sz="2000" b="0" i="0" u="none" strike="noStrike" cap="none">
              <a:solidFill>
                <a:schemeClr val="dk1"/>
              </a:solidFill>
              <a:latin typeface="Calibri"/>
              <a:ea typeface="Calibri"/>
              <a:cs typeface="Calibri"/>
              <a:sym typeface="Calibri"/>
            </a:endParaRPr>
          </a:p>
        </p:txBody>
      </p:sp>
      <p:sp>
        <p:nvSpPr>
          <p:cNvPr id="91" name="Google Shape;91;p7"/>
          <p:cNvSpPr txBox="1"/>
          <p:nvPr/>
        </p:nvSpPr>
        <p:spPr>
          <a:xfrm>
            <a:off x="6791200" y="192470"/>
            <a:ext cx="2101800" cy="238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Digitalización en la Industria</a:t>
            </a:r>
            <a:endParaRPr sz="1400" b="0" i="0" u="none" strike="noStrike" cap="none">
              <a:solidFill>
                <a:schemeClr val="dk1"/>
              </a:solidFill>
              <a:latin typeface="Calibri"/>
              <a:ea typeface="Calibri"/>
              <a:cs typeface="Calibri"/>
              <a:sym typeface="Calibri"/>
            </a:endParaRPr>
          </a:p>
        </p:txBody>
      </p:sp>
      <p:sp>
        <p:nvSpPr>
          <p:cNvPr id="92" name="Google Shape;92;p7"/>
          <p:cNvSpPr txBox="1"/>
          <p:nvPr/>
        </p:nvSpPr>
        <p:spPr>
          <a:xfrm>
            <a:off x="6803900" y="619190"/>
            <a:ext cx="2105100" cy="238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Calibri"/>
                <a:ea typeface="Calibri"/>
                <a:cs typeface="Calibri"/>
                <a:sym typeface="Calibri"/>
              </a:rPr>
              <a:t>Big Data y Machine Learning</a:t>
            </a:r>
            <a:endParaRPr sz="1400" b="0" i="0" u="none" strike="noStrike" cap="none">
              <a:solidFill>
                <a:schemeClr val="dk1"/>
              </a:solidFill>
              <a:latin typeface="Calibri"/>
              <a:ea typeface="Calibri"/>
              <a:cs typeface="Calibri"/>
              <a:sym typeface="Calibri"/>
            </a:endParaRPr>
          </a:p>
        </p:txBody>
      </p:sp>
      <p:pic>
        <p:nvPicPr>
          <p:cNvPr id="93" name="Google Shape;93;p7"/>
          <p:cNvPicPr preferRelativeResize="0"/>
          <p:nvPr/>
        </p:nvPicPr>
        <p:blipFill rotWithShape="1">
          <a:blip r:embed="rId3">
            <a:alphaModFix/>
          </a:blip>
          <a:srcRect/>
          <a:stretch/>
        </p:blipFill>
        <p:spPr>
          <a:xfrm>
            <a:off x="1025595" y="2688821"/>
            <a:ext cx="545456" cy="545456"/>
          </a:xfrm>
          <a:prstGeom prst="rect">
            <a:avLst/>
          </a:prstGeom>
          <a:noFill/>
          <a:ln>
            <a:noFill/>
          </a:ln>
        </p:spPr>
      </p:pic>
      <p:sp>
        <p:nvSpPr>
          <p:cNvPr id="94" name="Google Shape;94;p7"/>
          <p:cNvSpPr txBox="1"/>
          <p:nvPr/>
        </p:nvSpPr>
        <p:spPr>
          <a:xfrm>
            <a:off x="796640" y="1156867"/>
            <a:ext cx="7917900" cy="4770000"/>
          </a:xfrm>
          <a:prstGeom prst="rect">
            <a:avLst/>
          </a:prstGeom>
          <a:noFill/>
          <a:ln>
            <a:noFill/>
          </a:ln>
        </p:spPr>
        <p:txBody>
          <a:bodyPr spcFirstLastPara="1" wrap="square" lIns="0" tIns="12700" rIns="0" bIns="0" anchor="t" anchorCtr="0">
            <a:spAutoFit/>
          </a:bodyPr>
          <a:lstStyle/>
          <a:p>
            <a:pPr marL="0" marR="366395"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Calibri"/>
                <a:ea typeface="Calibri"/>
                <a:cs typeface="Calibri"/>
                <a:sym typeface="Calibri"/>
              </a:rPr>
              <a:t>Información Personal</a:t>
            </a:r>
            <a:endParaRPr sz="4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2955"/>
              </a:spcBef>
              <a:spcAft>
                <a:spcPts val="0"/>
              </a:spcAft>
              <a:buClr>
                <a:schemeClr val="dk1"/>
              </a:buClr>
              <a:buSzPts val="1800"/>
              <a:buFont typeface="Arial"/>
              <a:buChar char="•"/>
            </a:pPr>
            <a:r>
              <a:rPr lang="en-US" sz="2000" b="1" i="0" u="none" strike="noStrike" cap="none" dirty="0" err="1">
                <a:solidFill>
                  <a:schemeClr val="dk1"/>
                </a:solidFill>
                <a:latin typeface="Calibri"/>
                <a:ea typeface="Calibri"/>
                <a:cs typeface="Calibri"/>
                <a:sym typeface="Calibri"/>
              </a:rPr>
              <a:t>Nombre</a:t>
            </a:r>
            <a:r>
              <a:rPr lang="en-US" sz="2000" b="0" i="0" u="none" strike="noStrike" cap="none" dirty="0">
                <a:solidFill>
                  <a:schemeClr val="dk1"/>
                </a:solidFill>
                <a:latin typeface="Calibri"/>
                <a:ea typeface="Calibri"/>
                <a:cs typeface="Calibri"/>
                <a:sym typeface="Calibri"/>
              </a:rPr>
              <a:t>: Alejandro Hernández </a:t>
            </a:r>
            <a:r>
              <a:rPr lang="en-US" sz="2000" b="0" i="0" u="none" strike="noStrike" cap="none" dirty="0" err="1">
                <a:solidFill>
                  <a:schemeClr val="dk1"/>
                </a:solidFill>
                <a:latin typeface="Calibri"/>
                <a:ea typeface="Calibri"/>
                <a:cs typeface="Calibri"/>
                <a:sym typeface="Calibri"/>
              </a:rPr>
              <a:t>Matheus</a:t>
            </a: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40"/>
              </a:spcBef>
              <a:spcAft>
                <a:spcPts val="0"/>
              </a:spcAft>
              <a:buClr>
                <a:srgbClr val="000000"/>
              </a:buClr>
              <a:buSzPts val="2200"/>
              <a:buFont typeface="Arial"/>
              <a:buNone/>
            </a:pPr>
            <a:endParaRPr sz="2200" b="0" i="0" u="none" strike="noStrike" cap="none" dirty="0">
              <a:solidFill>
                <a:schemeClr val="dk1"/>
              </a:solidFill>
              <a:latin typeface="Calibri"/>
              <a:ea typeface="Calibri"/>
              <a:cs typeface="Calibri"/>
              <a:sym typeface="Calibri"/>
            </a:endParaRPr>
          </a:p>
          <a:p>
            <a:pPr marL="859788" marR="0" lvl="0" indent="0" algn="l" rtl="0">
              <a:lnSpc>
                <a:spcPct val="100000"/>
              </a:lnSpc>
              <a:spcBef>
                <a:spcPts val="0"/>
              </a:spcBef>
              <a:spcAft>
                <a:spcPts val="0"/>
              </a:spcAft>
              <a:buClr>
                <a:srgbClr val="000000"/>
              </a:buClr>
              <a:buSzPts val="1800"/>
              <a:buFont typeface="Arial"/>
              <a:buNone/>
            </a:pPr>
            <a:r>
              <a:rPr lang="en-US" sz="1800" b="0" i="0" u="sng" strike="noStrike" cap="none" dirty="0">
                <a:solidFill>
                  <a:schemeClr val="dk1"/>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https://www.linkedin.com/in/alejandro-hernandez-matheus/</a:t>
            </a:r>
            <a:endParaRPr sz="18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415"/>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Centro</a:t>
            </a:r>
            <a:r>
              <a:rPr lang="en-US" sz="2000" b="0" i="0" u="none" strike="noStrike" cap="none" dirty="0">
                <a:solidFill>
                  <a:schemeClr val="dk1"/>
                </a:solidFill>
                <a:latin typeface="Calibri"/>
                <a:ea typeface="Calibri"/>
                <a:cs typeface="Calibri"/>
                <a:sym typeface="Calibri"/>
              </a:rPr>
              <a:t>: CITCEA-UPC (ETSEIB)</a:t>
            </a:r>
            <a:endParaRPr sz="2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170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Email</a:t>
            </a:r>
            <a:r>
              <a:rPr lang="en-US" sz="2000" b="0" i="0" u="none" strike="noStrike" cap="none" dirty="0">
                <a:solidFill>
                  <a:schemeClr val="dk1"/>
                </a:solidFill>
                <a:latin typeface="Calibri"/>
                <a:ea typeface="Calibri"/>
                <a:cs typeface="Calibri"/>
                <a:sym typeface="Calibri"/>
              </a:rPr>
              <a:t>:</a:t>
            </a:r>
            <a:r>
              <a:rPr lang="en-US" sz="2000" b="0" i="0" u="none" strike="noStrike" cap="none" dirty="0">
                <a:solidFill>
                  <a:srgbClr val="0563C1"/>
                </a:solidFill>
                <a:latin typeface="Calibri"/>
                <a:ea typeface="Calibri"/>
                <a:cs typeface="Calibri"/>
                <a:sym typeface="Calibri"/>
              </a:rPr>
              <a:t> </a:t>
            </a:r>
            <a:r>
              <a:rPr lang="en-US" sz="2000" b="0" i="0" u="sng" strike="noStrike" cap="none" dirty="0">
                <a:solidFill>
                  <a:srgbClr val="0563C1"/>
                </a:solidFill>
                <a:latin typeface="Calibri"/>
                <a:ea typeface="Calibri"/>
                <a:cs typeface="Calibri"/>
                <a:sym typeface="Calibri"/>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alejandro.hernandez.matheus@upc.edu</a:t>
            </a:r>
            <a:endParaRPr sz="2000" b="0" i="0" u="none" strike="noStrike" cap="none" dirty="0">
              <a:solidFill>
                <a:schemeClr val="dk1"/>
              </a:solidFill>
              <a:latin typeface="Calibri"/>
              <a:ea typeface="Calibri"/>
              <a:cs typeface="Calibri"/>
              <a:sym typeface="Calibri"/>
            </a:endParaRPr>
          </a:p>
          <a:p>
            <a:pPr marL="321310" marR="0" lvl="0" indent="-309243" algn="l" rtl="0">
              <a:lnSpc>
                <a:spcPct val="100000"/>
              </a:lnSpc>
              <a:spcBef>
                <a:spcPts val="1700"/>
              </a:spcBef>
              <a:spcAft>
                <a:spcPts val="0"/>
              </a:spcAft>
              <a:buClr>
                <a:schemeClr val="dk1"/>
              </a:buClr>
              <a:buSzPts val="1800"/>
              <a:buFont typeface="Arial"/>
              <a:buChar char="•"/>
            </a:pPr>
            <a:r>
              <a:rPr lang="en-US" sz="2000" b="0" i="0" u="none" strike="noStrike" cap="none" dirty="0" err="1">
                <a:solidFill>
                  <a:schemeClr val="dk1"/>
                </a:solidFill>
                <a:latin typeface="Calibri"/>
                <a:ea typeface="Calibri"/>
                <a:cs typeface="Calibri"/>
                <a:sym typeface="Calibri"/>
              </a:rPr>
              <a:t>Oficina</a:t>
            </a:r>
            <a:r>
              <a:rPr lang="en-US" sz="2000" b="0" i="0" u="none" strike="noStrike" cap="none" dirty="0">
                <a:solidFill>
                  <a:schemeClr val="dk1"/>
                </a:solidFill>
                <a:latin typeface="Calibri"/>
                <a:ea typeface="Calibri"/>
                <a:cs typeface="Calibri"/>
                <a:sym typeface="Calibri"/>
              </a:rPr>
              <a:t> 23.08 </a:t>
            </a:r>
            <a:r>
              <a:rPr lang="en-US" sz="2000" b="0" i="0" u="none" strike="noStrike" cap="none" dirty="0" err="1">
                <a:solidFill>
                  <a:schemeClr val="dk1"/>
                </a:solidFill>
                <a:latin typeface="Calibri"/>
                <a:ea typeface="Calibri"/>
                <a:cs typeface="Calibri"/>
                <a:sym typeface="Calibri"/>
              </a:rPr>
              <a:t>Edificio</a:t>
            </a:r>
            <a:r>
              <a:rPr lang="en-US" sz="2000" b="0" i="0" u="none" strike="noStrike" cap="none" dirty="0">
                <a:solidFill>
                  <a:schemeClr val="dk1"/>
                </a:solidFill>
                <a:latin typeface="Calibri"/>
                <a:ea typeface="Calibri"/>
                <a:cs typeface="Calibri"/>
                <a:sym typeface="Calibri"/>
              </a:rPr>
              <a:t> G, ETSEIB – </a:t>
            </a:r>
            <a:r>
              <a:rPr lang="en-US" sz="2000" b="0" i="0" u="none" strike="noStrike" cap="none" dirty="0" err="1">
                <a:solidFill>
                  <a:schemeClr val="dk1"/>
                </a:solidFill>
                <a:latin typeface="Calibri"/>
                <a:ea typeface="Calibri"/>
                <a:cs typeface="Calibri"/>
                <a:sym typeface="Calibri"/>
              </a:rPr>
              <a:t>Departamento</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Ingeniería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Eléctrica</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a:p>
            <a:pPr marL="321310" marR="5080" lvl="0" indent="-309243" algn="just" rtl="0">
              <a:lnSpc>
                <a:spcPct val="150000"/>
              </a:lnSpc>
              <a:spcBef>
                <a:spcPts val="500"/>
              </a:spcBef>
              <a:spcAft>
                <a:spcPts val="0"/>
              </a:spcAft>
              <a:buClr>
                <a:schemeClr val="dk1"/>
              </a:buClr>
              <a:buSzPts val="1800"/>
              <a:buFont typeface="Arial"/>
              <a:buChar char="•"/>
            </a:pPr>
            <a:r>
              <a:rPr lang="en-US" sz="2000" b="1" i="0" u="none" strike="noStrike" cap="none" dirty="0">
                <a:solidFill>
                  <a:schemeClr val="dk1"/>
                </a:solidFill>
                <a:latin typeface="Calibri"/>
                <a:ea typeface="Calibri"/>
                <a:cs typeface="Calibri"/>
                <a:sym typeface="Calibri"/>
              </a:rPr>
              <a:t>Campos de </a:t>
            </a:r>
            <a:r>
              <a:rPr lang="en-US" sz="2000" b="1" i="0" u="none" strike="noStrike" cap="none" dirty="0" err="1">
                <a:solidFill>
                  <a:schemeClr val="dk1"/>
                </a:solidFill>
                <a:latin typeface="Calibri"/>
                <a:ea typeface="Calibri"/>
                <a:cs typeface="Calibri"/>
                <a:sym typeface="Calibri"/>
              </a:rPr>
              <a:t>investigación</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Congestiones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en</a:t>
            </a:r>
            <a:r>
              <a:rPr lang="en-US" sz="2000" b="0" i="0" u="none" strike="noStrike" cap="none" dirty="0">
                <a:solidFill>
                  <a:schemeClr val="dk1"/>
                </a:solidFill>
                <a:latin typeface="Calibri"/>
                <a:ea typeface="Calibri"/>
                <a:cs typeface="Calibri"/>
                <a:sym typeface="Calibri"/>
              </a:rPr>
              <a:t> los </a:t>
            </a:r>
            <a:r>
              <a:rPr lang="en-US" sz="2000" b="0" i="0" u="none" strike="noStrike" cap="none" dirty="0" err="1">
                <a:solidFill>
                  <a:schemeClr val="dk1"/>
                </a:solidFill>
                <a:latin typeface="Calibri"/>
                <a:ea typeface="Calibri"/>
                <a:cs typeface="Calibri"/>
                <a:sym typeface="Calibri"/>
              </a:rPr>
              <a:t>sistemas</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potencia</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comunidades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energéticas</a:t>
            </a:r>
            <a:r>
              <a:rPr lang="en-US" sz="2000" b="0" i="0" u="none" strike="noStrike" cap="none" dirty="0">
                <a:solidFill>
                  <a:schemeClr val="dk1"/>
                </a:solidFill>
                <a:latin typeface="Calibri"/>
                <a:ea typeface="Calibri"/>
                <a:cs typeface="Calibri"/>
                <a:sym typeface="Calibri"/>
              </a:rPr>
              <a:t> locales, </a:t>
            </a:r>
            <a:r>
              <a:rPr lang="en-US" sz="2000" b="0" i="0" u="none" strike="noStrike" cap="none" dirty="0" err="1">
                <a:solidFill>
                  <a:schemeClr val="dk1"/>
                </a:solidFill>
                <a:latin typeface="Calibri"/>
                <a:ea typeface="Calibri"/>
                <a:cs typeface="Calibri"/>
                <a:sym typeface="Calibri"/>
              </a:rPr>
              <a:t>optimización</a:t>
            </a:r>
            <a:r>
              <a:rPr lang="en-US" sz="2000" b="0" i="0" u="none" strike="noStrike" cap="none" dirty="0">
                <a:solidFill>
                  <a:schemeClr val="dk1"/>
                </a:solidFill>
                <a:latin typeface="Calibri"/>
                <a:ea typeface="Calibri"/>
                <a:cs typeface="Calibri"/>
                <a:sym typeface="Calibri"/>
              </a:rPr>
              <a:t> de </a:t>
            </a:r>
            <a:r>
              <a:rPr lang="en-US" sz="2000" b="0" i="0" u="none" strike="noStrike" cap="none" dirty="0" err="1">
                <a:solidFill>
                  <a:schemeClr val="dk1"/>
                </a:solidFill>
                <a:latin typeface="Calibri"/>
                <a:ea typeface="Calibri"/>
                <a:cs typeface="Calibri"/>
                <a:sym typeface="Calibri"/>
              </a:rPr>
              <a:t>demanda</a:t>
            </a:r>
            <a:r>
              <a:rPr lang="en-US" sz="2000" b="0" i="0" u="none" strike="noStrike" cap="none" dirty="0">
                <a:solidFill>
                  <a:schemeClr val="dk1"/>
                </a:solidFill>
                <a:latin typeface="Calibri"/>
                <a:ea typeface="Calibri"/>
                <a:cs typeface="Calibri"/>
                <a:sym typeface="Calibri"/>
              </a:rPr>
              <a:t> y </a:t>
            </a:r>
            <a:r>
              <a:rPr lang="en-US" sz="2000" b="0" i="0" u="none" strike="noStrike" cap="none" dirty="0" err="1">
                <a:solidFill>
                  <a:schemeClr val="dk1"/>
                </a:solidFill>
                <a:latin typeface="Calibri"/>
                <a:ea typeface="Calibri"/>
                <a:cs typeface="Calibri"/>
                <a:sym typeface="Calibri"/>
              </a:rPr>
              <a:t>flexibilidad</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Aplicaciones</a:t>
            </a:r>
            <a:r>
              <a:rPr lang="en-US" sz="2000" b="0" i="0" u="none" strike="noStrike" cap="none" dirty="0">
                <a:solidFill>
                  <a:schemeClr val="dk1"/>
                </a:solidFill>
                <a:latin typeface="Calibri"/>
                <a:ea typeface="Calibri"/>
                <a:cs typeface="Calibri"/>
                <a:sym typeface="Calibri"/>
              </a:rPr>
              <a:t> de machine learning </a:t>
            </a:r>
            <a:r>
              <a:rPr lang="en-US" sz="2000" b="0" i="0" u="none" strike="noStrike" cap="none" dirty="0" err="1">
                <a:solidFill>
                  <a:schemeClr val="dk1"/>
                </a:solidFill>
                <a:latin typeface="Calibri"/>
                <a:ea typeface="Calibri"/>
                <a:cs typeface="Calibri"/>
                <a:sym typeface="Calibri"/>
              </a:rPr>
              <a:t>en</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redes</a:t>
            </a:r>
            <a:r>
              <a:rPr lang="en-US" sz="2000" b="0" i="0" u="none" strike="noStrike" cap="none" dirty="0">
                <a:solidFill>
                  <a:schemeClr val="dk1"/>
                </a:solidFill>
                <a:latin typeface="Calibri"/>
                <a:ea typeface="Calibri"/>
                <a:cs typeface="Calibri"/>
                <a:sym typeface="Calibri"/>
              </a:rPr>
              <a:t> </a:t>
            </a:r>
            <a:r>
              <a:rPr lang="en-US" sz="2000" b="0" i="0" u="none" strike="noStrike" cap="none" dirty="0" err="1">
                <a:solidFill>
                  <a:schemeClr val="dk1"/>
                </a:solidFill>
                <a:latin typeface="Calibri"/>
                <a:ea typeface="Calibri"/>
                <a:cs typeface="Calibri"/>
                <a:sym typeface="Calibri"/>
              </a:rPr>
              <a:t>eléctricas</a:t>
            </a:r>
            <a:r>
              <a:rPr lang="en-US" sz="2000" b="0" i="0" u="none" strike="noStrike" cap="none" dirty="0">
                <a:solidFill>
                  <a:schemeClr val="dk1"/>
                </a:solidFill>
                <a:latin typeface="Calibri"/>
                <a:ea typeface="Calibri"/>
                <a:cs typeface="Calibri"/>
                <a:sym typeface="Calibri"/>
              </a:rPr>
              <a:t>.</a:t>
            </a:r>
            <a:endParaRPr sz="2000" b="0" i="0" u="none" strike="noStrike" cap="none" dirty="0">
              <a:solidFill>
                <a:schemeClr val="dk1"/>
              </a:solidFill>
              <a:latin typeface="Calibri"/>
              <a:ea typeface="Calibri"/>
              <a:cs typeface="Calibri"/>
              <a:sym typeface="Calibri"/>
            </a:endParaRPr>
          </a:p>
        </p:txBody>
      </p:sp>
      <p:grpSp>
        <p:nvGrpSpPr>
          <p:cNvPr id="95" name="Google Shape;95;p7"/>
          <p:cNvGrpSpPr/>
          <p:nvPr/>
        </p:nvGrpSpPr>
        <p:grpSpPr>
          <a:xfrm>
            <a:off x="7249737" y="1308037"/>
            <a:ext cx="1133475" cy="1026160"/>
            <a:chOff x="7249737" y="1308037"/>
            <a:chExt cx="1133475" cy="1026160"/>
          </a:xfrm>
        </p:grpSpPr>
        <p:pic>
          <p:nvPicPr>
            <p:cNvPr id="96" name="Google Shape;96;p7"/>
            <p:cNvPicPr preferRelativeResize="0"/>
            <p:nvPr/>
          </p:nvPicPr>
          <p:blipFill rotWithShape="1">
            <a:blip r:embed="rId6">
              <a:alphaModFix/>
            </a:blip>
            <a:srcRect/>
            <a:stretch/>
          </p:blipFill>
          <p:spPr>
            <a:xfrm>
              <a:off x="7254499" y="1312800"/>
              <a:ext cx="1123500" cy="1016099"/>
            </a:xfrm>
            <a:prstGeom prst="rect">
              <a:avLst/>
            </a:prstGeom>
            <a:noFill/>
            <a:ln>
              <a:noFill/>
            </a:ln>
          </p:spPr>
        </p:pic>
        <p:sp>
          <p:nvSpPr>
            <p:cNvPr id="97" name="Google Shape;97;p7"/>
            <p:cNvSpPr/>
            <p:nvPr/>
          </p:nvSpPr>
          <p:spPr>
            <a:xfrm>
              <a:off x="7249737" y="1308037"/>
              <a:ext cx="1133475" cy="1026160"/>
            </a:xfrm>
            <a:custGeom>
              <a:avLst/>
              <a:gdLst/>
              <a:ahLst/>
              <a:cxnLst/>
              <a:rect l="l" t="t" r="r" b="b"/>
              <a:pathLst>
                <a:path w="1133475" h="1026160" extrusionOk="0">
                  <a:moveTo>
                    <a:pt x="0" y="512812"/>
                  </a:moveTo>
                  <a:lnTo>
                    <a:pt x="2315" y="466136"/>
                  </a:lnTo>
                  <a:lnTo>
                    <a:pt x="9127" y="420633"/>
                  </a:lnTo>
                  <a:lnTo>
                    <a:pt x="20236" y="376486"/>
                  </a:lnTo>
                  <a:lnTo>
                    <a:pt x="35442" y="333875"/>
                  </a:lnTo>
                  <a:lnTo>
                    <a:pt x="54545" y="292981"/>
                  </a:lnTo>
                  <a:lnTo>
                    <a:pt x="77345" y="253986"/>
                  </a:lnTo>
                  <a:lnTo>
                    <a:pt x="103642" y="217069"/>
                  </a:lnTo>
                  <a:lnTo>
                    <a:pt x="133236" y="182413"/>
                  </a:lnTo>
                  <a:lnTo>
                    <a:pt x="165927" y="150199"/>
                  </a:lnTo>
                  <a:lnTo>
                    <a:pt x="201515" y="120607"/>
                  </a:lnTo>
                  <a:lnTo>
                    <a:pt x="239800" y="93818"/>
                  </a:lnTo>
                  <a:lnTo>
                    <a:pt x="280582" y="70013"/>
                  </a:lnTo>
                  <a:lnTo>
                    <a:pt x="323661" y="49375"/>
                  </a:lnTo>
                  <a:lnTo>
                    <a:pt x="368837" y="32082"/>
                  </a:lnTo>
                  <a:lnTo>
                    <a:pt x="415910" y="18318"/>
                  </a:lnTo>
                  <a:lnTo>
                    <a:pt x="464681" y="8262"/>
                  </a:lnTo>
                  <a:lnTo>
                    <a:pt x="514948" y="2095"/>
                  </a:lnTo>
                  <a:lnTo>
                    <a:pt x="566512" y="0"/>
                  </a:lnTo>
                  <a:lnTo>
                    <a:pt x="618076" y="2095"/>
                  </a:lnTo>
                  <a:lnTo>
                    <a:pt x="668343" y="8262"/>
                  </a:lnTo>
                  <a:lnTo>
                    <a:pt x="717114" y="18318"/>
                  </a:lnTo>
                  <a:lnTo>
                    <a:pt x="764187" y="32082"/>
                  </a:lnTo>
                  <a:lnTo>
                    <a:pt x="809363" y="49375"/>
                  </a:lnTo>
                  <a:lnTo>
                    <a:pt x="852442" y="70013"/>
                  </a:lnTo>
                  <a:lnTo>
                    <a:pt x="893224" y="93818"/>
                  </a:lnTo>
                  <a:lnTo>
                    <a:pt x="931509" y="120607"/>
                  </a:lnTo>
                  <a:lnTo>
                    <a:pt x="967097" y="150199"/>
                  </a:lnTo>
                  <a:lnTo>
                    <a:pt x="999788" y="182413"/>
                  </a:lnTo>
                  <a:lnTo>
                    <a:pt x="1029382" y="217069"/>
                  </a:lnTo>
                  <a:lnTo>
                    <a:pt x="1055679" y="253986"/>
                  </a:lnTo>
                  <a:lnTo>
                    <a:pt x="1078479" y="292981"/>
                  </a:lnTo>
                  <a:lnTo>
                    <a:pt x="1097582" y="333875"/>
                  </a:lnTo>
                  <a:lnTo>
                    <a:pt x="1112788" y="376486"/>
                  </a:lnTo>
                  <a:lnTo>
                    <a:pt x="1123897" y="420633"/>
                  </a:lnTo>
                  <a:lnTo>
                    <a:pt x="1130709" y="466136"/>
                  </a:lnTo>
                  <a:lnTo>
                    <a:pt x="1133024" y="512812"/>
                  </a:lnTo>
                  <a:lnTo>
                    <a:pt x="1130709" y="559488"/>
                  </a:lnTo>
                  <a:lnTo>
                    <a:pt x="1123897" y="604991"/>
                  </a:lnTo>
                  <a:lnTo>
                    <a:pt x="1112788" y="649138"/>
                  </a:lnTo>
                  <a:lnTo>
                    <a:pt x="1097582" y="691749"/>
                  </a:lnTo>
                  <a:lnTo>
                    <a:pt x="1078479" y="732643"/>
                  </a:lnTo>
                  <a:lnTo>
                    <a:pt x="1055679" y="771638"/>
                  </a:lnTo>
                  <a:lnTo>
                    <a:pt x="1029382" y="808555"/>
                  </a:lnTo>
                  <a:lnTo>
                    <a:pt x="999788" y="843211"/>
                  </a:lnTo>
                  <a:lnTo>
                    <a:pt x="967097" y="875425"/>
                  </a:lnTo>
                  <a:lnTo>
                    <a:pt x="931509" y="905017"/>
                  </a:lnTo>
                  <a:lnTo>
                    <a:pt x="893224" y="931806"/>
                  </a:lnTo>
                  <a:lnTo>
                    <a:pt x="852442" y="955611"/>
                  </a:lnTo>
                  <a:lnTo>
                    <a:pt x="809363" y="976249"/>
                  </a:lnTo>
                  <a:lnTo>
                    <a:pt x="764187" y="993542"/>
                  </a:lnTo>
                  <a:lnTo>
                    <a:pt x="717114" y="1007306"/>
                  </a:lnTo>
                  <a:lnTo>
                    <a:pt x="668343" y="1017362"/>
                  </a:lnTo>
                  <a:lnTo>
                    <a:pt x="618076" y="1023529"/>
                  </a:lnTo>
                  <a:lnTo>
                    <a:pt x="566512" y="1025624"/>
                  </a:lnTo>
                  <a:lnTo>
                    <a:pt x="514948" y="1023529"/>
                  </a:lnTo>
                  <a:lnTo>
                    <a:pt x="464681" y="1017362"/>
                  </a:lnTo>
                  <a:lnTo>
                    <a:pt x="415910" y="1007306"/>
                  </a:lnTo>
                  <a:lnTo>
                    <a:pt x="368837" y="993542"/>
                  </a:lnTo>
                  <a:lnTo>
                    <a:pt x="323661" y="976249"/>
                  </a:lnTo>
                  <a:lnTo>
                    <a:pt x="280582" y="955611"/>
                  </a:lnTo>
                  <a:lnTo>
                    <a:pt x="239800" y="931806"/>
                  </a:lnTo>
                  <a:lnTo>
                    <a:pt x="201515" y="905017"/>
                  </a:lnTo>
                  <a:lnTo>
                    <a:pt x="165927" y="875425"/>
                  </a:lnTo>
                  <a:lnTo>
                    <a:pt x="133236" y="843211"/>
                  </a:lnTo>
                  <a:lnTo>
                    <a:pt x="103642" y="808555"/>
                  </a:lnTo>
                  <a:lnTo>
                    <a:pt x="77345" y="771638"/>
                  </a:lnTo>
                  <a:lnTo>
                    <a:pt x="54545" y="732643"/>
                  </a:lnTo>
                  <a:lnTo>
                    <a:pt x="35442" y="691749"/>
                  </a:lnTo>
                  <a:lnTo>
                    <a:pt x="20236" y="649138"/>
                  </a:lnTo>
                  <a:lnTo>
                    <a:pt x="9127" y="604991"/>
                  </a:lnTo>
                  <a:lnTo>
                    <a:pt x="2315" y="559488"/>
                  </a:lnTo>
                  <a:lnTo>
                    <a:pt x="0" y="51281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8" name="Google Shape;98;p7"/>
          <p:cNvSpPr txBox="1">
            <a:spLocks noGrp="1"/>
          </p:cNvSpPr>
          <p:nvPr>
            <p:ph type="sldNum" idx="12"/>
          </p:nvPr>
        </p:nvSpPr>
        <p:spPr>
          <a:xfrm>
            <a:off x="8314283" y="6466781"/>
            <a:ext cx="153600" cy="177900"/>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SzPts val="1200"/>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514350" y="2063009"/>
            <a:ext cx="7886700" cy="4118838"/>
          </a:xfrm>
        </p:spPr>
        <p:txBody>
          <a:bodyPr/>
          <a:lstStyle/>
          <a:p>
            <a:r>
              <a:rPr lang="es-ES" dirty="0"/>
              <a:t>El aprendizaje por refuerzo tiene una amplia gama de aplicaciones, como la robótica, el procesamiento del lenguaje natural y los juegos. Algunos ejemplos de aprendizaje por refuerzo </a:t>
            </a:r>
            <a:r>
              <a:rPr lang="es-ES" dirty="0" smtClean="0"/>
              <a:t>son:</a:t>
            </a:r>
          </a:p>
          <a:p>
            <a:pPr lvl="1"/>
            <a:r>
              <a:rPr lang="es-ES" dirty="0" smtClean="0"/>
              <a:t>Entrenar </a:t>
            </a:r>
            <a:r>
              <a:rPr lang="es-ES" dirty="0"/>
              <a:t>a un robot para que recorra un laberinto aprendiendo a evitar obstáculos y avanzar hacia un </a:t>
            </a:r>
            <a:r>
              <a:rPr lang="es-ES" dirty="0" smtClean="0"/>
              <a:t>objetivo.</a:t>
            </a:r>
          </a:p>
          <a:p>
            <a:pPr lvl="1"/>
            <a:r>
              <a:rPr lang="es-ES" dirty="0" smtClean="0"/>
              <a:t>Entrenar </a:t>
            </a:r>
            <a:r>
              <a:rPr lang="es-ES" dirty="0"/>
              <a:t>a un agente virtual para que juegue a un videojuego aprendiendo a tomar decisiones que le lleven al éxito en el </a:t>
            </a:r>
            <a:r>
              <a:rPr lang="es-ES" dirty="0" smtClean="0"/>
              <a:t>juego.</a:t>
            </a:r>
          </a:p>
          <a:p>
            <a:pPr lvl="1"/>
            <a:r>
              <a:rPr lang="es-ES" dirty="0" smtClean="0"/>
              <a:t>Entrenar </a:t>
            </a:r>
            <a:r>
              <a:rPr lang="es-ES" dirty="0"/>
              <a:t>un modelo de aprendizaje automático para que comprenda y genere lenguaje humano aprendiendo a maximizar la recompensa por generar texto coherente y significativo.</a:t>
            </a:r>
            <a:endParaRPr lang="en-US" dirty="0"/>
          </a:p>
        </p:txBody>
      </p:sp>
      <p:sp>
        <p:nvSpPr>
          <p:cNvPr id="3" name="Google Shape;128;p4"/>
          <p:cNvSpPr txBox="1"/>
          <p:nvPr/>
        </p:nvSpPr>
        <p:spPr>
          <a:xfrm>
            <a:off x="628650" y="1299554"/>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a:t>
            </a:r>
            <a:r>
              <a:rPr lang="en-US" sz="2800" b="1" dirty="0" smtClean="0">
                <a:latin typeface="Calibri"/>
                <a:ea typeface="Calibri"/>
                <a:cs typeface="Calibri"/>
                <a:sym typeface="Calibri"/>
              </a:rPr>
              <a:t>applications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pic>
        <p:nvPicPr>
          <p:cNvPr id="7170" name="Picture 2" descr="AlphaGo — a Documentary About Artificial Intelligence | by Sandy Chiu |  DataDrivenInvestor"/>
          <p:cNvPicPr>
            <a:picLocks noChangeAspect="1" noChangeArrowheads="1"/>
          </p:cNvPicPr>
          <p:nvPr/>
        </p:nvPicPr>
        <p:blipFill rotWithShape="1">
          <a:blip r:embed="rId2">
            <a:extLst>
              <a:ext uri="{28A0092B-C50C-407E-A947-70E740481C1C}">
                <a14:useLocalDpi xmlns:a14="http://schemas.microsoft.com/office/drawing/2010/main" val="0"/>
              </a:ext>
            </a:extLst>
          </a:blip>
          <a:srcRect l="12323" t="17268" r="12479"/>
          <a:stretch/>
        </p:blipFill>
        <p:spPr bwMode="auto">
          <a:xfrm>
            <a:off x="5524500" y="4824055"/>
            <a:ext cx="3114675" cy="186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34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lstStyle/>
          <a:p>
            <a:r>
              <a:rPr lang="en-US" dirty="0"/>
              <a:t>Overall, reinforcement learning is a powerful and widely-used approach to machine learning that has the potential to enable intelligent agents to learn and adapt to complex and dynamic environments.</a:t>
            </a:r>
          </a:p>
        </p:txBody>
      </p:sp>
    </p:spTree>
    <p:extLst>
      <p:ext uri="{BB962C8B-B14F-4D97-AF65-F5344CB8AC3E}">
        <p14:creationId xmlns:p14="http://schemas.microsoft.com/office/powerpoint/2010/main" val="22574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628650" y="2072534"/>
            <a:ext cx="7886700" cy="4118838"/>
          </a:xfrm>
        </p:spPr>
        <p:txBody>
          <a:bodyPr>
            <a:normAutofit fontScale="85000" lnSpcReduction="10000"/>
          </a:bodyPr>
          <a:lstStyle/>
          <a:p>
            <a:r>
              <a:rPr lang="en-US" dirty="0"/>
              <a:t>Goals: The main goal of reinforcement learning is to learn a policy that maximizes the cumulative reward over time, while the main goal of supervised learning is to learn a function that maps inputs to outputs based on labeled examples.</a:t>
            </a:r>
          </a:p>
          <a:p>
            <a:r>
              <a:rPr lang="en-US" dirty="0"/>
              <a:t>Feedback: In reinforcement learning, the agent receives feedback in the form of rewards or punishments based on its actions, while in supervised learning, the model receives feedback in the form of labeled examples and their correct outputs.</a:t>
            </a:r>
          </a:p>
          <a:p>
            <a:r>
              <a:rPr lang="en-US" dirty="0"/>
              <a:t>Data: In reinforcement learning, the agent may interact with its environment and gather data through trial and error, while in supervised learning, the data is typically provided in the form of labeled examples.</a:t>
            </a:r>
          </a:p>
          <a:p>
            <a:r>
              <a:rPr lang="en-US" dirty="0"/>
              <a:t>Labeling: In reinforcement learning, the data is not necessarily labeled, as the agent learns through trial and error and receives feedback in the form of rewards or punishments. In supervised learning, the data must be labeled with the correct output for each input.</a:t>
            </a:r>
          </a:p>
          <a:p>
            <a:r>
              <a:rPr lang="en-US" dirty="0"/>
              <a:t>Applications: Reinforcement learning is often used in complex and dynamic environments, such as robotics and autonomous systems, while supervised learning is more commonly used in applications where the mapping between inputs and outputs is well-defined and there is a large amount of labeled data available.</a:t>
            </a:r>
          </a:p>
          <a:p>
            <a:endParaRPr lang="en-US" dirty="0"/>
          </a:p>
        </p:txBody>
      </p:sp>
      <p:sp>
        <p:nvSpPr>
          <p:cNvPr id="3" name="Google Shape;128;p4"/>
          <p:cNvSpPr txBox="1"/>
          <p:nvPr/>
        </p:nvSpPr>
        <p:spPr>
          <a:xfrm>
            <a:off x="628650" y="1309079"/>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RL and SL differences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07439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28;p4"/>
          <p:cNvSpPr txBox="1"/>
          <p:nvPr/>
        </p:nvSpPr>
        <p:spPr>
          <a:xfrm>
            <a:off x="628649" y="1280175"/>
            <a:ext cx="7886700"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Reinforcement learning vs </a:t>
            </a:r>
            <a:r>
              <a:rPr lang="en-US" sz="2800" b="1" dirty="0" err="1" smtClean="0">
                <a:latin typeface="Calibri"/>
                <a:ea typeface="Calibri"/>
                <a:cs typeface="Calibri"/>
                <a:sym typeface="Calibri"/>
              </a:rPr>
              <a:t>Aprendizaje</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supervisado</a:t>
            </a:r>
            <a:endParaRPr sz="1400" b="0" i="0" u="none" strike="noStrike" cap="none" dirty="0">
              <a:solidFill>
                <a:srgbClr val="000000"/>
              </a:solidFill>
              <a:latin typeface="Arial"/>
              <a:ea typeface="Arial"/>
              <a:cs typeface="Arial"/>
              <a:sym typeface="Arial"/>
            </a:endParaRPr>
          </a:p>
        </p:txBody>
      </p:sp>
      <p:sp>
        <p:nvSpPr>
          <p:cNvPr id="4" name="Marcador de texto 3"/>
          <p:cNvSpPr>
            <a:spLocks noGrp="1"/>
          </p:cNvSpPr>
          <p:nvPr>
            <p:ph type="body" idx="1"/>
          </p:nvPr>
        </p:nvSpPr>
        <p:spPr/>
        <p:txBody>
          <a:bodyPr/>
          <a:lstStyle/>
          <a:p>
            <a:endParaRPr lang="en-US" dirty="0"/>
          </a:p>
        </p:txBody>
      </p:sp>
      <p:graphicFrame>
        <p:nvGraphicFramePr>
          <p:cNvPr id="5" name="Tabla 4"/>
          <p:cNvGraphicFramePr>
            <a:graphicFrameLocks noGrp="1"/>
          </p:cNvGraphicFramePr>
          <p:nvPr>
            <p:extLst>
              <p:ext uri="{D42A27DB-BD31-4B8C-83A1-F6EECF244321}">
                <p14:modId xmlns:p14="http://schemas.microsoft.com/office/powerpoint/2010/main" val="1522275854"/>
              </p:ext>
            </p:extLst>
          </p:nvPr>
        </p:nvGraphicFramePr>
        <p:xfrm>
          <a:off x="628649" y="2072534"/>
          <a:ext cx="8029575" cy="4396545"/>
        </p:xfrm>
        <a:graphic>
          <a:graphicData uri="http://schemas.openxmlformats.org/drawingml/2006/table">
            <a:tbl>
              <a:tblPr>
                <a:tableStyleId>{5C22544A-7EE6-4342-B048-85BDC9FD1C3A}</a:tableStyleId>
              </a:tblPr>
              <a:tblGrid>
                <a:gridCol w="1968604">
                  <a:extLst>
                    <a:ext uri="{9D8B030D-6E8A-4147-A177-3AD203B41FA5}">
                      <a16:colId xmlns:a16="http://schemas.microsoft.com/office/drawing/2014/main" val="964750674"/>
                    </a:ext>
                  </a:extLst>
                </a:gridCol>
                <a:gridCol w="2727222">
                  <a:extLst>
                    <a:ext uri="{9D8B030D-6E8A-4147-A177-3AD203B41FA5}">
                      <a16:colId xmlns:a16="http://schemas.microsoft.com/office/drawing/2014/main" val="1685349351"/>
                    </a:ext>
                  </a:extLst>
                </a:gridCol>
                <a:gridCol w="3333749">
                  <a:extLst>
                    <a:ext uri="{9D8B030D-6E8A-4147-A177-3AD203B41FA5}">
                      <a16:colId xmlns:a16="http://schemas.microsoft.com/office/drawing/2014/main" val="3463354384"/>
                    </a:ext>
                  </a:extLst>
                </a:gridCol>
              </a:tblGrid>
              <a:tr h="201487">
                <a:tc>
                  <a:txBody>
                    <a:bodyPr/>
                    <a:lstStyle/>
                    <a:p>
                      <a:pPr algn="ctr" fontAlgn="b"/>
                      <a:r>
                        <a:rPr lang="es-ES" sz="1400" b="1" u="none" strike="noStrike" dirty="0">
                          <a:effectLst/>
                        </a:rPr>
                        <a:t>Característica</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s-ES" sz="1400" b="1" u="none" strike="noStrike" dirty="0">
                          <a:effectLst/>
                        </a:rPr>
                        <a:t>Aprendizaje </a:t>
                      </a:r>
                      <a:r>
                        <a:rPr lang="es-ES" sz="1400" b="1" u="none" strike="noStrike" dirty="0" smtClean="0">
                          <a:effectLst/>
                        </a:rPr>
                        <a:t>supervisado</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fontAlgn="b"/>
                      <a:r>
                        <a:rPr lang="es-ES" sz="1400" b="1" u="none" strike="noStrike" dirty="0" err="1">
                          <a:effectLst/>
                        </a:rPr>
                        <a:t>Reinforcement</a:t>
                      </a:r>
                      <a:r>
                        <a:rPr lang="es-ES" sz="1400" b="1" u="none" strike="noStrike" dirty="0">
                          <a:effectLst/>
                        </a:rPr>
                        <a:t> </a:t>
                      </a:r>
                      <a:r>
                        <a:rPr lang="es-ES" sz="1400" b="1" u="none" strike="noStrike" dirty="0" err="1">
                          <a:effectLst/>
                        </a:rPr>
                        <a:t>Learning</a:t>
                      </a:r>
                      <a:endParaRPr lang="es-E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760374412"/>
                  </a:ext>
                </a:extLst>
              </a:tr>
              <a:tr h="743954">
                <a:tc>
                  <a:txBody>
                    <a:bodyPr/>
                    <a:lstStyle/>
                    <a:p>
                      <a:pPr algn="l" fontAlgn="ctr"/>
                      <a:r>
                        <a:rPr lang="es-ES" sz="1200" u="none" strike="noStrike" dirty="0">
                          <a:effectLst/>
                        </a:rPr>
                        <a:t>Objetivo</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aprender una función que asigne entradas a salidas basándose en ejemplos etiquetados.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aprender una política que maximice la recompensa acumulada a lo largo del tiempo</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631584"/>
                  </a:ext>
                </a:extLst>
              </a:tr>
              <a:tr h="743954">
                <a:tc>
                  <a:txBody>
                    <a:bodyPr/>
                    <a:lstStyle/>
                    <a:p>
                      <a:pPr algn="l" fontAlgn="ctr"/>
                      <a:r>
                        <a:rPr lang="es-ES" sz="1200" u="none" strike="noStrike" dirty="0">
                          <a:effectLst/>
                        </a:rPr>
                        <a:t>Retroalimentación</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modelo recibe retroalimentación en forma de ejemplos etiquetados y sus salidas correctas.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agente recibe retroalimentación en forma de recompensas o castigos basados en sus acciones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4780785"/>
                  </a:ext>
                </a:extLst>
              </a:tr>
              <a:tr h="557965">
                <a:tc>
                  <a:txBody>
                    <a:bodyPr/>
                    <a:lstStyle/>
                    <a:p>
                      <a:pPr algn="l" fontAlgn="ctr"/>
                      <a:r>
                        <a:rPr lang="es-ES" sz="1200" u="none" strike="noStrike">
                          <a:effectLst/>
                        </a:rPr>
                        <a:t>Datos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suelen proporcionarse en forma de ejemplos etiquetados.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el agente puede interactuar con su entorno y recopilar datos mediante ensayo y error</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481514"/>
                  </a:ext>
                </a:extLst>
              </a:tr>
              <a:tr h="929942">
                <a:tc>
                  <a:txBody>
                    <a:bodyPr/>
                    <a:lstStyle/>
                    <a:p>
                      <a:pPr algn="l" fontAlgn="ctr"/>
                      <a:r>
                        <a:rPr lang="es-ES" sz="1200" u="none" strike="noStrike">
                          <a:effectLst/>
                        </a:rPr>
                        <a:t>Etiquetas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deben etiquetarse con la salida correcta para cada entrada.</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los datos no están necesariamente etiquetados, ya que el agente aprende por ensayo y error y recibe retroalimentación en forma de recompensas o castigos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2035199"/>
                  </a:ext>
                </a:extLst>
              </a:tr>
              <a:tr h="1115930">
                <a:tc>
                  <a:txBody>
                    <a:bodyPr/>
                    <a:lstStyle/>
                    <a:p>
                      <a:pPr algn="l" fontAlgn="ctr"/>
                      <a:r>
                        <a:rPr lang="es-ES" sz="1200" u="none" strike="noStrike">
                          <a:effectLst/>
                        </a:rPr>
                        <a:t>Aplicaciones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a:effectLst/>
                        </a:rPr>
                        <a:t>más habitual en aplicaciones en las que la correspondencia entre entradas y salidas está bien definida y se dispone de una gran cantidad de datos etiquetados.</a:t>
                      </a:r>
                      <a:endParaRPr lang="es-ES" sz="1200" b="0" i="0" u="none" strike="noStrike">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s-ES" sz="1200" u="none" strike="noStrike" dirty="0">
                          <a:effectLst/>
                        </a:rPr>
                        <a:t>se utiliza a menudo en entornos complejos y dinámicos, como la robótica y los sistemas autónomos</a:t>
                      </a:r>
                      <a:endParaRPr lang="es-ES" sz="1200" b="0" i="0" u="none" strike="noStrike" dirty="0">
                        <a:solidFill>
                          <a:srgbClr val="000000"/>
                        </a:solidFill>
                        <a:effectLst/>
                        <a:latin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257056"/>
                  </a:ext>
                </a:extLst>
              </a:tr>
            </a:tbl>
          </a:graphicData>
        </a:graphic>
      </p:graphicFrame>
    </p:spTree>
    <p:extLst>
      <p:ext uri="{BB962C8B-B14F-4D97-AF65-F5344CB8AC3E}">
        <p14:creationId xmlns:p14="http://schemas.microsoft.com/office/powerpoint/2010/main" val="479956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211485" y="1185684"/>
            <a:ext cx="4584605"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err="1" smtClean="0">
                <a:latin typeface="Calibri"/>
                <a:ea typeface="Calibri"/>
                <a:cs typeface="Calibri"/>
                <a:sym typeface="Calibri"/>
              </a:rPr>
              <a:t>Ejemplo</a:t>
            </a:r>
            <a:r>
              <a:rPr lang="en-US" sz="2800" b="1" dirty="0" smtClean="0">
                <a:latin typeface="Calibri"/>
                <a:ea typeface="Calibri"/>
                <a:cs typeface="Calibri"/>
                <a:sym typeface="Calibri"/>
              </a:rPr>
              <a:t> </a:t>
            </a:r>
            <a:r>
              <a:rPr lang="en-US" sz="2800" b="1" dirty="0" err="1" smtClean="0">
                <a:latin typeface="Calibri"/>
                <a:ea typeface="Calibri"/>
                <a:cs typeface="Calibri"/>
                <a:sym typeface="Calibri"/>
              </a:rPr>
              <a:t>práctico</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24</a:t>
            </a:fld>
            <a:endParaRPr sz="1200" b="0" i="0" u="none" strike="noStrike" cap="none">
              <a:solidFill>
                <a:srgbClr val="888888"/>
              </a:solidFill>
              <a:latin typeface="Calibri"/>
              <a:ea typeface="Calibri"/>
              <a:cs typeface="Calibri"/>
              <a:sym typeface="Calibri"/>
            </a:endParaRPr>
          </a:p>
        </p:txBody>
      </p:sp>
      <p:pic>
        <p:nvPicPr>
          <p:cNvPr id="9218" name="Picture 2" descr="Bytepawn - Marton Trencseni – Solving the CartPole Reinforcement Learning  problem with Pytorch"/>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24421" y="203835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55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3" descr="What is Git and GitHub? And how to use GitHub? - DEV Community"/>
          <p:cNvPicPr preferRelativeResize="0"/>
          <p:nvPr/>
        </p:nvPicPr>
        <p:blipFill rotWithShape="1">
          <a:blip r:embed="rId3">
            <a:alphaModFix/>
          </a:blip>
          <a:srcRect/>
          <a:stretch/>
        </p:blipFill>
        <p:spPr>
          <a:xfrm>
            <a:off x="2655306" y="4038488"/>
            <a:ext cx="3613355" cy="2032512"/>
          </a:xfrm>
          <a:prstGeom prst="rect">
            <a:avLst/>
          </a:prstGeom>
          <a:noFill/>
          <a:ln>
            <a:noFill/>
          </a:ln>
        </p:spPr>
      </p:pic>
      <p:sp>
        <p:nvSpPr>
          <p:cNvPr id="158" name="Google Shape;158;p23"/>
          <p:cNvSpPr txBox="1">
            <a:spLocks noGrp="1"/>
          </p:cNvSpPr>
          <p:nvPr>
            <p:ph type="sldNum" idx="4294967295"/>
          </p:nvPr>
        </p:nvSpPr>
        <p:spPr>
          <a:xfrm>
            <a:off x="708660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25</a:t>
            </a:fld>
            <a:endParaRPr/>
          </a:p>
        </p:txBody>
      </p:sp>
      <p:sp>
        <p:nvSpPr>
          <p:cNvPr id="159" name="Google Shape;159;p23"/>
          <p:cNvSpPr/>
          <p:nvPr/>
        </p:nvSpPr>
        <p:spPr>
          <a:xfrm>
            <a:off x="1375682" y="3291473"/>
            <a:ext cx="643958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https://github.com/marcjene/Mecatronica4.0</a:t>
            </a:r>
            <a:endParaRPr sz="2400" b="0" i="0" u="none" strike="noStrike" cap="none">
              <a:solidFill>
                <a:schemeClr val="dk1"/>
              </a:solidFill>
              <a:latin typeface="Calibri"/>
              <a:ea typeface="Calibri"/>
              <a:cs typeface="Calibri"/>
              <a:sym typeface="Calibri"/>
            </a:endParaRPr>
          </a:p>
        </p:txBody>
      </p:sp>
      <p:sp>
        <p:nvSpPr>
          <p:cNvPr id="160" name="Google Shape;160;p23"/>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1" name="Google Shape;161;p23"/>
          <p:cNvPicPr preferRelativeResize="0"/>
          <p:nvPr/>
        </p:nvPicPr>
        <p:blipFill rotWithShape="1">
          <a:blip r:embed="rId5">
            <a:alphaModFix/>
          </a:blip>
          <a:srcRect/>
          <a:stretch/>
        </p:blipFill>
        <p:spPr>
          <a:xfrm>
            <a:off x="512062" y="1394183"/>
            <a:ext cx="346458" cy="346458"/>
          </a:xfrm>
          <a:prstGeom prst="rect">
            <a:avLst/>
          </a:prstGeom>
          <a:noFill/>
          <a:ln>
            <a:noFill/>
          </a:ln>
        </p:spPr>
      </p:pic>
      <p:cxnSp>
        <p:nvCxnSpPr>
          <p:cNvPr id="162" name="Google Shape;162;p23"/>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63" name="Google Shape;163;p23"/>
          <p:cNvSpPr txBox="1"/>
          <p:nvPr/>
        </p:nvSpPr>
        <p:spPr>
          <a:xfrm>
            <a:off x="1044392" y="1198152"/>
            <a:ext cx="7886700" cy="109251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Repositorio de GitHub del Módulo Big Data y Machine Learning </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sldNum" idx="12"/>
          </p:nvPr>
        </p:nvSpPr>
        <p:spPr>
          <a:xfrm>
            <a:off x="6457950"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000000"/>
                </a:solidFill>
                <a:latin typeface="Calibri"/>
                <a:ea typeface="Calibri"/>
                <a:cs typeface="Calibri"/>
                <a:sym typeface="Calibri"/>
              </a:rPr>
              <a:t>3</a:t>
            </a:fld>
            <a:endParaRPr sz="1200">
              <a:solidFill>
                <a:srgbClr val="000000"/>
              </a:solidFill>
              <a:latin typeface="Calibri"/>
              <a:ea typeface="Calibri"/>
              <a:cs typeface="Calibri"/>
              <a:sym typeface="Calibri"/>
            </a:endParaRPr>
          </a:p>
        </p:txBody>
      </p:sp>
      <p:graphicFrame>
        <p:nvGraphicFramePr>
          <p:cNvPr id="177" name="Google Shape;177;p12"/>
          <p:cNvGraphicFramePr/>
          <p:nvPr>
            <p:extLst/>
          </p:nvPr>
        </p:nvGraphicFramePr>
        <p:xfrm>
          <a:off x="667706" y="1676436"/>
          <a:ext cx="7920025" cy="4762511"/>
        </p:xfrm>
        <a:graphic>
          <a:graphicData uri="http://schemas.openxmlformats.org/drawingml/2006/table">
            <a:tbl>
              <a:tblPr>
                <a:noFill/>
              </a:tblPr>
              <a:tblGrid>
                <a:gridCol w="1093825">
                  <a:extLst>
                    <a:ext uri="{9D8B030D-6E8A-4147-A177-3AD203B41FA5}">
                      <a16:colId xmlns:a16="http://schemas.microsoft.com/office/drawing/2014/main" val="20000"/>
                    </a:ext>
                  </a:extLst>
                </a:gridCol>
                <a:gridCol w="2738725">
                  <a:extLst>
                    <a:ext uri="{9D8B030D-6E8A-4147-A177-3AD203B41FA5}">
                      <a16:colId xmlns:a16="http://schemas.microsoft.com/office/drawing/2014/main" val="20001"/>
                    </a:ext>
                  </a:extLst>
                </a:gridCol>
                <a:gridCol w="1277700">
                  <a:extLst>
                    <a:ext uri="{9D8B030D-6E8A-4147-A177-3AD203B41FA5}">
                      <a16:colId xmlns:a16="http://schemas.microsoft.com/office/drawing/2014/main" val="20002"/>
                    </a:ext>
                  </a:extLst>
                </a:gridCol>
                <a:gridCol w="2809775">
                  <a:extLst>
                    <a:ext uri="{9D8B030D-6E8A-4147-A177-3AD203B41FA5}">
                      <a16:colId xmlns:a16="http://schemas.microsoft.com/office/drawing/2014/main" val="20003"/>
                    </a:ext>
                  </a:extLst>
                </a:gridCol>
              </a:tblGrid>
              <a:tr h="604651">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Lunes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Martes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Miércoles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Jueves</a:t>
                      </a:r>
                      <a:endParaRPr sz="18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924773">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28</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30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1"/>
                  </a:ext>
                </a:extLst>
              </a:tr>
              <a:tr h="355622">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5</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6</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lumMod val="20000"/>
                        <a:lumOff val="80000"/>
                      </a:schemeClr>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7</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8</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2"/>
                  </a:ext>
                </a:extLst>
              </a:tr>
              <a:tr h="840611">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12</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13</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14</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i="0" u="none" strike="noStrike" cap="none">
                          <a:solidFill>
                            <a:srgbClr val="000000"/>
                          </a:solidFill>
                          <a:latin typeface="Calibri"/>
                          <a:ea typeface="Calibri"/>
                          <a:cs typeface="Calibri"/>
                          <a:sym typeface="Calibri"/>
                        </a:rPr>
                        <a:t>15</a:t>
                      </a:r>
                      <a:endParaRPr sz="1100"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3"/>
                  </a:ext>
                </a:extLst>
              </a:tr>
              <a:tr h="805596">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22</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4"/>
                  </a:ext>
                </a:extLst>
              </a:tr>
              <a:tr h="355622">
                <a:tc gridSpan="4">
                  <a:txBody>
                    <a:bodyPr/>
                    <a:lstStyle/>
                    <a:p>
                      <a:pPr marL="0" marR="0" lvl="0" indent="0" algn="ctr"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VACACIONES</a:t>
                      </a:r>
                      <a:endParaRPr sz="16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BE4D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75636">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9</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10</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a:latin typeface="Calibri"/>
                          <a:ea typeface="Calibri"/>
                          <a:cs typeface="Calibri"/>
                          <a:sym typeface="Calibri"/>
                        </a:rPr>
                        <a:t>11</a:t>
                      </a:r>
                      <a:endParaRPr sz="1400" b="1" u="none" strike="noStrike" cap="none">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400" b="1" u="none" strike="noStrike" cap="none" dirty="0">
                          <a:latin typeface="Calibri"/>
                          <a:ea typeface="Calibri"/>
                          <a:cs typeface="Calibri"/>
                          <a:sym typeface="Calibri"/>
                        </a:rPr>
                        <a:t>12</a:t>
                      </a:r>
                      <a:endParaRPr sz="1400" b="1" u="none" strike="noStrike" cap="none" dirty="0">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2F3"/>
                    </a:solidFill>
                  </a:tcPr>
                </a:tc>
                <a:extLst>
                  <a:ext uri="{0D108BD9-81ED-4DB2-BD59-A6C34878D82A}">
                    <a16:rowId xmlns:a16="http://schemas.microsoft.com/office/drawing/2014/main" val="10006"/>
                  </a:ext>
                </a:extLst>
              </a:tr>
            </a:tbl>
          </a:graphicData>
        </a:graphic>
      </p:graphicFrame>
      <p:sp>
        <p:nvSpPr>
          <p:cNvPr id="178" name="Google Shape;178;p12"/>
          <p:cNvSpPr txBox="1">
            <a:spLocks noGrp="1"/>
          </p:cNvSpPr>
          <p:nvPr>
            <p:ph type="title"/>
          </p:nvPr>
        </p:nvSpPr>
        <p:spPr>
          <a:xfrm>
            <a:off x="885825" y="1122903"/>
            <a:ext cx="7886700" cy="7634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2800">
                <a:latin typeface="Calibri"/>
                <a:ea typeface="Calibri"/>
                <a:cs typeface="Calibri"/>
                <a:sym typeface="Calibri"/>
              </a:rPr>
              <a:t>Calendario</a:t>
            </a:r>
            <a:r>
              <a:rPr lang="en-US" sz="2800"/>
              <a:t> </a:t>
            </a:r>
            <a:endParaRPr sz="2800"/>
          </a:p>
        </p:txBody>
      </p:sp>
      <p:sp>
        <p:nvSpPr>
          <p:cNvPr id="179" name="Google Shape;179;p12"/>
          <p:cNvSpPr txBox="1"/>
          <p:nvPr/>
        </p:nvSpPr>
        <p:spPr>
          <a:xfrm>
            <a:off x="1804481" y="2544259"/>
            <a:ext cx="2627841" cy="584775"/>
          </a:xfrm>
          <a:prstGeom prst="rect">
            <a:avLst/>
          </a:prstGeom>
          <a:noFill/>
          <a:ln w="38100"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2F5496"/>
                </a:solidFill>
                <a:latin typeface="Calibri"/>
                <a:ea typeface="Calibri"/>
                <a:cs typeface="Calibri"/>
                <a:sym typeface="Calibri"/>
              </a:rPr>
              <a:t>S1 – Introducción a Big Data y Machine Learning  </a:t>
            </a:r>
            <a:endParaRPr dirty="0"/>
          </a:p>
        </p:txBody>
      </p:sp>
      <p:sp>
        <p:nvSpPr>
          <p:cNvPr id="180" name="Google Shape;180;p12"/>
          <p:cNvSpPr txBox="1"/>
          <p:nvPr/>
        </p:nvSpPr>
        <p:spPr>
          <a:xfrm>
            <a:off x="5871380" y="2603639"/>
            <a:ext cx="2627841" cy="54104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S2 – Introducción a Python</a:t>
            </a:r>
            <a:endParaRPr sz="1600" b="1" dirty="0">
              <a:solidFill>
                <a:srgbClr val="2F5496"/>
              </a:solidFill>
              <a:latin typeface="Calibri"/>
              <a:ea typeface="Calibri"/>
              <a:cs typeface="Calibri"/>
              <a:sym typeface="Calibri"/>
            </a:endParaRPr>
          </a:p>
        </p:txBody>
      </p:sp>
      <p:sp>
        <p:nvSpPr>
          <p:cNvPr id="181" name="Google Shape;181;p12"/>
          <p:cNvSpPr txBox="1"/>
          <p:nvPr/>
        </p:nvSpPr>
        <p:spPr>
          <a:xfrm>
            <a:off x="1804481" y="3889730"/>
            <a:ext cx="2627841" cy="365126"/>
          </a:xfrm>
          <a:prstGeom prst="rect">
            <a:avLst/>
          </a:prstGeom>
          <a:noFill/>
          <a:ln w="38100">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S3 – Estadística descriptiva</a:t>
            </a:r>
            <a:endParaRPr lang="es-ES" dirty="0"/>
          </a:p>
        </p:txBody>
      </p:sp>
      <p:sp>
        <p:nvSpPr>
          <p:cNvPr id="182" name="Google Shape;182;p12"/>
          <p:cNvSpPr txBox="1"/>
          <p:nvPr/>
        </p:nvSpPr>
        <p:spPr>
          <a:xfrm>
            <a:off x="5867187" y="3810128"/>
            <a:ext cx="2627841" cy="52433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S4 – Modelos de </a:t>
            </a:r>
            <a:r>
              <a:rPr lang="en-US" sz="1600" b="1" dirty="0" err="1">
                <a:solidFill>
                  <a:srgbClr val="2F5496"/>
                </a:solidFill>
                <a:latin typeface="Calibri"/>
                <a:ea typeface="Calibri"/>
                <a:cs typeface="Calibri"/>
                <a:sym typeface="Calibri"/>
              </a:rPr>
              <a:t>aprendizaje</a:t>
            </a:r>
            <a:endParaRPr dirty="0"/>
          </a:p>
          <a:p>
            <a:pPr marL="0" marR="0" lvl="0" indent="0" algn="l" rtl="0">
              <a:lnSpc>
                <a:spcPct val="80000"/>
              </a:lnSpc>
              <a:spcBef>
                <a:spcPts val="0"/>
              </a:spcBef>
              <a:spcAft>
                <a:spcPts val="0"/>
              </a:spcAft>
              <a:buNone/>
            </a:pPr>
            <a:r>
              <a:rPr lang="en-US" sz="1600" b="1" dirty="0" err="1">
                <a:solidFill>
                  <a:srgbClr val="2F5496"/>
                </a:solidFill>
                <a:latin typeface="Calibri"/>
                <a:ea typeface="Calibri"/>
                <a:cs typeface="Calibri"/>
                <a:sym typeface="Calibri"/>
              </a:rPr>
              <a:t>supervisado</a:t>
            </a:r>
            <a:r>
              <a:rPr lang="en-US" sz="1600" b="1" dirty="0">
                <a:solidFill>
                  <a:srgbClr val="2F5496"/>
                </a:solidFill>
                <a:latin typeface="Calibri"/>
                <a:ea typeface="Calibri"/>
                <a:cs typeface="Calibri"/>
                <a:sym typeface="Calibri"/>
              </a:rPr>
              <a:t> (I): Clasificación</a:t>
            </a:r>
            <a:endParaRPr dirty="0"/>
          </a:p>
        </p:txBody>
      </p:sp>
      <p:sp>
        <p:nvSpPr>
          <p:cNvPr id="183" name="Google Shape;183;p12"/>
          <p:cNvSpPr txBox="1"/>
          <p:nvPr/>
        </p:nvSpPr>
        <p:spPr>
          <a:xfrm>
            <a:off x="1804481" y="4657234"/>
            <a:ext cx="2627841" cy="524330"/>
          </a:xfrm>
          <a:prstGeom prst="rect">
            <a:avLst/>
          </a:prstGeom>
          <a:noFill/>
          <a:ln w="28575">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S5 – Modelos de aprendizaje</a:t>
            </a:r>
            <a:endParaRPr lang="es-ES" dirty="0" smtClean="0"/>
          </a:p>
          <a:p>
            <a:pPr marL="0" marR="0" lvl="0" indent="0" algn="l" rtl="0">
              <a:lnSpc>
                <a:spcPct val="80000"/>
              </a:lnSpc>
              <a:spcBef>
                <a:spcPts val="0"/>
              </a:spcBef>
              <a:spcAft>
                <a:spcPts val="0"/>
              </a:spcAft>
              <a:buClr>
                <a:srgbClr val="2F5496"/>
              </a:buClr>
              <a:buSzPts val="1600"/>
              <a:buFont typeface="Calibri"/>
              <a:buNone/>
            </a:pPr>
            <a:r>
              <a:rPr lang="es-ES" sz="1600" b="1" dirty="0" smtClean="0">
                <a:solidFill>
                  <a:srgbClr val="2F5496"/>
                </a:solidFill>
                <a:latin typeface="Calibri"/>
                <a:ea typeface="Calibri"/>
                <a:cs typeface="Calibri"/>
                <a:sym typeface="Calibri"/>
              </a:rPr>
              <a:t>supervisado (II): Regresión</a:t>
            </a:r>
            <a:endParaRPr lang="es-ES" dirty="0" smtClean="0"/>
          </a:p>
          <a:p>
            <a:pPr marL="0" marR="0" lvl="0" indent="0" algn="l" rtl="0">
              <a:lnSpc>
                <a:spcPct val="80000"/>
              </a:lnSpc>
              <a:spcBef>
                <a:spcPts val="0"/>
              </a:spcBef>
              <a:spcAft>
                <a:spcPts val="0"/>
              </a:spcAft>
              <a:buClr>
                <a:srgbClr val="2F5496"/>
              </a:buClr>
              <a:buSzPts val="1600"/>
              <a:buFont typeface="Calibri"/>
              <a:buNone/>
            </a:pPr>
            <a:endParaRPr sz="1600" b="1" dirty="0">
              <a:solidFill>
                <a:srgbClr val="2F5496"/>
              </a:solidFill>
              <a:latin typeface="Calibri"/>
              <a:ea typeface="Calibri"/>
              <a:cs typeface="Calibri"/>
              <a:sym typeface="Calibri"/>
            </a:endParaRPr>
          </a:p>
        </p:txBody>
      </p:sp>
      <p:sp>
        <p:nvSpPr>
          <p:cNvPr id="187" name="Google Shape;187;p12"/>
          <p:cNvSpPr txBox="1"/>
          <p:nvPr/>
        </p:nvSpPr>
        <p:spPr>
          <a:xfrm rot="-5400000">
            <a:off x="33385" y="2566079"/>
            <a:ext cx="899309" cy="369332"/>
          </a:xfrm>
          <a:prstGeom prst="rect">
            <a:avLst/>
          </a:prstGeom>
          <a:solidFill>
            <a:srgbClr val="A3E0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NOV</a:t>
            </a:r>
            <a:endParaRPr sz="1800" b="1">
              <a:solidFill>
                <a:schemeClr val="dk1"/>
              </a:solidFill>
              <a:latin typeface="Calibri"/>
              <a:ea typeface="Calibri"/>
              <a:cs typeface="Calibri"/>
              <a:sym typeface="Calibri"/>
            </a:endParaRPr>
          </a:p>
        </p:txBody>
      </p:sp>
      <p:sp>
        <p:nvSpPr>
          <p:cNvPr id="188" name="Google Shape;188;p12"/>
          <p:cNvSpPr txBox="1"/>
          <p:nvPr/>
        </p:nvSpPr>
        <p:spPr>
          <a:xfrm rot="-5400000">
            <a:off x="-523680" y="4022159"/>
            <a:ext cx="2013153" cy="369631"/>
          </a:xfrm>
          <a:prstGeom prst="rect">
            <a:avLst/>
          </a:prstGeom>
          <a:solidFill>
            <a:srgbClr val="B3FFB5"/>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DICIEMBRE</a:t>
            </a:r>
            <a:endParaRPr sz="1800" b="1">
              <a:solidFill>
                <a:schemeClr val="dk1"/>
              </a:solidFill>
              <a:latin typeface="Calibri"/>
              <a:ea typeface="Calibri"/>
              <a:cs typeface="Calibri"/>
              <a:sym typeface="Calibri"/>
            </a:endParaRPr>
          </a:p>
        </p:txBody>
      </p:sp>
      <p:sp>
        <p:nvSpPr>
          <p:cNvPr id="189" name="Google Shape;189;p12"/>
          <p:cNvSpPr txBox="1"/>
          <p:nvPr/>
        </p:nvSpPr>
        <p:spPr>
          <a:xfrm rot="-5400000">
            <a:off x="48803" y="5820339"/>
            <a:ext cx="867879" cy="369333"/>
          </a:xfrm>
          <a:prstGeom prst="rect">
            <a:avLst/>
          </a:prstGeom>
          <a:solidFill>
            <a:srgbClr val="A3E0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ENERO</a:t>
            </a:r>
            <a:endParaRPr sz="1800" b="1">
              <a:solidFill>
                <a:schemeClr val="dk1"/>
              </a:solidFill>
              <a:latin typeface="Calibri"/>
              <a:ea typeface="Calibri"/>
              <a:cs typeface="Calibri"/>
              <a:sym typeface="Calibri"/>
            </a:endParaRPr>
          </a:p>
        </p:txBody>
      </p:sp>
      <p:sp>
        <p:nvSpPr>
          <p:cNvPr id="16" name="Google Shape;186;p12">
            <a:extLst>
              <a:ext uri="{FF2B5EF4-FFF2-40B4-BE49-F238E27FC236}">
                <a16:creationId xmlns:a16="http://schemas.microsoft.com/office/drawing/2014/main" id="{FDB86DE6-5975-4326-9970-8CAD52BD87C3}"/>
              </a:ext>
            </a:extLst>
          </p:cNvPr>
          <p:cNvSpPr txBox="1"/>
          <p:nvPr/>
        </p:nvSpPr>
        <p:spPr>
          <a:xfrm>
            <a:off x="5882712" y="5839465"/>
            <a:ext cx="2352030" cy="365126"/>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2F5496"/>
              </a:buClr>
              <a:buSzPts val="1600"/>
              <a:buFont typeface="Calibri"/>
              <a:buNone/>
            </a:pPr>
            <a:r>
              <a:rPr lang="en-US" sz="1600" b="1">
                <a:solidFill>
                  <a:srgbClr val="2F5496"/>
                </a:solidFill>
                <a:latin typeface="Calibri"/>
                <a:ea typeface="Calibri"/>
                <a:cs typeface="Calibri"/>
                <a:sym typeface="Calibri"/>
              </a:rPr>
              <a:t>S8 – Exámen</a:t>
            </a:r>
            <a:endParaRPr sz="1600" b="1">
              <a:solidFill>
                <a:srgbClr val="2F5496"/>
              </a:solidFill>
              <a:latin typeface="Calibri"/>
              <a:ea typeface="Calibri"/>
              <a:cs typeface="Calibri"/>
              <a:sym typeface="Calibri"/>
            </a:endParaRPr>
          </a:p>
        </p:txBody>
      </p:sp>
      <p:sp>
        <p:nvSpPr>
          <p:cNvPr id="17" name="Google Shape;184;p12">
            <a:extLst>
              <a:ext uri="{FF2B5EF4-FFF2-40B4-BE49-F238E27FC236}">
                <a16:creationId xmlns:a16="http://schemas.microsoft.com/office/drawing/2014/main" id="{E36D17A0-367C-4033-A5C8-CC00D77CB984}"/>
              </a:ext>
            </a:extLst>
          </p:cNvPr>
          <p:cNvSpPr txBox="1"/>
          <p:nvPr/>
        </p:nvSpPr>
        <p:spPr>
          <a:xfrm>
            <a:off x="1804481" y="5839465"/>
            <a:ext cx="2627842" cy="52433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None/>
            </a:pPr>
            <a:r>
              <a:rPr lang="en-US" sz="1600" b="1" dirty="0">
                <a:solidFill>
                  <a:srgbClr val="2F5496"/>
                </a:solidFill>
                <a:latin typeface="Calibri"/>
                <a:ea typeface="Calibri"/>
                <a:cs typeface="Calibri"/>
                <a:sym typeface="Calibri"/>
              </a:rPr>
              <a:t>S7 – Modelos de </a:t>
            </a:r>
            <a:r>
              <a:rPr lang="en-US" sz="1600" b="1" dirty="0" err="1">
                <a:solidFill>
                  <a:srgbClr val="2F5496"/>
                </a:solidFill>
                <a:latin typeface="Calibri"/>
                <a:ea typeface="Calibri"/>
                <a:cs typeface="Calibri"/>
                <a:sym typeface="Calibri"/>
              </a:rPr>
              <a:t>aprendizaje</a:t>
            </a:r>
            <a:r>
              <a:rPr lang="en-US" sz="1600" b="1" dirty="0">
                <a:solidFill>
                  <a:srgbClr val="2F5496"/>
                </a:solidFill>
                <a:latin typeface="Calibri"/>
                <a:ea typeface="Calibri"/>
                <a:cs typeface="Calibri"/>
                <a:sym typeface="Calibri"/>
              </a:rPr>
              <a:t> no </a:t>
            </a:r>
            <a:r>
              <a:rPr lang="en-US" sz="1600" b="1" dirty="0" err="1">
                <a:solidFill>
                  <a:srgbClr val="2F5496"/>
                </a:solidFill>
                <a:latin typeface="Calibri"/>
                <a:ea typeface="Calibri"/>
                <a:cs typeface="Calibri"/>
                <a:sym typeface="Calibri"/>
              </a:rPr>
              <a:t>supervisado</a:t>
            </a:r>
            <a:r>
              <a:rPr lang="en-US" sz="1600" b="1" dirty="0">
                <a:solidFill>
                  <a:srgbClr val="2F5496"/>
                </a:solidFill>
                <a:latin typeface="Calibri"/>
                <a:ea typeface="Calibri"/>
                <a:cs typeface="Calibri"/>
                <a:sym typeface="Calibri"/>
              </a:rPr>
              <a:t> y </a:t>
            </a:r>
            <a:r>
              <a:rPr lang="en-US" sz="1600" b="1" dirty="0" err="1">
                <a:solidFill>
                  <a:srgbClr val="2F5496"/>
                </a:solidFill>
                <a:latin typeface="Calibri"/>
                <a:ea typeface="Calibri"/>
                <a:cs typeface="Calibri"/>
                <a:sym typeface="Calibri"/>
              </a:rPr>
              <a:t>repaso</a:t>
            </a:r>
            <a:endParaRPr sz="1600" b="1" dirty="0">
              <a:solidFill>
                <a:srgbClr val="2F5496"/>
              </a:solidFill>
              <a:latin typeface="Calibri"/>
              <a:ea typeface="Calibri"/>
              <a:cs typeface="Calibri"/>
              <a:sym typeface="Calibri"/>
            </a:endParaRPr>
          </a:p>
        </p:txBody>
      </p:sp>
      <p:sp>
        <p:nvSpPr>
          <p:cNvPr id="18" name="Google Shape;185;p12">
            <a:extLst>
              <a:ext uri="{FF2B5EF4-FFF2-40B4-BE49-F238E27FC236}">
                <a16:creationId xmlns:a16="http://schemas.microsoft.com/office/drawing/2014/main" id="{475AC680-EB20-4480-B294-95010349C7BB}"/>
              </a:ext>
            </a:extLst>
          </p:cNvPr>
          <p:cNvSpPr txBox="1"/>
          <p:nvPr/>
        </p:nvSpPr>
        <p:spPr>
          <a:xfrm>
            <a:off x="5851663" y="4672505"/>
            <a:ext cx="2658891" cy="541047"/>
          </a:xfrm>
          <a:prstGeom prst="rect">
            <a:avLst/>
          </a:prstGeom>
          <a:noFill/>
          <a:ln w="28575">
            <a:solidFill>
              <a:srgbClr val="00B0F0"/>
            </a:solid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2F5496"/>
              </a:buClr>
              <a:buSzPts val="1600"/>
              <a:buFont typeface="Calibri"/>
              <a:buNone/>
            </a:pPr>
            <a:r>
              <a:rPr lang="en-US" sz="1600" b="1" dirty="0">
                <a:solidFill>
                  <a:srgbClr val="2F5496"/>
                </a:solidFill>
                <a:latin typeface="Calibri"/>
                <a:ea typeface="Calibri"/>
                <a:cs typeface="Calibri"/>
                <a:sym typeface="Calibri"/>
              </a:rPr>
              <a:t>S6 – Introducción a Image Recognition</a:t>
            </a:r>
            <a:endParaRPr sz="1600" b="1" dirty="0">
              <a:solidFill>
                <a:srgbClr val="2F5496"/>
              </a:solidFill>
              <a:latin typeface="Calibri"/>
              <a:ea typeface="Calibri"/>
              <a:cs typeface="Calibri"/>
              <a:sym typeface="Calibri"/>
            </a:endParaRPr>
          </a:p>
        </p:txBody>
      </p:sp>
    </p:spTree>
    <p:extLst>
      <p:ext uri="{BB962C8B-B14F-4D97-AF65-F5344CB8AC3E}">
        <p14:creationId xmlns:p14="http://schemas.microsoft.com/office/powerpoint/2010/main" val="909172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body" idx="1"/>
          </p:nvPr>
        </p:nvSpPr>
        <p:spPr>
          <a:xfrm>
            <a:off x="628650" y="2237517"/>
            <a:ext cx="7704189" cy="41188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SzPts val="1493"/>
              <a:buFont typeface="Calibri"/>
              <a:buChar char="•"/>
            </a:pPr>
            <a:r>
              <a:rPr lang="es-ES" dirty="0" smtClean="0"/>
              <a:t>Conocer otras ramas de la ciencia de datos </a:t>
            </a:r>
            <a:endParaRPr dirty="0"/>
          </a:p>
          <a:p>
            <a:pPr marL="457200" lvl="0" indent="-342900" algn="just" rtl="0">
              <a:lnSpc>
                <a:spcPct val="90000"/>
              </a:lnSpc>
              <a:spcBef>
                <a:spcPts val="1000"/>
              </a:spcBef>
              <a:spcAft>
                <a:spcPts val="0"/>
              </a:spcAft>
              <a:buSzPts val="1493"/>
              <a:buFont typeface="Calibri"/>
              <a:buChar char="•"/>
            </a:pPr>
            <a:r>
              <a:rPr lang="es-ES" dirty="0" smtClean="0"/>
              <a:t>Conocer aplicaciones de reconocimiento de imágenes</a:t>
            </a:r>
            <a:endParaRPr lang="es-ES" dirty="0" smtClean="0"/>
          </a:p>
          <a:p>
            <a:pPr marL="457200" lvl="0" indent="-342900" algn="just" rtl="0">
              <a:lnSpc>
                <a:spcPct val="90000"/>
              </a:lnSpc>
              <a:spcBef>
                <a:spcPts val="1000"/>
              </a:spcBef>
              <a:spcAft>
                <a:spcPts val="0"/>
              </a:spcAft>
              <a:buSzPts val="1493"/>
              <a:buFont typeface="Calibri"/>
              <a:buChar char="•"/>
            </a:pPr>
            <a:r>
              <a:rPr lang="es-ES" dirty="0" smtClean="0"/>
              <a:t>Conocer el principio de aprendizaje reforzado y sus aplicaciones</a:t>
            </a:r>
            <a:endParaRPr lang="en-US" dirty="0"/>
          </a:p>
          <a:p>
            <a:pPr marL="114300" lvl="0" indent="0" algn="just" rtl="0">
              <a:lnSpc>
                <a:spcPct val="90000"/>
              </a:lnSpc>
              <a:spcBef>
                <a:spcPts val="1000"/>
              </a:spcBef>
              <a:spcAft>
                <a:spcPts val="0"/>
              </a:spcAft>
              <a:buSzPts val="1493"/>
              <a:buNone/>
            </a:pPr>
            <a:endParaRPr dirty="0"/>
          </a:p>
        </p:txBody>
      </p:sp>
      <p:sp>
        <p:nvSpPr>
          <p:cNvPr id="114" name="Google Shape;114;p3"/>
          <p:cNvSpPr txBox="1">
            <a:spLocks noGrp="1"/>
          </p:cNvSpPr>
          <p:nvPr>
            <p:ph type="sldNum" idx="4294967295"/>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a:t>
            </a:fld>
            <a:endParaRPr/>
          </a:p>
        </p:txBody>
      </p:sp>
      <p:sp>
        <p:nvSpPr>
          <p:cNvPr id="115" name="Google Shape;115;p3"/>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6" name="Google Shape;116;p3"/>
          <p:cNvPicPr preferRelativeResize="0"/>
          <p:nvPr/>
        </p:nvPicPr>
        <p:blipFill rotWithShape="1">
          <a:blip r:embed="rId3">
            <a:alphaModFix/>
          </a:blip>
          <a:srcRect/>
          <a:stretch/>
        </p:blipFill>
        <p:spPr>
          <a:xfrm>
            <a:off x="452607" y="1259257"/>
            <a:ext cx="553521" cy="553521"/>
          </a:xfrm>
          <a:prstGeom prst="rect">
            <a:avLst/>
          </a:prstGeom>
          <a:noFill/>
          <a:ln>
            <a:noFill/>
          </a:ln>
        </p:spPr>
      </p:pic>
      <p:sp>
        <p:nvSpPr>
          <p:cNvPr id="117" name="Google Shape;117;p3"/>
          <p:cNvSpPr txBox="1"/>
          <p:nvPr/>
        </p:nvSpPr>
        <p:spPr>
          <a:xfrm>
            <a:off x="1044392" y="1198152"/>
            <a:ext cx="4584605" cy="7634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a:solidFill>
                  <a:schemeClr val="dk1"/>
                </a:solidFill>
                <a:latin typeface="Calibri"/>
                <a:ea typeface="Calibri"/>
                <a:cs typeface="Calibri"/>
                <a:sym typeface="Calibri"/>
              </a:rPr>
              <a:t>Objetivos de la sesión</a:t>
            </a:r>
            <a:endParaRPr sz="1400" b="0" i="0" u="none" strike="noStrike" cap="none">
              <a:solidFill>
                <a:srgbClr val="000000"/>
              </a:solidFill>
              <a:latin typeface="Arial"/>
              <a:ea typeface="Arial"/>
              <a:cs typeface="Arial"/>
              <a:sym typeface="Arial"/>
            </a:endParaRPr>
          </a:p>
        </p:txBody>
      </p:sp>
      <p:cxnSp>
        <p:nvCxnSpPr>
          <p:cNvPr id="118" name="Google Shape;118;p3"/>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body" idx="1"/>
          </p:nvPr>
        </p:nvSpPr>
        <p:spPr>
          <a:xfrm>
            <a:off x="1044392" y="1961607"/>
            <a:ext cx="7886700" cy="4683078"/>
          </a:xfrm>
          <a:prstGeom prst="rect">
            <a:avLst/>
          </a:prstGeom>
          <a:noFill/>
          <a:ln>
            <a:noFill/>
          </a:ln>
        </p:spPr>
        <p:txBody>
          <a:bodyPr spcFirstLastPara="1" wrap="square" lIns="91425" tIns="45700" rIns="91425" bIns="45700" anchor="t" anchorCtr="0">
            <a:normAutofit/>
          </a:bodyPr>
          <a:lstStyle/>
          <a:p>
            <a:pPr marL="228593" lvl="0" indent="-228592" algn="l" rtl="0">
              <a:lnSpc>
                <a:spcPct val="110000"/>
              </a:lnSpc>
              <a:spcBef>
                <a:spcPts val="0"/>
              </a:spcBef>
              <a:spcAft>
                <a:spcPts val="0"/>
              </a:spcAft>
              <a:buSzPts val="1513"/>
              <a:buFont typeface="Calibri"/>
              <a:buChar char="•"/>
            </a:pPr>
            <a:r>
              <a:rPr lang="es-ES" sz="2000" dirty="0" err="1" smtClean="0"/>
              <a:t>Image</a:t>
            </a:r>
            <a:r>
              <a:rPr lang="es-ES" sz="2000" dirty="0" smtClean="0"/>
              <a:t> </a:t>
            </a:r>
            <a:r>
              <a:rPr lang="es-ES" sz="2000" dirty="0" err="1" smtClean="0"/>
              <a:t>recognition</a:t>
            </a:r>
            <a:r>
              <a:rPr lang="es-ES" sz="2000" dirty="0" smtClean="0"/>
              <a:t> y </a:t>
            </a:r>
            <a:r>
              <a:rPr lang="es-ES" sz="2000" dirty="0" err="1" smtClean="0"/>
              <a:t>computer</a:t>
            </a:r>
            <a:r>
              <a:rPr lang="es-ES" sz="2000" dirty="0" smtClean="0"/>
              <a:t> visión</a:t>
            </a:r>
            <a:endParaRPr lang="es-ES" sz="2000" dirty="0" smtClean="0"/>
          </a:p>
          <a:p>
            <a:pPr marL="228593" lvl="0" indent="-228592" algn="l" rtl="0">
              <a:lnSpc>
                <a:spcPct val="110000"/>
              </a:lnSpc>
              <a:spcBef>
                <a:spcPts val="0"/>
              </a:spcBef>
              <a:spcAft>
                <a:spcPts val="0"/>
              </a:spcAft>
              <a:buSzPts val="1513"/>
              <a:buFont typeface="Calibri"/>
              <a:buChar char="•"/>
            </a:pPr>
            <a:r>
              <a:rPr lang="es-ES" sz="2000" dirty="0" smtClean="0"/>
              <a:t>Aplicaciones de </a:t>
            </a:r>
            <a:r>
              <a:rPr lang="es-ES" sz="2000" dirty="0" err="1" smtClean="0"/>
              <a:t>computer</a:t>
            </a:r>
            <a:r>
              <a:rPr lang="es-ES" sz="2000" dirty="0" smtClean="0"/>
              <a:t> </a:t>
            </a:r>
            <a:r>
              <a:rPr lang="es-ES" sz="2000" dirty="0" err="1" smtClean="0"/>
              <a:t>vision</a:t>
            </a:r>
            <a:endParaRPr lang="es-ES" sz="2000" dirty="0"/>
          </a:p>
          <a:p>
            <a:pPr marL="228593" lvl="0" indent="-228592" algn="l" rtl="0">
              <a:lnSpc>
                <a:spcPct val="110000"/>
              </a:lnSpc>
              <a:spcBef>
                <a:spcPts val="0"/>
              </a:spcBef>
              <a:spcAft>
                <a:spcPts val="0"/>
              </a:spcAft>
              <a:buSzPts val="1513"/>
              <a:buFont typeface="Calibri"/>
              <a:buChar char="•"/>
            </a:pPr>
            <a:r>
              <a:rPr lang="es-ES" sz="2000" dirty="0" smtClean="0"/>
              <a:t>Aprendizaje reforzado</a:t>
            </a:r>
          </a:p>
          <a:p>
            <a:pPr marL="228593" lvl="0" indent="-228592" algn="l" rtl="0">
              <a:lnSpc>
                <a:spcPct val="110000"/>
              </a:lnSpc>
              <a:spcBef>
                <a:spcPts val="0"/>
              </a:spcBef>
              <a:spcAft>
                <a:spcPts val="0"/>
              </a:spcAft>
              <a:buSzPts val="1513"/>
              <a:buFont typeface="Calibri"/>
              <a:buChar char="•"/>
            </a:pPr>
            <a:r>
              <a:rPr lang="es-ES" sz="2000" dirty="0" smtClean="0"/>
              <a:t>Ejemplos y aplicaciones de aprendizaje reforzado</a:t>
            </a:r>
          </a:p>
          <a:p>
            <a:pPr marL="228593" lvl="0" indent="-228592" algn="l" rtl="0">
              <a:lnSpc>
                <a:spcPct val="110000"/>
              </a:lnSpc>
              <a:spcBef>
                <a:spcPts val="0"/>
              </a:spcBef>
              <a:spcAft>
                <a:spcPts val="0"/>
              </a:spcAft>
              <a:buSzPts val="1513"/>
              <a:buFont typeface="Calibri"/>
              <a:buChar char="•"/>
            </a:pPr>
            <a:r>
              <a:rPr lang="es-ES" sz="2000" dirty="0" smtClean="0"/>
              <a:t>Ejemplo práctico</a:t>
            </a:r>
            <a:endParaRPr lang="es-ES" sz="2000" dirty="0" smtClean="0"/>
          </a:p>
        </p:txBody>
      </p:sp>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4584605" cy="7634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800"/>
              <a:buFont typeface="Calibri"/>
              <a:buNone/>
            </a:pPr>
            <a:r>
              <a:rPr lang="en-US" sz="2800" b="1" i="0" u="none" strike="noStrike" cap="none" dirty="0" err="1">
                <a:solidFill>
                  <a:schemeClr val="dk1"/>
                </a:solidFill>
                <a:latin typeface="Calibri"/>
                <a:ea typeface="Calibri"/>
                <a:cs typeface="Calibri"/>
                <a:sym typeface="Calibri"/>
              </a:rPr>
              <a:t>Contenidos</a:t>
            </a:r>
            <a:r>
              <a:rPr lang="en-US" sz="2800" b="1" i="0" u="none" strike="noStrike" cap="none" dirty="0">
                <a:solidFill>
                  <a:schemeClr val="dk1"/>
                </a:solidFill>
                <a:latin typeface="Calibri"/>
                <a:ea typeface="Calibri"/>
                <a:cs typeface="Calibri"/>
                <a:sym typeface="Calibri"/>
              </a:rPr>
              <a:t> de la </a:t>
            </a:r>
            <a:r>
              <a:rPr lang="en-US" sz="2800" b="1" i="0" u="none" strike="noStrike" cap="none" dirty="0" err="1">
                <a:solidFill>
                  <a:schemeClr val="dk1"/>
                </a:solidFill>
                <a:latin typeface="Calibri"/>
                <a:ea typeface="Calibri"/>
                <a:cs typeface="Calibri"/>
                <a:sym typeface="Calibri"/>
              </a:rPr>
              <a:t>sesión</a:t>
            </a: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Image Recognition y Computer Vision</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sp>
        <p:nvSpPr>
          <p:cNvPr id="8" name="Google Shape;124;p4"/>
          <p:cNvSpPr txBox="1">
            <a:spLocks noGrp="1"/>
          </p:cNvSpPr>
          <p:nvPr>
            <p:ph type="body" idx="1"/>
          </p:nvPr>
        </p:nvSpPr>
        <p:spPr>
          <a:xfrm>
            <a:off x="858520" y="1893396"/>
            <a:ext cx="7886700" cy="4683078"/>
          </a:xfrm>
          <a:prstGeom prst="rect">
            <a:avLst/>
          </a:prstGeom>
          <a:noFill/>
          <a:ln>
            <a:noFill/>
          </a:ln>
        </p:spPr>
        <p:txBody>
          <a:bodyPr spcFirstLastPara="1" wrap="square" lIns="91425" tIns="45700" rIns="91425" bIns="45700" anchor="t" anchorCtr="0">
            <a:normAutofit fontScale="92500" lnSpcReduction="10000"/>
          </a:bodyPr>
          <a:lstStyle/>
          <a:p>
            <a:r>
              <a:rPr lang="en-US" dirty="0"/>
              <a:t>Computer vision is a field of artificial intelligence that involves the use of machine learning algorithms and techniques to interpret and understand the visual world. Image recognition is a specific application of computer vision that involves the ability of a computer to recognize and classify objects, people, scenes, and other visual elements within an image or video.</a:t>
            </a:r>
          </a:p>
          <a:p>
            <a:r>
              <a:rPr lang="en-US" dirty="0"/>
              <a:t>The goal of computer vision and image recognition is to enable computers to interpret and understand the visual world in the same way that humans do, using a combination of machine learning algorithms, pattern recognition techniques, and image processing methods.</a:t>
            </a:r>
          </a:p>
          <a:p>
            <a:r>
              <a:rPr lang="en-US" dirty="0"/>
              <a:t>Some of the key techniques used in computer vision and image recognition include feature extraction, object detection, image classification, and object tracking. These techniques can be applied to a wide range of applications, including autonomous vehicles, security systems, medical imaging, and robotics.</a:t>
            </a:r>
          </a:p>
          <a:p>
            <a:r>
              <a:rPr lang="en-US" dirty="0"/>
              <a:t>In this class, we will introduce the fundamental concepts and techniques used in computer vision and image recognition, including the basics of machine learning, image processing, and pattern recognition. We will also discuss some of the key applications and challenges in the field, and explore some of the latest developments and innovations in computer vision and image recognition</a:t>
            </a:r>
            <a:r>
              <a:rPr lang="en-US" dirty="0" smtClean="0"/>
              <a:t>.</a:t>
            </a:r>
            <a:endParaRPr lang="en-US" dirty="0"/>
          </a:p>
        </p:txBody>
      </p:sp>
    </p:spTree>
    <p:extLst>
      <p:ext uri="{BB962C8B-B14F-4D97-AF65-F5344CB8AC3E}">
        <p14:creationId xmlns:p14="http://schemas.microsoft.com/office/powerpoint/2010/main" val="1664332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4"/>
          <p:cNvSpPr/>
          <p:nvPr/>
        </p:nvSpPr>
        <p:spPr>
          <a:xfrm>
            <a:off x="406364" y="1284367"/>
            <a:ext cx="570706" cy="570706"/>
          </a:xfrm>
          <a:prstGeom prst="ellipse">
            <a:avLst/>
          </a:prstGeom>
          <a:solidFill>
            <a:srgbClr val="B7CCE4"/>
          </a:solidFill>
          <a:ln w="57150" cap="flat" cmpd="sng">
            <a:solidFill>
              <a:srgbClr val="006D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512062" y="1394183"/>
            <a:ext cx="346458" cy="346458"/>
          </a:xfrm>
          <a:prstGeom prst="rect">
            <a:avLst/>
          </a:prstGeom>
          <a:noFill/>
          <a:ln>
            <a:noFill/>
          </a:ln>
        </p:spPr>
      </p:pic>
      <p:cxnSp>
        <p:nvCxnSpPr>
          <p:cNvPr id="127" name="Google Shape;127;p4"/>
          <p:cNvCxnSpPr/>
          <p:nvPr/>
        </p:nvCxnSpPr>
        <p:spPr>
          <a:xfrm rot="10800000" flipH="1">
            <a:off x="-37" y="1569720"/>
            <a:ext cx="406401" cy="3437"/>
          </a:xfrm>
          <a:prstGeom prst="straightConnector1">
            <a:avLst/>
          </a:prstGeom>
          <a:noFill/>
          <a:ln w="57150" cap="flat" cmpd="sng">
            <a:solidFill>
              <a:srgbClr val="006DA5"/>
            </a:solidFill>
            <a:prstDash val="solid"/>
            <a:round/>
            <a:headEnd type="none" w="sm" len="sm"/>
            <a:tailEnd type="none" w="sm" len="sm"/>
          </a:ln>
        </p:spPr>
      </p:cxnSp>
      <p:sp>
        <p:nvSpPr>
          <p:cNvPr id="128" name="Google Shape;128;p4"/>
          <p:cNvSpPr txBox="1"/>
          <p:nvPr/>
        </p:nvSpPr>
        <p:spPr>
          <a:xfrm>
            <a:off x="1044392" y="1198152"/>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Image Recognition y Computer Vision</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
        <p:nvSpPr>
          <p:cNvPr id="130" name="Google Shape;130;p4"/>
          <p:cNvSpPr txBox="1"/>
          <p:nvPr/>
        </p:nvSpPr>
        <p:spPr>
          <a:xfrm>
            <a:off x="6844146" y="6356355"/>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88888"/>
                </a:solidFill>
                <a:latin typeface="Calibri"/>
                <a:ea typeface="Calibri"/>
                <a:cs typeface="Calibri"/>
                <a:sym typeface="Calibri"/>
              </a:rPr>
              <a:t>7</a:t>
            </a:fld>
            <a:endParaRPr sz="1200" b="0" i="0" u="none" strike="noStrike" cap="none">
              <a:solidFill>
                <a:srgbClr val="888888"/>
              </a:solidFill>
              <a:latin typeface="Calibri"/>
              <a:ea typeface="Calibri"/>
              <a:cs typeface="Calibri"/>
              <a:sym typeface="Calibri"/>
            </a:endParaRPr>
          </a:p>
        </p:txBody>
      </p:sp>
      <p:sp>
        <p:nvSpPr>
          <p:cNvPr id="8" name="Google Shape;124;p4"/>
          <p:cNvSpPr txBox="1">
            <a:spLocks noGrp="1"/>
          </p:cNvSpPr>
          <p:nvPr>
            <p:ph type="body" idx="1"/>
          </p:nvPr>
        </p:nvSpPr>
        <p:spPr>
          <a:xfrm>
            <a:off x="858520" y="1893396"/>
            <a:ext cx="7886700" cy="4683078"/>
          </a:xfrm>
          <a:prstGeom prst="rect">
            <a:avLst/>
          </a:prstGeom>
          <a:noFill/>
          <a:ln>
            <a:noFill/>
          </a:ln>
        </p:spPr>
        <p:txBody>
          <a:bodyPr spcFirstLastPara="1" wrap="square" lIns="91425" tIns="45700" rIns="91425" bIns="45700" anchor="t" anchorCtr="0">
            <a:normAutofit/>
          </a:bodyPr>
          <a:lstStyle/>
          <a:p>
            <a:r>
              <a:rPr lang="en-US" dirty="0"/>
              <a:t>Computer vision </a:t>
            </a:r>
            <a:r>
              <a:rPr lang="es-ES" dirty="0"/>
              <a:t>es un campo de la inteligencia artificial que implica el uso de algoritmos y técnicas de aprendizaje automático para interpretar y comprender el mundo visual. El reconocimiento de imágenes es una aplicación específica de la visión por ordenador que implica la capacidad de un ordenador para reconocer y clasificar objetos, personas, escenas y otros elementos visuales dentro de una imagen o vídeo</a:t>
            </a:r>
            <a:r>
              <a:rPr lang="es-ES" dirty="0" smtClean="0"/>
              <a:t>.</a:t>
            </a:r>
          </a:p>
          <a:p>
            <a:r>
              <a:rPr lang="en-US" dirty="0" smtClean="0"/>
              <a:t>El objetivo de computer </a:t>
            </a:r>
            <a:r>
              <a:rPr lang="en-US" dirty="0"/>
              <a:t>vision and image recognition </a:t>
            </a:r>
            <a:r>
              <a:rPr lang="es-ES" dirty="0"/>
              <a:t>es permitir que los ordenadores interpreten y comprendan el mundo visual del mismo modo que lo hacen los humanos, utilizando una combinación de algoritmos de aprendizaje automático, técnicas de reconocimiento de patrones y métodos de procesamiento de imágenes</a:t>
            </a:r>
            <a:r>
              <a:rPr lang="es-ES" dirty="0" smtClean="0"/>
              <a:t>.</a:t>
            </a:r>
          </a:p>
          <a:p>
            <a:r>
              <a:rPr lang="es-ES" dirty="0"/>
              <a:t>Algunas de las técnicas clave de la visión por ordenador y el reconocimiento de imágenes son la extracción de características, la detección de objetos, la clasificación de imágenes y el seguimiento de objetos. Estas técnicas pueden aplicarse a una amplia gama de aplicaciones, como vehículos autónomos, sistemas de seguridad, imágenes médicas y </a:t>
            </a:r>
            <a:r>
              <a:rPr lang="es-ES" dirty="0" smtClean="0"/>
              <a:t>robótica</a:t>
            </a:r>
            <a:r>
              <a:rPr lang="es-ES" dirty="0"/>
              <a:t>.</a:t>
            </a:r>
            <a:endParaRPr lang="es-ES" dirty="0" smtClean="0"/>
          </a:p>
        </p:txBody>
      </p:sp>
    </p:spTree>
    <p:extLst>
      <p:ext uri="{BB962C8B-B14F-4D97-AF65-F5344CB8AC3E}">
        <p14:creationId xmlns:p14="http://schemas.microsoft.com/office/powerpoint/2010/main" val="1884397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Marcador de texto 1"/>
          <p:cNvSpPr>
            <a:spLocks noGrp="1"/>
          </p:cNvSpPr>
          <p:nvPr>
            <p:ph type="body" idx="1"/>
          </p:nvPr>
        </p:nvSpPr>
        <p:spPr/>
        <p:txBody>
          <a:bodyPr>
            <a:normAutofit fontScale="92500" lnSpcReduction="20000"/>
          </a:bodyPr>
          <a:lstStyle/>
          <a:p>
            <a:r>
              <a:rPr lang="en-US" dirty="0"/>
              <a:t>Computer vision involves the use of machine learning algorithms and techniques to interpret and understand the visual world.</a:t>
            </a:r>
          </a:p>
          <a:p>
            <a:r>
              <a:rPr lang="en-US" dirty="0"/>
              <a:t>Image recognition is a specific application of computer vision that involves the ability of a computer to recognize and classify objects, people, scenes, and other visual elements within an image or video.</a:t>
            </a:r>
          </a:p>
          <a:p>
            <a:r>
              <a:rPr lang="en-US" dirty="0"/>
              <a:t>Some of the key techniques used in computer vision include feature extraction, object detection, image classification, and object tracking.</a:t>
            </a:r>
          </a:p>
          <a:p>
            <a:r>
              <a:rPr lang="en-US" dirty="0"/>
              <a:t>Computer vision has a wide range of applications, including autonomous vehicles, security systems, medical imaging, and robotics.</a:t>
            </a:r>
          </a:p>
          <a:p>
            <a:r>
              <a:rPr lang="en-US" dirty="0"/>
              <a:t>There are several challenges in the field of computer vision, including the need for robust and accurate algorithms, the need for large amounts of data for training, and the need to handle variations in lighting, pose, and other factors.</a:t>
            </a:r>
          </a:p>
          <a:p>
            <a:r>
              <a:rPr lang="en-US" dirty="0"/>
              <a:t>Recent developments in computer vision include the use of deep learning algorithms, the use of large-scale datasets for training, and the integration of computer vision with other technologies such as augmented reality and virtual reality.</a:t>
            </a:r>
          </a:p>
          <a:p>
            <a:endParaRPr lang="en-US" dirty="0"/>
          </a:p>
        </p:txBody>
      </p:sp>
      <p:sp>
        <p:nvSpPr>
          <p:cNvPr id="3" name="Google Shape;128;p4"/>
          <p:cNvSpPr txBox="1"/>
          <p:nvPr/>
        </p:nvSpPr>
        <p:spPr>
          <a:xfrm>
            <a:off x="834842"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Main </a:t>
            </a:r>
            <a:r>
              <a:rPr lang="en-US" sz="2800" b="1" dirty="0" err="1" smtClean="0">
                <a:latin typeface="Calibri"/>
                <a:ea typeface="Calibri"/>
                <a:cs typeface="Calibri"/>
                <a:sym typeface="Calibri"/>
              </a:rPr>
              <a:t>keypoints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645067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idx="1"/>
          </p:nvPr>
        </p:nvSpPr>
        <p:spPr>
          <a:xfrm>
            <a:off x="628650" y="1990182"/>
            <a:ext cx="7886700" cy="4366173"/>
          </a:xfrm>
        </p:spPr>
        <p:txBody>
          <a:bodyPr>
            <a:normAutofit/>
          </a:bodyPr>
          <a:lstStyle/>
          <a:p>
            <a:r>
              <a:rPr lang="en-US" dirty="0"/>
              <a:t>Computer vision </a:t>
            </a:r>
            <a:r>
              <a:rPr lang="es-ES" dirty="0"/>
              <a:t>implica el uso de algoritmos y técnicas de aprendizaje automático para interpretar y comprender el mundo visual</a:t>
            </a:r>
            <a:r>
              <a:rPr lang="es-ES" dirty="0" smtClean="0"/>
              <a:t>.</a:t>
            </a:r>
          </a:p>
          <a:p>
            <a:r>
              <a:rPr lang="en-US" dirty="0" smtClean="0"/>
              <a:t>Image </a:t>
            </a:r>
            <a:r>
              <a:rPr lang="en-US" dirty="0"/>
              <a:t>recognition </a:t>
            </a:r>
            <a:r>
              <a:rPr lang="es-ES" dirty="0"/>
              <a:t>es una aplicación específica de la visión por ordenador que implica la capacidad de un ordenador para reconocer y clasificar objetos, personas, escenas y otros elementos visuales dentro de una imagen o vídeo</a:t>
            </a:r>
            <a:r>
              <a:rPr lang="es-ES" dirty="0" smtClean="0"/>
              <a:t>.</a:t>
            </a:r>
          </a:p>
          <a:p>
            <a:r>
              <a:rPr lang="es-ES" dirty="0"/>
              <a:t>Algunas de las técnicas clave de la visión por ordenador son la extracción de características, la detección de objetos, la clasificación de imágenes y el seguimiento de objetos</a:t>
            </a:r>
            <a:r>
              <a:rPr lang="es-ES" dirty="0" smtClean="0"/>
              <a:t>.</a:t>
            </a:r>
          </a:p>
          <a:p>
            <a:r>
              <a:rPr lang="es-ES" dirty="0" smtClean="0"/>
              <a:t>Los </a:t>
            </a:r>
            <a:r>
              <a:rPr lang="es-ES" dirty="0"/>
              <a:t>últimos avances en visión por ordenador incluyen el uso de algoritmos de aprendizaje profundo, el uso de conjuntos de datos a gran escala para el entrenamiento y la integración de la visión por ordenador con otras tecnologías como la realidad aumentada y la realidad virtual.</a:t>
            </a:r>
          </a:p>
          <a:p>
            <a:endParaRPr lang="en-US" dirty="0"/>
          </a:p>
        </p:txBody>
      </p:sp>
      <p:sp>
        <p:nvSpPr>
          <p:cNvPr id="3" name="Google Shape;128;p4"/>
          <p:cNvSpPr txBox="1"/>
          <p:nvPr/>
        </p:nvSpPr>
        <p:spPr>
          <a:xfrm>
            <a:off x="834842" y="1226727"/>
            <a:ext cx="6318433" cy="763455"/>
          </a:xfrm>
          <a:prstGeom prst="rect">
            <a:avLst/>
          </a:prstGeom>
          <a:noFill/>
          <a:ln>
            <a:noFill/>
          </a:ln>
        </p:spPr>
        <p:txBody>
          <a:bodyPr spcFirstLastPara="1" wrap="square" lIns="91425" tIns="45700" rIns="91425" bIns="45700" anchor="ctr" anchorCtr="0">
            <a:normAutofit/>
          </a:bodyPr>
          <a:lstStyle/>
          <a:p>
            <a:pPr lvl="0">
              <a:lnSpc>
                <a:spcPct val="90000"/>
              </a:lnSpc>
              <a:buSzPts val="2800"/>
            </a:pPr>
            <a:r>
              <a:rPr lang="en-US" sz="2800" b="1" dirty="0" smtClean="0">
                <a:latin typeface="Calibri"/>
                <a:ea typeface="Calibri"/>
                <a:cs typeface="Calibri"/>
                <a:sym typeface="Calibri"/>
              </a:rPr>
              <a:t>Main </a:t>
            </a:r>
            <a:r>
              <a:rPr lang="en-US" sz="2800" b="1" dirty="0" err="1" smtClean="0">
                <a:latin typeface="Calibri"/>
                <a:ea typeface="Calibri"/>
                <a:cs typeface="Calibri"/>
                <a:sym typeface="Calibri"/>
              </a:rPr>
              <a:t>keypoints</a:t>
            </a:r>
            <a:endParaRPr lang="en-US" dirty="0"/>
          </a:p>
          <a:p>
            <a:pPr marL="0" marR="0" lvl="0" indent="0" algn="l" rtl="0">
              <a:lnSpc>
                <a:spcPct val="90000"/>
              </a:lnSpc>
              <a:spcBef>
                <a:spcPts val="0"/>
              </a:spcBef>
              <a:spcAft>
                <a:spcPts val="0"/>
              </a:spcAft>
              <a:buClr>
                <a:schemeClr val="dk1"/>
              </a:buClr>
              <a:buSzPts val="2800"/>
              <a:buFont typeface="Calibri"/>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358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catronic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2566</Words>
  <Application>Microsoft Office PowerPoint</Application>
  <PresentationFormat>Presentación en pantalla (4:3)</PresentationFormat>
  <Paragraphs>186</Paragraphs>
  <Slides>25</Slides>
  <Notes>13</Notes>
  <HiddenSlides>6</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Roboto</vt:lpstr>
      <vt:lpstr>Arial</vt:lpstr>
      <vt:lpstr>Calibri</vt:lpstr>
      <vt:lpstr>Mecatronica</vt:lpstr>
      <vt:lpstr>Presentación de PowerPoint</vt:lpstr>
      <vt:lpstr>Presentación de PowerPoint</vt:lpstr>
      <vt:lpstr>Calendario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Domin</dc:creator>
  <cp:lastModifiedBy>Usuario</cp:lastModifiedBy>
  <cp:revision>26</cp:revision>
  <dcterms:created xsi:type="dcterms:W3CDTF">2019-10-15T08:45:43Z</dcterms:created>
  <dcterms:modified xsi:type="dcterms:W3CDTF">2022-12-16T16:18:26Z</dcterms:modified>
</cp:coreProperties>
</file>